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1.xml" ContentType="application/vnd.openxmlformats-officedocument.drawingml.chartshapes+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73" r:id="rId4"/>
  </p:sldMasterIdLst>
  <p:notesMasterIdLst>
    <p:notesMasterId r:id="rId58"/>
  </p:notesMasterIdLst>
  <p:handoutMasterIdLst>
    <p:handoutMasterId r:id="rId59"/>
  </p:handoutMasterIdLst>
  <p:sldIdLst>
    <p:sldId id="258" r:id="rId5"/>
    <p:sldId id="321" r:id="rId6"/>
    <p:sldId id="402" r:id="rId7"/>
    <p:sldId id="406" r:id="rId8"/>
    <p:sldId id="409" r:id="rId9"/>
    <p:sldId id="304" r:id="rId10"/>
    <p:sldId id="297" r:id="rId11"/>
    <p:sldId id="377" r:id="rId12"/>
    <p:sldId id="379" r:id="rId13"/>
    <p:sldId id="333" r:id="rId14"/>
    <p:sldId id="315" r:id="rId15"/>
    <p:sldId id="305" r:id="rId16"/>
    <p:sldId id="306" r:id="rId17"/>
    <p:sldId id="307" r:id="rId18"/>
    <p:sldId id="393" r:id="rId19"/>
    <p:sldId id="394" r:id="rId20"/>
    <p:sldId id="318" r:id="rId21"/>
    <p:sldId id="320" r:id="rId22"/>
    <p:sldId id="309" r:id="rId23"/>
    <p:sldId id="311" r:id="rId24"/>
    <p:sldId id="312" r:id="rId25"/>
    <p:sldId id="344" r:id="rId26"/>
    <p:sldId id="322" r:id="rId27"/>
    <p:sldId id="396" r:id="rId28"/>
    <p:sldId id="323" r:id="rId29"/>
    <p:sldId id="324" r:id="rId30"/>
    <p:sldId id="347" r:id="rId31"/>
    <p:sldId id="392" r:id="rId32"/>
    <p:sldId id="348" r:id="rId33"/>
    <p:sldId id="349" r:id="rId34"/>
    <p:sldId id="395" r:id="rId35"/>
    <p:sldId id="328" r:id="rId36"/>
    <p:sldId id="329" r:id="rId37"/>
    <p:sldId id="391" r:id="rId38"/>
    <p:sldId id="332" r:id="rId39"/>
    <p:sldId id="389" r:id="rId40"/>
    <p:sldId id="390" r:id="rId41"/>
    <p:sldId id="397" r:id="rId42"/>
    <p:sldId id="354" r:id="rId43"/>
    <p:sldId id="382" r:id="rId44"/>
    <p:sldId id="357" r:id="rId45"/>
    <p:sldId id="355" r:id="rId46"/>
    <p:sldId id="359" r:id="rId47"/>
    <p:sldId id="360" r:id="rId48"/>
    <p:sldId id="361" r:id="rId49"/>
    <p:sldId id="363" r:id="rId50"/>
    <p:sldId id="369" r:id="rId51"/>
    <p:sldId id="371" r:id="rId52"/>
    <p:sldId id="372" r:id="rId53"/>
    <p:sldId id="373" r:id="rId54"/>
    <p:sldId id="383" r:id="rId55"/>
    <p:sldId id="398" r:id="rId56"/>
    <p:sldId id="275" r:id="rId57"/>
  </p:sldIdLst>
  <p:sldSz cx="12192000" cy="6858000"/>
  <p:notesSz cx="6799263" cy="9929813"/>
  <p:embeddedFontLst>
    <p:embeddedFont>
      <p:font typeface="Arial Black" panose="020B0A04020102020204" pitchFamily="34" charset="0"/>
      <p:bold r:id="rId60"/>
    </p:embeddedFont>
    <p:embeddedFont>
      <p:font typeface="Roboto Slab regular" panose="020B0604020202020204" charset="0"/>
      <p:regular r:id="rId61"/>
    </p:embeddedFont>
    <p:embeddedFont>
      <p:font typeface="Segoe UI" panose="020B0502040204020203" pitchFamily="34" charset="0"/>
      <p:regular r:id="rId62"/>
      <p:bold r:id="rId63"/>
      <p:italic r:id="rId64"/>
      <p:boldItalic r:id="rId65"/>
    </p:embeddedFont>
    <p:embeddedFont>
      <p:font typeface="Source Sans Pro" panose="020B0503030403020204" pitchFamily="34" charset="0"/>
      <p:regular r:id="rId66"/>
      <p:bold r:id="rId67"/>
      <p:italic r:id="rId68"/>
      <p:boldItalic r:id="rId69"/>
    </p:embeddedFont>
    <p:embeddedFont>
      <p:font typeface="Source Sans Pro Light" panose="020B0403030403020204" pitchFamily="34" charset="0"/>
      <p:regular r:id="rId70"/>
      <p:italic r:id="rId71"/>
    </p:embeddedFont>
    <p:embeddedFont>
      <p:font typeface="Source Sans Pro SemiBold" panose="020B0603030403020204" pitchFamily="34" charset="0"/>
      <p:bold r:id="rId72"/>
      <p:boldItalic r:id="rId7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slides" id="{DCA3C540-9E06-4BC6-9AA8-8E7B00B2706A}">
          <p14:sldIdLst>
            <p14:sldId id="258"/>
            <p14:sldId id="321"/>
            <p14:sldId id="402"/>
            <p14:sldId id="406"/>
            <p14:sldId id="409"/>
            <p14:sldId id="304"/>
            <p14:sldId id="297"/>
            <p14:sldId id="377"/>
            <p14:sldId id="379"/>
            <p14:sldId id="333"/>
            <p14:sldId id="315"/>
            <p14:sldId id="305"/>
            <p14:sldId id="306"/>
            <p14:sldId id="307"/>
            <p14:sldId id="393"/>
            <p14:sldId id="394"/>
            <p14:sldId id="318"/>
            <p14:sldId id="320"/>
            <p14:sldId id="309"/>
            <p14:sldId id="311"/>
            <p14:sldId id="312"/>
            <p14:sldId id="344"/>
            <p14:sldId id="322"/>
            <p14:sldId id="396"/>
            <p14:sldId id="323"/>
            <p14:sldId id="324"/>
            <p14:sldId id="347"/>
            <p14:sldId id="392"/>
            <p14:sldId id="348"/>
            <p14:sldId id="349"/>
            <p14:sldId id="395"/>
            <p14:sldId id="328"/>
            <p14:sldId id="329"/>
            <p14:sldId id="391"/>
            <p14:sldId id="332"/>
            <p14:sldId id="389"/>
            <p14:sldId id="390"/>
            <p14:sldId id="397"/>
            <p14:sldId id="354"/>
            <p14:sldId id="382"/>
            <p14:sldId id="357"/>
            <p14:sldId id="355"/>
            <p14:sldId id="359"/>
            <p14:sldId id="360"/>
            <p14:sldId id="361"/>
            <p14:sldId id="363"/>
            <p14:sldId id="369"/>
            <p14:sldId id="371"/>
            <p14:sldId id="372"/>
            <p14:sldId id="373"/>
            <p14:sldId id="383"/>
            <p14:sldId id="398"/>
            <p14:sldId id="27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F02709-33DB-B4FD-0825-9B083D5C61AA}" name="Joonwook Hyun" initials="" userId="S::jhyun@insync.com.au::975bbe58-0ec1-4b9f-8fca-6387c480566f" providerId="AD"/>
  <p188:author id="{61AD7593-A298-D7F8-552F-6819F26E61CF}" name="Julissa Nowosad" initials="JN" userId="S::jnowosad@insync.com.au::0d88ed28-4ffe-40e0-8742-9b27c85ebcf9" providerId="AD"/>
  <p188:author id="{0D7A03A1-0D1B-B505-9D58-55ADDE4998E1}" name="Trish M Hackney-Westmore (Homes Victoria)" initials="TV" userId="S::trish.m.hackney-westmore_homes.vic.gov.au#ext#@insyncranet.onmicrosoft.com::d0a6e79b-5cdc-44cd-a8fc-630cb51807b7" providerId="AD"/>
  <p188:author id="{6FAEEBBA-11F9-075B-1DC0-DCD4B702B594}" name="Helen Dickson (Homes Victoria)" initials="HD(V" userId="S::Helen.Dickson@homes.vic.gov.au::29af19e1-7e45-4d39-9441-8209973a1663" providerId="AD"/>
  <p188:author id="{15237DCF-26D9-4F0D-69AC-79728F6881DE}" name="Trish M Hackney-Westmore (Homes Victoria)" initials="TMHW(V" userId="S::trish.m.hackney-westmore@homes.vic.gov.au::55ac2f6c-dfde-4645-bc17-3fd3f0027ec5" providerId="AD"/>
  <p188:author id="{EB6DFBFF-63BA-08F3-0E93-7F1A4C46942D}" name="Murray Chapman" initials="MC" userId="S::mchapman@insync.com.au::f3d4333f-27d4-4c19-81f6-da964a404b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E68AA"/>
    <a:srgbClr val="BBBFDB"/>
    <a:srgbClr val="E8E9F3"/>
    <a:srgbClr val="9BA6E1"/>
    <a:srgbClr val="1F2C6B"/>
    <a:srgbClr val="EFEFFF"/>
    <a:srgbClr val="6879D3"/>
    <a:srgbClr val="F7F7FB"/>
    <a:srgbClr val="D5D7E9"/>
    <a:srgbClr val="828A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814874-FF72-4209-9A70-183ADD2E3E78}" v="14" dt="2024-10-11T04:10:17.6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4.fntdata"/><Relationship Id="rId68" Type="http://schemas.openxmlformats.org/officeDocument/2006/relationships/font" Target="fonts/font9.fntdata"/><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66" Type="http://schemas.openxmlformats.org/officeDocument/2006/relationships/font" Target="fonts/font7.fntdata"/><Relationship Id="rId74" Type="http://schemas.openxmlformats.org/officeDocument/2006/relationships/presProps" Target="presProps.xml"/><Relationship Id="rId79" Type="http://schemas.microsoft.com/office/2018/10/relationships/authors" Target="authors.xml"/><Relationship Id="rId5" Type="http://schemas.openxmlformats.org/officeDocument/2006/relationships/slide" Target="slides/slide1.xml"/><Relationship Id="rId61"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67"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1.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81902899751196"/>
          <c:y val="3.8881850386424915E-2"/>
          <c:w val="0.78409326038333937"/>
          <c:h val="0.59620850468808795"/>
        </c:manualLayout>
      </c:layout>
      <c:barChart>
        <c:barDir val="bar"/>
        <c:grouping val="stacked"/>
        <c:varyColors val="0"/>
        <c:ser>
          <c:idx val="0"/>
          <c:order val="0"/>
          <c:tx>
            <c:strRef>
              <c:f>Sheet1!$B$1</c:f>
              <c:strCache>
                <c:ptCount val="1"/>
                <c:pt idx="0">
                  <c:v>Column1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Above Pension (n=28)</c:v>
                </c:pt>
                <c:pt idx="1">
                  <c:v>Pension (n=72)</c:v>
                </c:pt>
              </c:strCache>
            </c:strRef>
          </c:cat>
          <c:val>
            <c:numRef>
              <c:f>Sheet1!$B$2:$B$3</c:f>
              <c:numCache>
                <c:formatCode>General</c:formatCode>
                <c:ptCount val="2"/>
                <c:pt idx="0">
                  <c:v>28</c:v>
                </c:pt>
                <c:pt idx="1">
                  <c:v>72</c:v>
                </c:pt>
              </c:numCache>
            </c:numRef>
          </c:val>
          <c:extLst>
            <c:ext xmlns:c16="http://schemas.microsoft.com/office/drawing/2014/chart" uri="{C3380CC4-5D6E-409C-BE32-E72D297353CC}">
              <c16:uniqueId val="{00000000-D7E7-48A3-89E0-8407B82BE948}"/>
            </c:ext>
          </c:extLst>
        </c:ser>
        <c:dLbls>
          <c:dLblPos val="ctr"/>
          <c:showLegendKey val="0"/>
          <c:showVal val="1"/>
          <c:showCatName val="0"/>
          <c:showSerName val="0"/>
          <c:showPercent val="0"/>
          <c:showBubbleSize val="0"/>
        </c:dLbls>
        <c:gapWidth val="150"/>
        <c:overlap val="100"/>
        <c:axId val="1211802911"/>
        <c:axId val="1949972784"/>
      </c:barChart>
      <c:catAx>
        <c:axId val="1211802911"/>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49972784"/>
        <c:crosses val="autoZero"/>
        <c:auto val="1"/>
        <c:lblAlgn val="ctr"/>
        <c:lblOffset val="100"/>
        <c:noMultiLvlLbl val="0"/>
      </c:catAx>
      <c:valAx>
        <c:axId val="1949972784"/>
        <c:scaling>
          <c:orientation val="minMax"/>
          <c:max val="75"/>
          <c:min val="0"/>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2118029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dLbl>
              <c:idx val="0"/>
              <c:layout>
                <c:manualLayout>
                  <c:x val="-6.6009556392591734E-2"/>
                  <c:y val="-6.7138646061974784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945-439C-B632-22106ABCA06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Permanent accommodation (n=2,443)</c:v>
                </c:pt>
                <c:pt idx="1">
                  <c:v>Respite or interim accommodation (n=152)</c:v>
                </c:pt>
                <c:pt idx="2">
                  <c:v>Crisis accomodation (n=54)</c:v>
                </c:pt>
                <c:pt idx="3">
                  <c:v>Other (n=5)</c:v>
                </c:pt>
              </c:strCache>
            </c:strRef>
          </c:cat>
          <c:val>
            <c:numRef>
              <c:f>Sheet1!$B$2:$B$5</c:f>
              <c:numCache>
                <c:formatCode>0%</c:formatCode>
                <c:ptCount val="4"/>
                <c:pt idx="0">
                  <c:v>0.92049736247174074</c:v>
                </c:pt>
                <c:pt idx="1">
                  <c:v>5.727204220045215E-2</c:v>
                </c:pt>
                <c:pt idx="2">
                  <c:v>2.0346646571213264E-2</c:v>
                </c:pt>
                <c:pt idx="3">
                  <c:v>1.8839487565938207E-3</c:v>
                </c:pt>
              </c:numCache>
            </c:numRef>
          </c:val>
          <c:extLst>
            <c:ext xmlns:c16="http://schemas.microsoft.com/office/drawing/2014/chart" uri="{C3380CC4-5D6E-409C-BE32-E72D297353CC}">
              <c16:uniqueId val="{00000001-4D6C-4213-A8FE-A1E32422CDD8}"/>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w="104775">
              <a:solidFill>
                <a:schemeClr val="accent1"/>
              </a:solidFill>
            </a:ln>
            <a:effectLst/>
          </c:spPr>
          <c:invertIfNegative val="0"/>
          <c:dLbls>
            <c:dLbl>
              <c:idx val="1"/>
              <c:layout>
                <c:manualLayout>
                  <c:x val="-7.0895520785785274E-2"/>
                  <c:y val="3.5159951408947154E-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44-4B25-8B35-F83604A7088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Below $820 per fortnight (n=642)</c:v>
                </c:pt>
                <c:pt idx="1">
                  <c:v>$821 to $924 per fortnight (n=964)</c:v>
                </c:pt>
                <c:pt idx="2">
                  <c:v>$925 to $1027.30 per fortnight (n=567)</c:v>
                </c:pt>
                <c:pt idx="3">
                  <c:v>$1027.40 per fortnight (n=32)</c:v>
                </c:pt>
                <c:pt idx="4">
                  <c:v>$1027.50 to $1150 per fortnight (n=40)</c:v>
                </c:pt>
                <c:pt idx="5">
                  <c:v>$1151 to $1250 per fortnight (n=42)</c:v>
                </c:pt>
                <c:pt idx="6">
                  <c:v>$1251 to $1350 per fortnight (n=26)</c:v>
                </c:pt>
                <c:pt idx="7">
                  <c:v>$1351 to $1450 per fortnight (n=53)</c:v>
                </c:pt>
                <c:pt idx="8">
                  <c:v>$1451 to $1550 per fortnight (n=43)</c:v>
                </c:pt>
                <c:pt idx="9">
                  <c:v>$1551 or more per fortnight (n=254)</c:v>
                </c:pt>
              </c:strCache>
            </c:strRef>
          </c:cat>
          <c:val>
            <c:numRef>
              <c:f>Sheet1!$B$2:$B$11</c:f>
              <c:numCache>
                <c:formatCode>0%</c:formatCode>
                <c:ptCount val="10"/>
                <c:pt idx="0">
                  <c:v>0.24108148704468643</c:v>
                </c:pt>
                <c:pt idx="1">
                  <c:v>0.36199774690199021</c:v>
                </c:pt>
                <c:pt idx="2">
                  <c:v>0.21291776192264364</c:v>
                </c:pt>
                <c:pt idx="3">
                  <c:v>1.2016522718738265E-2</c:v>
                </c:pt>
                <c:pt idx="4">
                  <c:v>1.5020653398422831E-2</c:v>
                </c:pt>
                <c:pt idx="5">
                  <c:v>1.5771686068343973E-2</c:v>
                </c:pt>
                <c:pt idx="6">
                  <c:v>9.7634247089748404E-3</c:v>
                </c:pt>
                <c:pt idx="7">
                  <c:v>1.9902365752910253E-2</c:v>
                </c:pt>
                <c:pt idx="8">
                  <c:v>1.6147202403304545E-2</c:v>
                </c:pt>
                <c:pt idx="9">
                  <c:v>9.5381149079984975E-2</c:v>
                </c:pt>
              </c:numCache>
            </c:numRef>
          </c:val>
          <c:extLst>
            <c:ext xmlns:c16="http://schemas.microsoft.com/office/drawing/2014/chart" uri="{C3380CC4-5D6E-409C-BE32-E72D297353CC}">
              <c16:uniqueId val="{00000000-B344-4B25-8B35-F83604A70888}"/>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93742414179307"/>
          <c:y val="8.6555464270623064E-2"/>
          <c:w val="0.52906257585820693"/>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Part time (staff employed less than 35 hours per week) (n=510)</c:v>
                </c:pt>
                <c:pt idx="1">
                  <c:v>Casual (staff who work irregular hours) (n=306)</c:v>
                </c:pt>
                <c:pt idx="2">
                  <c:v>Full time (staff employed 35 hours or more) (n=276)</c:v>
                </c:pt>
              </c:strCache>
            </c:strRef>
          </c:cat>
          <c:val>
            <c:numRef>
              <c:f>Sheet1!$B$2:$B$4</c:f>
              <c:numCache>
                <c:formatCode>0%</c:formatCode>
                <c:ptCount val="3"/>
                <c:pt idx="0">
                  <c:v>0.46703296703296704</c:v>
                </c:pt>
                <c:pt idx="1">
                  <c:v>0.28021978021978022</c:v>
                </c:pt>
                <c:pt idx="2">
                  <c:v>0.25274725274725274</c:v>
                </c:pt>
              </c:numCache>
            </c:numRef>
          </c:val>
          <c:extLst>
            <c:ext xmlns:c16="http://schemas.microsoft.com/office/drawing/2014/chart" uri="{C3380CC4-5D6E-409C-BE32-E72D297353CC}">
              <c16:uniqueId val="{00000000-7499-40D5-8FBB-92A28F6F6735}"/>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b"/>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Personal Support Worker or Assistant (PSA) (n=505)</c:v>
                </c:pt>
                <c:pt idx="1">
                  <c:v>Cook (n=175)</c:v>
                </c:pt>
                <c:pt idx="2">
                  <c:v>Personal Support Coordinator (PSC) (n=155)</c:v>
                </c:pt>
                <c:pt idx="3">
                  <c:v>Appointed Manager (n=120)</c:v>
                </c:pt>
                <c:pt idx="4">
                  <c:v>Maintenance (n=74)</c:v>
                </c:pt>
                <c:pt idx="5">
                  <c:v>Registered Nurse (n=58)</c:v>
                </c:pt>
                <c:pt idx="6">
                  <c:v>Activities Coordinator (n=51)</c:v>
                </c:pt>
              </c:strCache>
            </c:strRef>
          </c:cat>
          <c:val>
            <c:numRef>
              <c:f>Sheet1!$B$2:$B$8</c:f>
              <c:numCache>
                <c:formatCode>0%</c:formatCode>
                <c:ptCount val="7"/>
                <c:pt idx="0">
                  <c:v>0.34423994546693931</c:v>
                </c:pt>
                <c:pt idx="1">
                  <c:v>0.11929107021131562</c:v>
                </c:pt>
                <c:pt idx="2">
                  <c:v>0.10565780504430811</c:v>
                </c:pt>
                <c:pt idx="3">
                  <c:v>8.1799591002044994E-2</c:v>
                </c:pt>
                <c:pt idx="4">
                  <c:v>5.0443081117927745E-2</c:v>
                </c:pt>
                <c:pt idx="5">
                  <c:v>3.9536468984321747E-2</c:v>
                </c:pt>
                <c:pt idx="6">
                  <c:v>3.4764826175869123E-2</c:v>
                </c:pt>
              </c:numCache>
            </c:numRef>
          </c:val>
          <c:extLst>
            <c:ext xmlns:c16="http://schemas.microsoft.com/office/drawing/2014/chart" uri="{C3380CC4-5D6E-409C-BE32-E72D297353CC}">
              <c16:uniqueId val="{00000000-BE78-48B0-8BE6-8A86A059A8A6}"/>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560407402963375"/>
          <c:y val="8.6555464270623064E-2"/>
          <c:w val="0.56439592597036625"/>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Certificate III (n=543)</c:v>
                </c:pt>
                <c:pt idx="1">
                  <c:v>Certificate IV (n=247)</c:v>
                </c:pt>
                <c:pt idx="2">
                  <c:v>Bachelors or higher (n=112)</c:v>
                </c:pt>
                <c:pt idx="3">
                  <c:v>Diploma (n=94)</c:v>
                </c:pt>
                <c:pt idx="4">
                  <c:v>No formal qualifications (n=92)</c:v>
                </c:pt>
              </c:strCache>
            </c:strRef>
          </c:cat>
          <c:val>
            <c:numRef>
              <c:f>Sheet1!$B$2:$B$6</c:f>
              <c:numCache>
                <c:formatCode>0%</c:formatCode>
                <c:ptCount val="5"/>
                <c:pt idx="0">
                  <c:v>0.49908088235294118</c:v>
                </c:pt>
                <c:pt idx="1">
                  <c:v>0.22702205882352941</c:v>
                </c:pt>
                <c:pt idx="2">
                  <c:v>0.10294117647058823</c:v>
                </c:pt>
                <c:pt idx="3">
                  <c:v>8.639705882352941E-2</c:v>
                </c:pt>
                <c:pt idx="4">
                  <c:v>8.455882352941177E-2</c:v>
                </c:pt>
              </c:numCache>
            </c:numRef>
          </c:val>
          <c:extLst>
            <c:ext xmlns:c16="http://schemas.microsoft.com/office/drawing/2014/chart" uri="{C3380CC4-5D6E-409C-BE32-E72D297353CC}">
              <c16:uniqueId val="{00000000-FAE9-4567-9CB0-02BB15394B52}"/>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Pension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Certificate III (n=543)</c:v>
                </c:pt>
                <c:pt idx="1">
                  <c:v>Certificate IV (n=247)</c:v>
                </c:pt>
                <c:pt idx="2">
                  <c:v>Diploma (n=94)</c:v>
                </c:pt>
                <c:pt idx="3">
                  <c:v>Bachelors or higher (n=112)</c:v>
                </c:pt>
                <c:pt idx="4">
                  <c:v>No formal qualifications (n=92)</c:v>
                </c:pt>
              </c:strCache>
            </c:strRef>
          </c:cat>
          <c:val>
            <c:numRef>
              <c:f>Sheet1!$B$2:$B$6</c:f>
              <c:numCache>
                <c:formatCode>General</c:formatCode>
                <c:ptCount val="5"/>
                <c:pt idx="0">
                  <c:v>340</c:v>
                </c:pt>
                <c:pt idx="1">
                  <c:v>146</c:v>
                </c:pt>
                <c:pt idx="2">
                  <c:v>62</c:v>
                </c:pt>
                <c:pt idx="3">
                  <c:v>52</c:v>
                </c:pt>
                <c:pt idx="4">
                  <c:v>45</c:v>
                </c:pt>
              </c:numCache>
            </c:numRef>
          </c:val>
          <c:extLst>
            <c:ext xmlns:c16="http://schemas.microsoft.com/office/drawing/2014/chart" uri="{C3380CC4-5D6E-409C-BE32-E72D297353CC}">
              <c16:uniqueId val="{00000000-68CC-4EFB-A515-2F16F90A2C14}"/>
            </c:ext>
          </c:extLst>
        </c:ser>
        <c:ser>
          <c:idx val="1"/>
          <c:order val="1"/>
          <c:tx>
            <c:strRef>
              <c:f>Sheet1!$C$1</c:f>
              <c:strCache>
                <c:ptCount val="1"/>
                <c:pt idx="0">
                  <c:v>Above Pension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Certificate III (n=543)</c:v>
                </c:pt>
                <c:pt idx="1">
                  <c:v>Certificate IV (n=247)</c:v>
                </c:pt>
                <c:pt idx="2">
                  <c:v>Diploma (n=94)</c:v>
                </c:pt>
                <c:pt idx="3">
                  <c:v>Bachelors or higher (n=112)</c:v>
                </c:pt>
                <c:pt idx="4">
                  <c:v>No formal qualifications (n=92)</c:v>
                </c:pt>
              </c:strCache>
            </c:strRef>
          </c:cat>
          <c:val>
            <c:numRef>
              <c:f>Sheet1!$C$2:$C$6</c:f>
              <c:numCache>
                <c:formatCode>General</c:formatCode>
                <c:ptCount val="5"/>
                <c:pt idx="0">
                  <c:v>203</c:v>
                </c:pt>
                <c:pt idx="1">
                  <c:v>101</c:v>
                </c:pt>
                <c:pt idx="2">
                  <c:v>32</c:v>
                </c:pt>
                <c:pt idx="3">
                  <c:v>60</c:v>
                </c:pt>
                <c:pt idx="4">
                  <c:v>47</c:v>
                </c:pt>
              </c:numCache>
            </c:numRef>
          </c:val>
          <c:extLst>
            <c:ext xmlns:c16="http://schemas.microsoft.com/office/drawing/2014/chart" uri="{C3380CC4-5D6E-409C-BE32-E72D297353CC}">
              <c16:uniqueId val="{00000001-68CC-4EFB-A515-2F16F90A2C14}"/>
            </c:ext>
          </c:extLst>
        </c:ser>
        <c:dLbls>
          <c:dLblPos val="ctr"/>
          <c:showLegendKey val="0"/>
          <c:showVal val="1"/>
          <c:showCatName val="0"/>
          <c:showSerName val="0"/>
          <c:showPercent val="0"/>
          <c:showBubbleSize val="0"/>
        </c:dLbls>
        <c:gapWidth val="80"/>
        <c:overlap val="10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25536610534614E-2"/>
          <c:y val="1.9083538747337189E-2"/>
          <c:w val="0.92625245739881046"/>
          <c:h val="0.66806969810716277"/>
        </c:manualLayout>
      </c:layout>
      <c:barChart>
        <c:barDir val="col"/>
        <c:grouping val="clustered"/>
        <c:varyColors val="0"/>
        <c:ser>
          <c:idx val="0"/>
          <c:order val="0"/>
          <c:tx>
            <c:strRef>
              <c:f>Sheet1!$B$1</c:f>
              <c:strCache>
                <c:ptCount val="1"/>
                <c:pt idx="0">
                  <c:v>First aid certificate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c:v>
                </c:pt>
                <c:pt idx="1">
                  <c:v>Pension level</c:v>
                </c:pt>
                <c:pt idx="2">
                  <c:v>Above pension only</c:v>
                </c:pt>
              </c:strCache>
            </c:strRef>
          </c:cat>
          <c:val>
            <c:numRef>
              <c:f>Sheet1!$B$2:$B$4</c:f>
              <c:numCache>
                <c:formatCode>0</c:formatCode>
                <c:ptCount val="3"/>
                <c:pt idx="0">
                  <c:v>8.98</c:v>
                </c:pt>
                <c:pt idx="1">
                  <c:v>7.8055555555555554</c:v>
                </c:pt>
                <c:pt idx="2">
                  <c:v>12</c:v>
                </c:pt>
              </c:numCache>
            </c:numRef>
          </c:val>
          <c:extLst>
            <c:ext xmlns:c16="http://schemas.microsoft.com/office/drawing/2014/chart" uri="{C3380CC4-5D6E-409C-BE32-E72D297353CC}">
              <c16:uniqueId val="{00000000-B6D9-479E-9C76-6CE814216D13}"/>
            </c:ext>
          </c:extLst>
        </c:ser>
        <c:ser>
          <c:idx val="2"/>
          <c:order val="2"/>
          <c:tx>
            <c:strRef>
              <c:f>Sheet1!$D$1</c:f>
              <c:strCache>
                <c:ptCount val="1"/>
                <c:pt idx="0">
                  <c:v>Food handling certificate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c:v>
                </c:pt>
                <c:pt idx="1">
                  <c:v>Pension level</c:v>
                </c:pt>
                <c:pt idx="2">
                  <c:v>Above pension only</c:v>
                </c:pt>
              </c:strCache>
            </c:strRef>
          </c:cat>
          <c:val>
            <c:numRef>
              <c:f>Sheet1!$D$2:$D$4</c:f>
              <c:numCache>
                <c:formatCode>0</c:formatCode>
                <c:ptCount val="3"/>
                <c:pt idx="0">
                  <c:v>6.04</c:v>
                </c:pt>
                <c:pt idx="1">
                  <c:v>5.9722222222222223</c:v>
                </c:pt>
                <c:pt idx="2">
                  <c:v>6</c:v>
                </c:pt>
              </c:numCache>
            </c:numRef>
          </c:val>
          <c:extLst>
            <c:ext xmlns:c16="http://schemas.microsoft.com/office/drawing/2014/chart" uri="{C3380CC4-5D6E-409C-BE32-E72D297353CC}">
              <c16:uniqueId val="{00000002-B6D9-479E-9C76-6CE814216D13}"/>
            </c:ext>
          </c:extLst>
        </c:ser>
        <c:ser>
          <c:idx val="3"/>
          <c:order val="3"/>
          <c:tx>
            <c:strRef>
              <c:f>Sheet1!$E$1</c:f>
              <c:strCache>
                <c:ptCount val="1"/>
                <c:pt idx="0">
                  <c:v>Mental health first aid certificate*</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c:v>
                </c:pt>
                <c:pt idx="1">
                  <c:v>Pension level</c:v>
                </c:pt>
                <c:pt idx="2">
                  <c:v>Above pension only</c:v>
                </c:pt>
              </c:strCache>
            </c:strRef>
          </c:cat>
          <c:val>
            <c:numRef>
              <c:f>Sheet1!$E$2:$E$4</c:f>
              <c:numCache>
                <c:formatCode>0</c:formatCode>
                <c:ptCount val="3"/>
                <c:pt idx="0">
                  <c:v>3</c:v>
                </c:pt>
                <c:pt idx="1">
                  <c:v>3.4444444444444446</c:v>
                </c:pt>
                <c:pt idx="2">
                  <c:v>2</c:v>
                </c:pt>
              </c:numCache>
            </c:numRef>
          </c:val>
          <c:extLst>
            <c:ext xmlns:c16="http://schemas.microsoft.com/office/drawing/2014/chart" uri="{C3380CC4-5D6E-409C-BE32-E72D297353CC}">
              <c16:uniqueId val="{00000003-B6D9-479E-9C76-6CE814216D13}"/>
            </c:ext>
          </c:extLst>
        </c:ser>
        <c:dLbls>
          <c:showLegendKey val="0"/>
          <c:showVal val="0"/>
          <c:showCatName val="0"/>
          <c:showSerName val="0"/>
          <c:showPercent val="0"/>
          <c:showBubbleSize val="0"/>
        </c:dLbls>
        <c:gapWidth val="229"/>
        <c:overlap val="-28"/>
        <c:axId val="1755091647"/>
        <c:axId val="1627845903"/>
      </c:barChart>
      <c:lineChart>
        <c:grouping val="standard"/>
        <c:varyColors val="0"/>
        <c:ser>
          <c:idx val="1"/>
          <c:order val="1"/>
          <c:tx>
            <c:strRef>
              <c:f>Sheet1!$C$1</c:f>
              <c:strCache>
                <c:ptCount val="1"/>
                <c:pt idx="0">
                  <c:v>First aid certificate 2018</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8.7688023962619918E-2"/>
                  <c:y val="9.109144768457972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D9-479E-9C76-6CE814216D13}"/>
                </c:ext>
              </c:extLst>
            </c:dLbl>
            <c:dLbl>
              <c:idx val="1"/>
              <c:layout>
                <c:manualLayout>
                  <c:x val="-8.5695114327105831E-2"/>
                  <c:y val="1.21455263579439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6D9-479E-9C76-6CE814216D13}"/>
                </c:ext>
              </c:extLst>
            </c:dLbl>
            <c:dLbl>
              <c:idx val="2"/>
              <c:layout>
                <c:manualLayout>
                  <c:x val="-9.3666752869162193E-2"/>
                  <c:y val="-1.51819079474299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6D9-479E-9C76-6CE814216D1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3">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c:v>
                </c:pt>
                <c:pt idx="1">
                  <c:v>Pension level</c:v>
                </c:pt>
                <c:pt idx="2">
                  <c:v>Above pension only</c:v>
                </c:pt>
              </c:strCache>
            </c:strRef>
          </c:cat>
          <c:val>
            <c:numRef>
              <c:f>Sheet1!$C$2:$C$4</c:f>
              <c:numCache>
                <c:formatCode>0</c:formatCode>
                <c:ptCount val="3"/>
                <c:pt idx="0">
                  <c:v>8.3589743589743595</c:v>
                </c:pt>
                <c:pt idx="1">
                  <c:v>7.1624999999999996</c:v>
                </c:pt>
                <c:pt idx="2">
                  <c:v>11.2</c:v>
                </c:pt>
              </c:numCache>
            </c:numRef>
          </c:val>
          <c:smooth val="0"/>
          <c:extLst>
            <c:ext xmlns:c16="http://schemas.microsoft.com/office/drawing/2014/chart" uri="{C3380CC4-5D6E-409C-BE32-E72D297353CC}">
              <c16:uniqueId val="{00000001-B6D9-479E-9C76-6CE814216D13}"/>
            </c:ext>
          </c:extLst>
        </c:ser>
        <c:ser>
          <c:idx val="4"/>
          <c:order val="4"/>
          <c:tx>
            <c:strRef>
              <c:f>Sheet1!$F$1</c:f>
              <c:strCache>
                <c:ptCount val="1"/>
                <c:pt idx="0">
                  <c:v>Food handling certificate 2018</c:v>
                </c:pt>
              </c:strCache>
            </c:strRef>
          </c:tx>
          <c:spPr>
            <a:ln w="28575" cap="rnd">
              <a:solidFill>
                <a:srgbClr val="92D050"/>
              </a:solidFill>
              <a:round/>
            </a:ln>
            <a:effectLst/>
          </c:spPr>
          <c:marker>
            <c:symbol val="circle"/>
            <c:size val="5"/>
            <c:spPr>
              <a:solidFill>
                <a:srgbClr val="92D050"/>
              </a:solidFill>
              <a:ln w="9525">
                <a:solidFill>
                  <a:srgbClr val="92D050"/>
                </a:solidFill>
              </a:ln>
              <a:effectLst/>
            </c:spPr>
          </c:marker>
          <c:dLbls>
            <c:dLbl>
              <c:idx val="0"/>
              <c:layout>
                <c:manualLayout>
                  <c:x val="-2.1922005990654997E-2"/>
                  <c:y val="2.42910527158879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D9-479E-9C76-6CE814216D13}"/>
                </c:ext>
              </c:extLst>
            </c:dLbl>
            <c:dLbl>
              <c:idx val="1"/>
              <c:layout>
                <c:manualLayout>
                  <c:x val="-2.192200599065498E-2"/>
                  <c:y val="2.12546711264018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B6D9-479E-9C76-6CE814216D13}"/>
                </c:ext>
              </c:extLst>
            </c:dLbl>
            <c:dLbl>
              <c:idx val="2"/>
              <c:layout>
                <c:manualLayout>
                  <c:x val="-1.9929096355140889E-2"/>
                  <c:y val="4.55457238422898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6D9-479E-9C76-6CE814216D1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rgbClr val="FFC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c:v>
                </c:pt>
                <c:pt idx="1">
                  <c:v>Pension level</c:v>
                </c:pt>
                <c:pt idx="2">
                  <c:v>Above pension only</c:v>
                </c:pt>
              </c:strCache>
            </c:strRef>
          </c:cat>
          <c:val>
            <c:numRef>
              <c:f>Sheet1!$F$2:$F$4</c:f>
              <c:numCache>
                <c:formatCode>0</c:formatCode>
                <c:ptCount val="3"/>
                <c:pt idx="0">
                  <c:v>5.1709401709401712</c:v>
                </c:pt>
                <c:pt idx="1">
                  <c:v>4.8875000000000002</c:v>
                </c:pt>
                <c:pt idx="2">
                  <c:v>6.0285714285714285</c:v>
                </c:pt>
              </c:numCache>
            </c:numRef>
          </c:val>
          <c:smooth val="0"/>
          <c:extLst>
            <c:ext xmlns:c16="http://schemas.microsoft.com/office/drawing/2014/chart" uri="{C3380CC4-5D6E-409C-BE32-E72D297353CC}">
              <c16:uniqueId val="{00000007-B6D9-479E-9C76-6CE814216D13}"/>
            </c:ext>
          </c:extLst>
        </c:ser>
        <c:dLbls>
          <c:showLegendKey val="0"/>
          <c:showVal val="0"/>
          <c:showCatName val="0"/>
          <c:showSerName val="0"/>
          <c:showPercent val="0"/>
          <c:showBubbleSize val="0"/>
        </c:dLbls>
        <c:marker val="1"/>
        <c:smooth val="0"/>
        <c:axId val="1755091647"/>
        <c:axId val="1627845903"/>
      </c:lineChart>
      <c:catAx>
        <c:axId val="175509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7845903"/>
        <c:crosses val="autoZero"/>
        <c:auto val="1"/>
        <c:lblAlgn val="ctr"/>
        <c:lblOffset val="100"/>
        <c:noMultiLvlLbl val="0"/>
      </c:catAx>
      <c:valAx>
        <c:axId val="1627845903"/>
        <c:scaling>
          <c:orientation val="minMax"/>
          <c:max val="1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1755091647"/>
        <c:crosses val="autoZero"/>
        <c:crossBetween val="between"/>
      </c:valAx>
      <c:spPr>
        <a:noFill/>
        <a:ln>
          <a:noFill/>
        </a:ln>
        <a:effectLst/>
      </c:spPr>
    </c:plotArea>
    <c:legend>
      <c:legendPos val="b"/>
      <c:layout>
        <c:manualLayout>
          <c:xMode val="edge"/>
          <c:yMode val="edge"/>
          <c:x val="7.1933053300760408E-3"/>
          <c:y val="0.86994340854155661"/>
          <c:w val="0.99159211824639015"/>
          <c:h val="0.111838301921527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825536610534614E-2"/>
          <c:y val="1.9083538747337189E-2"/>
          <c:w val="0.92625245739881046"/>
          <c:h val="0.66806969810716277"/>
        </c:manualLayout>
      </c:layout>
      <c:barChart>
        <c:barDir val="col"/>
        <c:grouping val="clustered"/>
        <c:varyColors val="0"/>
        <c:ser>
          <c:idx val="0"/>
          <c:order val="0"/>
          <c:tx>
            <c:strRef>
              <c:f>Sheet1!$B$1</c:f>
              <c:strCache>
                <c:ptCount val="1"/>
                <c:pt idx="0">
                  <c:v>First aid certificate</c:v>
                </c:pt>
              </c:strCache>
            </c:strRef>
          </c:tx>
          <c:spPr>
            <a:solidFill>
              <a:schemeClr val="accent1"/>
            </a:solidFill>
            <a:ln>
              <a:noFill/>
            </a:ln>
            <a:effectLst/>
          </c:spPr>
          <c:invertIfNegative val="0"/>
          <c:dLbls>
            <c:dLbl>
              <c:idx val="2"/>
              <c:layout>
                <c:manualLayout>
                  <c:x val="-1.4614501832464381E-16"/>
                  <c:y val="6.0727631789719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35-4F86-AE59-7D78D5FF7F0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 (Total staff = 1092)</c:v>
                </c:pt>
                <c:pt idx="1">
                  <c:v>Pension level (Total staff = 636)</c:v>
                </c:pt>
                <c:pt idx="2">
                  <c:v>Above pension (Total staff = 456)</c:v>
                </c:pt>
              </c:strCache>
            </c:strRef>
          </c:cat>
          <c:val>
            <c:numRef>
              <c:f>Sheet1!$B$2:$B$4</c:f>
              <c:numCache>
                <c:formatCode>0%</c:formatCode>
                <c:ptCount val="3"/>
                <c:pt idx="0">
                  <c:v>0.82</c:v>
                </c:pt>
                <c:pt idx="1">
                  <c:v>0.88</c:v>
                </c:pt>
                <c:pt idx="2">
                  <c:v>0.74</c:v>
                </c:pt>
              </c:numCache>
            </c:numRef>
          </c:val>
          <c:extLst>
            <c:ext xmlns:c16="http://schemas.microsoft.com/office/drawing/2014/chart" uri="{C3380CC4-5D6E-409C-BE32-E72D297353CC}">
              <c16:uniqueId val="{00000000-4735-4F86-AE59-7D78D5FF7F0C}"/>
            </c:ext>
          </c:extLst>
        </c:ser>
        <c:ser>
          <c:idx val="1"/>
          <c:order val="1"/>
          <c:tx>
            <c:strRef>
              <c:f>Sheet1!$C$1</c:f>
              <c:strCache>
                <c:ptCount val="1"/>
                <c:pt idx="0">
                  <c:v>Food handling certificate</c:v>
                </c:pt>
              </c:strCache>
            </c:strRef>
          </c:tx>
          <c:spPr>
            <a:solidFill>
              <a:schemeClr val="accent3"/>
            </a:solidFill>
            <a:ln>
              <a:noFill/>
            </a:ln>
            <a:effectLst/>
          </c:spPr>
          <c:invertIfNegative val="0"/>
          <c:dLbls>
            <c:dLbl>
              <c:idx val="0"/>
              <c:layout>
                <c:manualLayout>
                  <c:x val="-3.985819271028178E-3"/>
                  <c:y val="6.0727631789719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35-4F86-AE59-7D78D5FF7F0C}"/>
                </c:ext>
              </c:extLst>
            </c:dLbl>
            <c:dLbl>
              <c:idx val="1"/>
              <c:layout>
                <c:manualLayout>
                  <c:x val="-3.985819271028178E-3"/>
                  <c:y val="6.0727631789719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35-4F86-AE59-7D78D5FF7F0C}"/>
                </c:ext>
              </c:extLst>
            </c:dLbl>
            <c:dLbl>
              <c:idx val="2"/>
              <c:layout>
                <c:manualLayout>
                  <c:x val="-1.992909635514089E-3"/>
                  <c:y val="6.07276317897198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35-4F86-AE59-7D78D5FF7F0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 (Total staff = 1092)</c:v>
                </c:pt>
                <c:pt idx="1">
                  <c:v>Pension level (Total staff = 636)</c:v>
                </c:pt>
                <c:pt idx="2">
                  <c:v>Above pension (Total staff = 456)</c:v>
                </c:pt>
              </c:strCache>
            </c:strRef>
          </c:cat>
          <c:val>
            <c:numRef>
              <c:f>Sheet1!$C$2:$C$4</c:f>
              <c:numCache>
                <c:formatCode>0%</c:formatCode>
                <c:ptCount val="3"/>
                <c:pt idx="0">
                  <c:v>0.55000000000000004</c:v>
                </c:pt>
                <c:pt idx="1">
                  <c:v>0.68</c:v>
                </c:pt>
                <c:pt idx="2">
                  <c:v>0.38</c:v>
                </c:pt>
              </c:numCache>
            </c:numRef>
          </c:val>
          <c:extLst>
            <c:ext xmlns:c16="http://schemas.microsoft.com/office/drawing/2014/chart" uri="{C3380CC4-5D6E-409C-BE32-E72D297353CC}">
              <c16:uniqueId val="{00000006-4735-4F86-AE59-7D78D5FF7F0C}"/>
            </c:ext>
          </c:extLst>
        </c:ser>
        <c:ser>
          <c:idx val="2"/>
          <c:order val="2"/>
          <c:tx>
            <c:strRef>
              <c:f>Sheet1!$D$1</c:f>
              <c:strCache>
                <c:ptCount val="1"/>
                <c:pt idx="0">
                  <c:v>Mental health first aid certificate*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responses (Total staff = 1092)</c:v>
                </c:pt>
                <c:pt idx="1">
                  <c:v>Pension level (Total staff = 636)</c:v>
                </c:pt>
                <c:pt idx="2">
                  <c:v>Above pension (Total staff = 456)</c:v>
                </c:pt>
              </c:strCache>
            </c:strRef>
          </c:cat>
          <c:val>
            <c:numRef>
              <c:f>Sheet1!$D$2:$D$4</c:f>
              <c:numCache>
                <c:formatCode>0%</c:formatCode>
                <c:ptCount val="3"/>
                <c:pt idx="0">
                  <c:v>0.27</c:v>
                </c:pt>
                <c:pt idx="1">
                  <c:v>0.39</c:v>
                </c:pt>
                <c:pt idx="2">
                  <c:v>0.11</c:v>
                </c:pt>
              </c:numCache>
            </c:numRef>
          </c:val>
          <c:extLst>
            <c:ext xmlns:c16="http://schemas.microsoft.com/office/drawing/2014/chart" uri="{C3380CC4-5D6E-409C-BE32-E72D297353CC}">
              <c16:uniqueId val="{00000001-4735-4F86-AE59-7D78D5FF7F0C}"/>
            </c:ext>
          </c:extLst>
        </c:ser>
        <c:dLbls>
          <c:showLegendKey val="0"/>
          <c:showVal val="0"/>
          <c:showCatName val="0"/>
          <c:showSerName val="0"/>
          <c:showPercent val="0"/>
          <c:showBubbleSize val="0"/>
        </c:dLbls>
        <c:gapWidth val="150"/>
        <c:axId val="1755091647"/>
        <c:axId val="1627845903"/>
      </c:barChart>
      <c:catAx>
        <c:axId val="1755091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627845903"/>
        <c:crosses val="autoZero"/>
        <c:auto val="1"/>
        <c:lblAlgn val="ctr"/>
        <c:lblOffset val="100"/>
        <c:noMultiLvlLbl val="0"/>
      </c:catAx>
      <c:valAx>
        <c:axId val="1627845903"/>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1755091647"/>
        <c:crosses val="autoZero"/>
        <c:crossBetween val="between"/>
      </c:valAx>
      <c:spPr>
        <a:noFill/>
        <a:ln>
          <a:noFill/>
        </a:ln>
        <a:effectLst/>
      </c:spPr>
    </c:plotArea>
    <c:legend>
      <c:legendPos val="b"/>
      <c:layout>
        <c:manualLayout>
          <c:xMode val="edge"/>
          <c:yMode val="edge"/>
          <c:x val="9.4881329292695965E-2"/>
          <c:y val="0.86994340854155661"/>
          <c:w val="0.84983786817043994"/>
          <c:h val="5.6003787109006102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Hospital  (n=93)</c:v>
                </c:pt>
                <c:pt idx="1">
                  <c:v>Mental health services (n=82)</c:v>
                </c:pt>
                <c:pt idx="2">
                  <c:v>Community service organisation (n=51)</c:v>
                </c:pt>
                <c:pt idx="3">
                  <c:v>Self/family/friends (n=43)</c:v>
                </c:pt>
                <c:pt idx="4">
                  <c:v>Homelessness org/crisis accommodation (n=39)</c:v>
                </c:pt>
                <c:pt idx="5">
                  <c:v>National Disability Insurance Scheme (NDIS) (n=21)</c:v>
                </c:pt>
                <c:pt idx="6">
                  <c:v>Other SRS (n=12)</c:v>
                </c:pt>
                <c:pt idx="7">
                  <c:v>General practitioner (n=6)</c:v>
                </c:pt>
                <c:pt idx="8">
                  <c:v>My Aged Care (n=4)</c:v>
                </c:pt>
                <c:pt idx="9">
                  <c:v>Other, please specify (n=4)</c:v>
                </c:pt>
                <c:pt idx="10">
                  <c:v>Alcohol and other drug services (n=2)</c:v>
                </c:pt>
                <c:pt idx="11">
                  <c:v>Office of Public Advocate (OPA) guardian (n=2)</c:v>
                </c:pt>
                <c:pt idx="12">
                  <c:v>State trustees (n=1)</c:v>
                </c:pt>
                <c:pt idx="13">
                  <c:v>Family violence organisations (n=1)</c:v>
                </c:pt>
                <c:pt idx="14">
                  <c:v>Department of Veteran Affairs (n=0)</c:v>
                </c:pt>
                <c:pt idx="15">
                  <c:v>Department of Justice (n=0)</c:v>
                </c:pt>
              </c:strCache>
            </c:strRef>
          </c:cat>
          <c:val>
            <c:numRef>
              <c:f>Sheet1!$B$2:$B$17</c:f>
              <c:numCache>
                <c:formatCode>0%</c:formatCode>
                <c:ptCount val="16"/>
                <c:pt idx="0">
                  <c:v>0.93</c:v>
                </c:pt>
                <c:pt idx="1">
                  <c:v>0.82</c:v>
                </c:pt>
                <c:pt idx="2">
                  <c:v>0.51</c:v>
                </c:pt>
                <c:pt idx="3">
                  <c:v>0.43</c:v>
                </c:pt>
                <c:pt idx="4">
                  <c:v>0.39</c:v>
                </c:pt>
                <c:pt idx="5">
                  <c:v>0.21</c:v>
                </c:pt>
                <c:pt idx="6">
                  <c:v>0.12</c:v>
                </c:pt>
                <c:pt idx="7">
                  <c:v>0.06</c:v>
                </c:pt>
                <c:pt idx="8">
                  <c:v>0.04</c:v>
                </c:pt>
                <c:pt idx="9">
                  <c:v>0.04</c:v>
                </c:pt>
                <c:pt idx="10">
                  <c:v>0.02</c:v>
                </c:pt>
                <c:pt idx="11">
                  <c:v>0.02</c:v>
                </c:pt>
                <c:pt idx="12">
                  <c:v>0.01</c:v>
                </c:pt>
                <c:pt idx="13">
                  <c:v>0.01</c:v>
                </c:pt>
              </c:numCache>
            </c:numRef>
          </c:val>
          <c:extLst>
            <c:ext xmlns:c16="http://schemas.microsoft.com/office/drawing/2014/chart" uri="{C3380CC4-5D6E-409C-BE32-E72D297353CC}">
              <c16:uniqueId val="{00000000-904A-427D-BD90-8FCEDDEC53F1}"/>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l">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Hospital  (n=51)</c:v>
                </c:pt>
                <c:pt idx="1">
                  <c:v>Mental health services (n=21)</c:v>
                </c:pt>
                <c:pt idx="2">
                  <c:v>Community service organisation (n=7)</c:v>
                </c:pt>
                <c:pt idx="3">
                  <c:v>Homelessness org/crisis accommodation (n=7)</c:v>
                </c:pt>
                <c:pt idx="4">
                  <c:v>Self/family/friends (n=6)</c:v>
                </c:pt>
                <c:pt idx="5">
                  <c:v>National Disability Insurance Scheme (NDIS) (n=4)</c:v>
                </c:pt>
                <c:pt idx="6">
                  <c:v>Other (n=3)</c:v>
                </c:pt>
                <c:pt idx="7">
                  <c:v>Other SRS (n=1)</c:v>
                </c:pt>
                <c:pt idx="8">
                  <c:v>General practitioner (n=0)</c:v>
                </c:pt>
                <c:pt idx="9">
                  <c:v>My Aged Care (n=0)</c:v>
                </c:pt>
                <c:pt idx="10">
                  <c:v>Department of Veteran Affairs (n=0)</c:v>
                </c:pt>
                <c:pt idx="11">
                  <c:v>Department of Justice (n=0)</c:v>
                </c:pt>
                <c:pt idx="12">
                  <c:v>Alcohol and other drug services (n=0)</c:v>
                </c:pt>
                <c:pt idx="13">
                  <c:v>State trustees (n=0)</c:v>
                </c:pt>
                <c:pt idx="14">
                  <c:v>Family violence organisations (n=0)</c:v>
                </c:pt>
                <c:pt idx="15">
                  <c:v>Office of Public Advocate (OPA) guardian (n=0)</c:v>
                </c:pt>
              </c:strCache>
            </c:strRef>
          </c:cat>
          <c:val>
            <c:numRef>
              <c:f>Sheet1!$B$2:$B$17</c:f>
              <c:numCache>
                <c:formatCode>0%</c:formatCode>
                <c:ptCount val="16"/>
                <c:pt idx="0">
                  <c:v>0.51</c:v>
                </c:pt>
                <c:pt idx="1">
                  <c:v>0.21</c:v>
                </c:pt>
                <c:pt idx="2">
                  <c:v>7.0000000000000007E-2</c:v>
                </c:pt>
                <c:pt idx="3">
                  <c:v>7.0000000000000007E-2</c:v>
                </c:pt>
                <c:pt idx="4">
                  <c:v>0.06</c:v>
                </c:pt>
                <c:pt idx="5">
                  <c:v>0.04</c:v>
                </c:pt>
                <c:pt idx="6">
                  <c:v>0.03</c:v>
                </c:pt>
                <c:pt idx="7">
                  <c:v>0.01</c:v>
                </c:pt>
                <c:pt idx="8">
                  <c:v>0</c:v>
                </c:pt>
                <c:pt idx="9">
                  <c:v>0</c:v>
                </c:pt>
                <c:pt idx="10">
                  <c:v>0</c:v>
                </c:pt>
                <c:pt idx="11">
                  <c:v>0</c:v>
                </c:pt>
                <c:pt idx="12">
                  <c:v>0</c:v>
                </c:pt>
                <c:pt idx="13">
                  <c:v>0</c:v>
                </c:pt>
                <c:pt idx="14">
                  <c:v>0</c:v>
                </c:pt>
                <c:pt idx="15">
                  <c:v>0</c:v>
                </c:pt>
              </c:numCache>
            </c:numRef>
          </c:val>
          <c:extLst>
            <c:ext xmlns:c16="http://schemas.microsoft.com/office/drawing/2014/chart" uri="{C3380CC4-5D6E-409C-BE32-E72D297353CC}">
              <c16:uniqueId val="{00000000-1AD1-4F48-888F-AA401C14FF95}"/>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l">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79342317979343"/>
          <c:y val="0.10358276622709302"/>
          <c:w val="0.62307168664891621"/>
          <c:h val="0.74628953181206481"/>
        </c:manualLayout>
      </c:layout>
      <c:barChart>
        <c:barDir val="bar"/>
        <c:grouping val="stacked"/>
        <c:varyColors val="0"/>
        <c:ser>
          <c:idx val="0"/>
          <c:order val="0"/>
          <c:tx>
            <c:strRef>
              <c:f>Sheet1!$B$1</c:f>
              <c:strCache>
                <c:ptCount val="1"/>
                <c:pt idx="0">
                  <c:v>Pension</c:v>
                </c:pt>
              </c:strCache>
            </c:strRef>
          </c:tx>
          <c:spPr>
            <a:solidFill>
              <a:schemeClr val="accent1"/>
            </a:solidFill>
            <a:ln>
              <a:solidFill>
                <a:schemeClr val="accent1">
                  <a:alpha val="94000"/>
                </a:schemeClr>
              </a:solid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F275-4659-B616-4D49768E8544}"/>
                </c:ext>
              </c:extLst>
            </c:dLbl>
            <c:dLbl>
              <c:idx val="6"/>
              <c:delete val="1"/>
              <c:extLst>
                <c:ext xmlns:c15="http://schemas.microsoft.com/office/drawing/2012/chart" uri="{CE6537A1-D6FC-4f65-9D91-7224C49458BB}"/>
                <c:ext xmlns:c16="http://schemas.microsoft.com/office/drawing/2014/chart" uri="{C3380CC4-5D6E-409C-BE32-E72D297353CC}">
                  <c16:uniqueId val="{00000002-F275-4659-B616-4D49768E85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10 (n=1)</c:v>
                </c:pt>
                <c:pt idx="1">
                  <c:v>11 to 20 (n=8)</c:v>
                </c:pt>
                <c:pt idx="2">
                  <c:v>21 to 30 (n=37)</c:v>
                </c:pt>
                <c:pt idx="3">
                  <c:v>31 to 40 (n=24)</c:v>
                </c:pt>
                <c:pt idx="4">
                  <c:v>41 to 50 (n=19)</c:v>
                </c:pt>
                <c:pt idx="5">
                  <c:v>51 to 60 (n=8)</c:v>
                </c:pt>
                <c:pt idx="6">
                  <c:v>61 to 70 (n=1)</c:v>
                </c:pt>
                <c:pt idx="7">
                  <c:v>71 to 80 (n=2)</c:v>
                </c:pt>
              </c:strCache>
            </c:strRef>
          </c:cat>
          <c:val>
            <c:numRef>
              <c:f>Sheet1!$B$2:$B$9</c:f>
              <c:numCache>
                <c:formatCode>General</c:formatCode>
                <c:ptCount val="8"/>
                <c:pt idx="0">
                  <c:v>0</c:v>
                </c:pt>
                <c:pt idx="1">
                  <c:v>6</c:v>
                </c:pt>
                <c:pt idx="2">
                  <c:v>35</c:v>
                </c:pt>
                <c:pt idx="3">
                  <c:v>16</c:v>
                </c:pt>
                <c:pt idx="4">
                  <c:v>10</c:v>
                </c:pt>
                <c:pt idx="5">
                  <c:v>3</c:v>
                </c:pt>
                <c:pt idx="6">
                  <c:v>0</c:v>
                </c:pt>
                <c:pt idx="7">
                  <c:v>2</c:v>
                </c:pt>
              </c:numCache>
            </c:numRef>
          </c:val>
          <c:extLst>
            <c:ext xmlns:c16="http://schemas.microsoft.com/office/drawing/2014/chart" uri="{C3380CC4-5D6E-409C-BE32-E72D297353CC}">
              <c16:uniqueId val="{00000000-7557-4F12-94B8-167DA4BDFBC7}"/>
            </c:ext>
          </c:extLst>
        </c:ser>
        <c:ser>
          <c:idx val="1"/>
          <c:order val="1"/>
          <c:tx>
            <c:strRef>
              <c:f>Sheet1!$C$1</c:f>
              <c:strCache>
                <c:ptCount val="1"/>
                <c:pt idx="0">
                  <c:v>Above Pension</c:v>
                </c:pt>
              </c:strCache>
            </c:strRef>
          </c:tx>
          <c:spPr>
            <a:solidFill>
              <a:schemeClr val="accent2"/>
            </a:solidFill>
            <a:ln>
              <a:no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3-F275-4659-B616-4D49768E854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10 (n=1)</c:v>
                </c:pt>
                <c:pt idx="1">
                  <c:v>11 to 20 (n=8)</c:v>
                </c:pt>
                <c:pt idx="2">
                  <c:v>21 to 30 (n=37)</c:v>
                </c:pt>
                <c:pt idx="3">
                  <c:v>31 to 40 (n=24)</c:v>
                </c:pt>
                <c:pt idx="4">
                  <c:v>41 to 50 (n=19)</c:v>
                </c:pt>
                <c:pt idx="5">
                  <c:v>51 to 60 (n=8)</c:v>
                </c:pt>
                <c:pt idx="6">
                  <c:v>61 to 70 (n=1)</c:v>
                </c:pt>
                <c:pt idx="7">
                  <c:v>71 to 80 (n=2)</c:v>
                </c:pt>
              </c:strCache>
            </c:strRef>
          </c:cat>
          <c:val>
            <c:numRef>
              <c:f>Sheet1!$C$2:$C$9</c:f>
              <c:numCache>
                <c:formatCode>General</c:formatCode>
                <c:ptCount val="8"/>
                <c:pt idx="0">
                  <c:v>1</c:v>
                </c:pt>
                <c:pt idx="1">
                  <c:v>2</c:v>
                </c:pt>
                <c:pt idx="2">
                  <c:v>2</c:v>
                </c:pt>
                <c:pt idx="3">
                  <c:v>8</c:v>
                </c:pt>
                <c:pt idx="4">
                  <c:v>9</c:v>
                </c:pt>
                <c:pt idx="5">
                  <c:v>5</c:v>
                </c:pt>
                <c:pt idx="6">
                  <c:v>1</c:v>
                </c:pt>
                <c:pt idx="7">
                  <c:v>0</c:v>
                </c:pt>
              </c:numCache>
            </c:numRef>
          </c:val>
          <c:extLst>
            <c:ext xmlns:c16="http://schemas.microsoft.com/office/drawing/2014/chart" uri="{C3380CC4-5D6E-409C-BE32-E72D297353CC}">
              <c16:uniqueId val="{00000000-F275-4659-B616-4D49768E8544}"/>
            </c:ext>
          </c:extLst>
        </c:ser>
        <c:dLbls>
          <c:dLblPos val="ctr"/>
          <c:showLegendKey val="0"/>
          <c:showVal val="1"/>
          <c:showCatName val="0"/>
          <c:showSerName val="0"/>
          <c:showPercent val="0"/>
          <c:showBubbleSize val="0"/>
        </c:dLbls>
        <c:gapWidth val="40"/>
        <c:overlap val="100"/>
        <c:axId val="1927752815"/>
        <c:axId val="1463502143"/>
      </c:barChart>
      <c:catAx>
        <c:axId val="1927752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27752815"/>
        <c:crosses val="autoZero"/>
        <c:crossBetween val="between"/>
      </c:valAx>
      <c:spPr>
        <a:noFill/>
        <a:ln>
          <a:noFill/>
        </a:ln>
        <a:effectLst/>
      </c:spPr>
    </c:plotArea>
    <c:legend>
      <c:legendPos val="r"/>
      <c:layout>
        <c:manualLayout>
          <c:xMode val="edge"/>
          <c:yMode val="edge"/>
          <c:x val="0.31982496494572493"/>
          <c:y val="0.83957262562825841"/>
          <c:w val="0.42381603201361207"/>
          <c:h val="0.160427374371741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97604648306801"/>
          <c:y val="2.7966552003803453E-2"/>
          <c:w val="0.53302395351693199"/>
          <c:h val="0.87011144120450834"/>
        </c:manualLayout>
      </c:layout>
      <c:barChart>
        <c:barDir val="bar"/>
        <c:grouping val="clustered"/>
        <c:varyColors val="0"/>
        <c:ser>
          <c:idx val="0"/>
          <c:order val="0"/>
          <c:tx>
            <c:strRef>
              <c:f>Sheet1!$B$1</c:f>
              <c:strCache>
                <c:ptCount val="1"/>
                <c:pt idx="0">
                  <c:v>Pension Level</c:v>
                </c:pt>
              </c:strCache>
            </c:strRef>
          </c:tx>
          <c:spPr>
            <a:solidFill>
              <a:schemeClr val="accent1"/>
            </a:solidFill>
            <a:ln>
              <a:noFill/>
            </a:ln>
            <a:effectLst/>
          </c:spPr>
          <c:invertIfNegative val="0"/>
          <c:dLbls>
            <c:dLbl>
              <c:idx val="4"/>
              <c:layout>
                <c:manualLayout>
                  <c:x val="3.6046661004731761E-3"/>
                  <c:y val="5.5935306098316376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01-4CF0-9037-3E91FA480A72}"/>
                </c:ext>
              </c:extLst>
            </c:dLbl>
            <c:dLbl>
              <c:idx val="5"/>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1401-4CF0-9037-3E91FA480A7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Hospital (n=93)</c:v>
                </c:pt>
                <c:pt idx="1">
                  <c:v>Mental health services (n=82)</c:v>
                </c:pt>
                <c:pt idx="2">
                  <c:v>Community service organisation (n=51)</c:v>
                </c:pt>
                <c:pt idx="3">
                  <c:v>Self/family/friends (n=43)</c:v>
                </c:pt>
                <c:pt idx="4">
                  <c:v>General practitioner (n=6)</c:v>
                </c:pt>
                <c:pt idx="5">
                  <c:v>My Aged Care (n=4)</c:v>
                </c:pt>
                <c:pt idx="6">
                  <c:v>Homelessness organisations/crisis accommodation (n=6)</c:v>
                </c:pt>
                <c:pt idx="7">
                  <c:v>Other SRS (n=12)</c:v>
                </c:pt>
                <c:pt idx="8">
                  <c:v>National Disability Insurance Scheme (NDIS)(n=21)</c:v>
                </c:pt>
              </c:strCache>
            </c:strRef>
          </c:cat>
          <c:val>
            <c:numRef>
              <c:f>Sheet1!$B$2:$B$10</c:f>
              <c:numCache>
                <c:formatCode>0%</c:formatCode>
                <c:ptCount val="9"/>
                <c:pt idx="0">
                  <c:v>0.94</c:v>
                </c:pt>
                <c:pt idx="1">
                  <c:v>0.9</c:v>
                </c:pt>
                <c:pt idx="2">
                  <c:v>0.57999999999999996</c:v>
                </c:pt>
                <c:pt idx="3">
                  <c:v>0.39</c:v>
                </c:pt>
                <c:pt idx="4">
                  <c:v>0.04</c:v>
                </c:pt>
                <c:pt idx="5">
                  <c:v>0.01</c:v>
                </c:pt>
                <c:pt idx="6">
                  <c:v>0.49</c:v>
                </c:pt>
                <c:pt idx="7">
                  <c:v>0.11</c:v>
                </c:pt>
                <c:pt idx="8">
                  <c:v>0.19</c:v>
                </c:pt>
              </c:numCache>
            </c:numRef>
          </c:val>
          <c:extLst>
            <c:ext xmlns:c16="http://schemas.microsoft.com/office/drawing/2014/chart" uri="{C3380CC4-5D6E-409C-BE32-E72D297353CC}">
              <c16:uniqueId val="{00000000-1401-4CF0-9037-3E91FA480A72}"/>
            </c:ext>
          </c:extLst>
        </c:ser>
        <c:ser>
          <c:idx val="1"/>
          <c:order val="1"/>
          <c:tx>
            <c:strRef>
              <c:f>Sheet1!$C$1</c:f>
              <c:strCache>
                <c:ptCount val="1"/>
                <c:pt idx="0">
                  <c:v>Above Pension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Hospital (n=93)</c:v>
                </c:pt>
                <c:pt idx="1">
                  <c:v>Mental health services (n=82)</c:v>
                </c:pt>
                <c:pt idx="2">
                  <c:v>Community service organisation (n=51)</c:v>
                </c:pt>
                <c:pt idx="3">
                  <c:v>Self/family/friends (n=43)</c:v>
                </c:pt>
                <c:pt idx="4">
                  <c:v>General practitioner (n=6)</c:v>
                </c:pt>
                <c:pt idx="5">
                  <c:v>My Aged Care (n=4)</c:v>
                </c:pt>
                <c:pt idx="6">
                  <c:v>Homelessness organisations/crisis accommodation (n=6)</c:v>
                </c:pt>
                <c:pt idx="7">
                  <c:v>Other SRS (n=12)</c:v>
                </c:pt>
                <c:pt idx="8">
                  <c:v>National Disability Insurance Scheme (NDIS)(n=21)</c:v>
                </c:pt>
              </c:strCache>
            </c:strRef>
          </c:cat>
          <c:val>
            <c:numRef>
              <c:f>Sheet1!$C$2:$C$10</c:f>
              <c:numCache>
                <c:formatCode>0%</c:formatCode>
                <c:ptCount val="9"/>
                <c:pt idx="0">
                  <c:v>0.89</c:v>
                </c:pt>
                <c:pt idx="1">
                  <c:v>0.61</c:v>
                </c:pt>
                <c:pt idx="2">
                  <c:v>0.32</c:v>
                </c:pt>
                <c:pt idx="3">
                  <c:v>0.54</c:v>
                </c:pt>
                <c:pt idx="4">
                  <c:v>0.11</c:v>
                </c:pt>
                <c:pt idx="5">
                  <c:v>0.11</c:v>
                </c:pt>
                <c:pt idx="6">
                  <c:v>0.14000000000000001</c:v>
                </c:pt>
                <c:pt idx="7">
                  <c:v>0.14000000000000001</c:v>
                </c:pt>
                <c:pt idx="8">
                  <c:v>0.25</c:v>
                </c:pt>
              </c:numCache>
            </c:numRef>
          </c:val>
          <c:extLst>
            <c:ext xmlns:c16="http://schemas.microsoft.com/office/drawing/2014/chart" uri="{C3380CC4-5D6E-409C-BE32-E72D297353CC}">
              <c16:uniqueId val="{00000001-1401-4CF0-9037-3E91FA480A72}"/>
            </c:ext>
          </c:extLst>
        </c:ser>
        <c:dLbls>
          <c:dLblPos val="ctr"/>
          <c:showLegendKey val="0"/>
          <c:showVal val="1"/>
          <c:showCatName val="0"/>
          <c:showSerName val="0"/>
          <c:showPercent val="0"/>
          <c:showBubbleSize val="0"/>
        </c:dLbls>
        <c:gapWidth val="4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97604648306801"/>
          <c:y val="2.7966552003803453E-2"/>
          <c:w val="0.53302395351693199"/>
          <c:h val="0.87011144120450834"/>
        </c:manualLayout>
      </c:layout>
      <c:barChart>
        <c:barDir val="bar"/>
        <c:grouping val="clustered"/>
        <c:varyColors val="0"/>
        <c:ser>
          <c:idx val="0"/>
          <c:order val="0"/>
          <c:tx>
            <c:strRef>
              <c:f>Sheet1!$B$1</c:f>
              <c:strCache>
                <c:ptCount val="1"/>
                <c:pt idx="0">
                  <c:v>Pension Level</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5927-4A81-B527-098A463F051E}"/>
                </c:ext>
              </c:extLst>
            </c:dLbl>
            <c:dLbl>
              <c:idx val="5"/>
              <c:layout>
                <c:manualLayout>
                  <c:x val="-1.0609347902110379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27-4A81-B527-098A463F051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Hospital  (n=51)</c:v>
                </c:pt>
                <c:pt idx="1">
                  <c:v>Mental health services (n=21)</c:v>
                </c:pt>
                <c:pt idx="2">
                  <c:v>Community service organisation (n=7)</c:v>
                </c:pt>
                <c:pt idx="3">
                  <c:v>Self/family/friends (n=6)</c:v>
                </c:pt>
                <c:pt idx="4">
                  <c:v>Homelessness organisations/crisis accommodation (n=7)</c:v>
                </c:pt>
                <c:pt idx="5">
                  <c:v>National Disability Insurance Scheme (NDIS) (n=4)</c:v>
                </c:pt>
              </c:strCache>
            </c:strRef>
          </c:cat>
          <c:val>
            <c:numRef>
              <c:f>Sheet1!$B$2:$B$7</c:f>
              <c:numCache>
                <c:formatCode>0%</c:formatCode>
                <c:ptCount val="6"/>
                <c:pt idx="0">
                  <c:v>0.53</c:v>
                </c:pt>
                <c:pt idx="1">
                  <c:v>0.24</c:v>
                </c:pt>
                <c:pt idx="2">
                  <c:v>0.08</c:v>
                </c:pt>
                <c:pt idx="3">
                  <c:v>0.01</c:v>
                </c:pt>
                <c:pt idx="4">
                  <c:v>0.08</c:v>
                </c:pt>
                <c:pt idx="5">
                  <c:v>0.04</c:v>
                </c:pt>
              </c:numCache>
            </c:numRef>
          </c:val>
          <c:extLst>
            <c:ext xmlns:c16="http://schemas.microsoft.com/office/drawing/2014/chart" uri="{C3380CC4-5D6E-409C-BE32-E72D297353CC}">
              <c16:uniqueId val="{00000002-5927-4A81-B527-098A463F051E}"/>
            </c:ext>
          </c:extLst>
        </c:ser>
        <c:ser>
          <c:idx val="1"/>
          <c:order val="1"/>
          <c:tx>
            <c:strRef>
              <c:f>Sheet1!$C$1</c:f>
              <c:strCache>
                <c:ptCount val="1"/>
                <c:pt idx="0">
                  <c:v>Above Pension</c:v>
                </c:pt>
              </c:strCache>
            </c:strRef>
          </c:tx>
          <c:spPr>
            <a:solidFill>
              <a:schemeClr val="accent2"/>
            </a:solidFill>
            <a:ln>
              <a:noFill/>
            </a:ln>
            <a:effectLst/>
          </c:spPr>
          <c:invertIfNegative val="0"/>
          <c:dLbls>
            <c:dLbl>
              <c:idx val="5"/>
              <c:layout>
                <c:manualLayout>
                  <c:x val="-1.060934790211037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98-4A88-86CD-BFD33A4CFB0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Hospital  (n=51)</c:v>
                </c:pt>
                <c:pt idx="1">
                  <c:v>Mental health services (n=21)</c:v>
                </c:pt>
                <c:pt idx="2">
                  <c:v>Community service organisation (n=7)</c:v>
                </c:pt>
                <c:pt idx="3">
                  <c:v>Self/family/friends (n=6)</c:v>
                </c:pt>
                <c:pt idx="4">
                  <c:v>Homelessness organisations/crisis accommodation (n=7)</c:v>
                </c:pt>
                <c:pt idx="5">
                  <c:v>National Disability Insurance Scheme (NDIS) (n=4)</c:v>
                </c:pt>
              </c:strCache>
            </c:strRef>
          </c:cat>
          <c:val>
            <c:numRef>
              <c:f>Sheet1!$C$2:$C$7</c:f>
              <c:numCache>
                <c:formatCode>0%</c:formatCode>
                <c:ptCount val="6"/>
                <c:pt idx="0">
                  <c:v>0.46</c:v>
                </c:pt>
                <c:pt idx="1">
                  <c:v>0.14000000000000001</c:v>
                </c:pt>
                <c:pt idx="2">
                  <c:v>0.04</c:v>
                </c:pt>
                <c:pt idx="3">
                  <c:v>0.18</c:v>
                </c:pt>
                <c:pt idx="4">
                  <c:v>0.04</c:v>
                </c:pt>
                <c:pt idx="5">
                  <c:v>0.04</c:v>
                </c:pt>
              </c:numCache>
            </c:numRef>
          </c:val>
          <c:extLst>
            <c:ext xmlns:c16="http://schemas.microsoft.com/office/drawing/2014/chart" uri="{C3380CC4-5D6E-409C-BE32-E72D297353CC}">
              <c16:uniqueId val="{00000003-5927-4A81-B527-098A463F051E}"/>
            </c:ext>
          </c:extLst>
        </c:ser>
        <c:dLbls>
          <c:dLblPos val="ctr"/>
          <c:showLegendKey val="0"/>
          <c:showVal val="1"/>
          <c:showCatName val="0"/>
          <c:showSerName val="0"/>
          <c:showPercent val="0"/>
          <c:showBubbleSize val="0"/>
        </c:dLbls>
        <c:gapWidth val="4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Hospital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4233006158311015"/>
                  <c:y val="-2.54479344117374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DC9-4650-B587-AA960FE3C9FC}"/>
                </c:ext>
              </c:extLst>
            </c:dLbl>
            <c:dLbl>
              <c:idx val="1"/>
              <c:layout>
                <c:manualLayout>
                  <c:x val="-1.4954051230400126E-3"/>
                  <c:y val="-7.39238256715346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C9-4650-B587-AA960FE3C9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Sheet1!$B$2:$B$3</c:f>
              <c:numCache>
                <c:formatCode>0%</c:formatCode>
                <c:ptCount val="2"/>
                <c:pt idx="0">
                  <c:v>0.64</c:v>
                </c:pt>
                <c:pt idx="1">
                  <c:v>0.93</c:v>
                </c:pt>
              </c:numCache>
            </c:numRef>
          </c:val>
          <c:smooth val="0"/>
          <c:extLst>
            <c:ext xmlns:c16="http://schemas.microsoft.com/office/drawing/2014/chart" uri="{C3380CC4-5D6E-409C-BE32-E72D297353CC}">
              <c16:uniqueId val="{00000002-EDC9-4650-B587-AA960FE3C9FC}"/>
            </c:ext>
          </c:extLst>
        </c:ser>
        <c:ser>
          <c:idx val="1"/>
          <c:order val="1"/>
          <c:tx>
            <c:strRef>
              <c:f>Sheet1!$C$1</c:f>
              <c:strCache>
                <c:ptCount val="1"/>
                <c:pt idx="0">
                  <c:v>Mental health services</c:v>
                </c:pt>
              </c:strCache>
            </c:strRef>
          </c:tx>
          <c:spPr>
            <a:ln w="28575" cap="flat">
              <a:solidFill>
                <a:schemeClr val="accent2"/>
              </a:solidFill>
              <a:bevel/>
              <a:headEnd type="none"/>
              <a:tailEnd type="none"/>
            </a:ln>
            <a:effectLst/>
          </c:spPr>
          <c:marker>
            <c:symbol val="circle"/>
            <c:size val="5"/>
            <c:spPr>
              <a:solidFill>
                <a:schemeClr val="accent2"/>
              </a:solidFill>
              <a:ln w="9525">
                <a:solidFill>
                  <a:schemeClr val="accent2"/>
                </a:solidFill>
              </a:ln>
              <a:effectLst/>
            </c:spPr>
          </c:marker>
          <c:dLbls>
            <c:dLbl>
              <c:idx val="0"/>
              <c:layout>
                <c:manualLayout>
                  <c:x val="-0.10216477376520466"/>
                  <c:y val="-2.6582612996998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C9-4650-B587-AA960FE3C9FC}"/>
                </c:ext>
              </c:extLst>
            </c:dLbl>
            <c:dLbl>
              <c:idx val="1"/>
              <c:layout>
                <c:manualLayout>
                  <c:x val="-1.8653362813462592E-2"/>
                  <c:y val="-2.01715819692681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C9-4650-B587-AA960FE3C9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Sheet1!$C$2:$C$3</c:f>
              <c:numCache>
                <c:formatCode>0%</c:formatCode>
                <c:ptCount val="2"/>
                <c:pt idx="0">
                  <c:v>0.53</c:v>
                </c:pt>
                <c:pt idx="1">
                  <c:v>0.82</c:v>
                </c:pt>
              </c:numCache>
            </c:numRef>
          </c:val>
          <c:smooth val="0"/>
          <c:extLst>
            <c:ext xmlns:c16="http://schemas.microsoft.com/office/drawing/2014/chart" uri="{C3380CC4-5D6E-409C-BE32-E72D297353CC}">
              <c16:uniqueId val="{00000005-EDC9-4650-B587-AA960FE3C9FC}"/>
            </c:ext>
          </c:extLst>
        </c:ser>
        <c:ser>
          <c:idx val="2"/>
          <c:order val="2"/>
          <c:tx>
            <c:strRef>
              <c:f>Sheet1!$D$1</c:f>
              <c:strCache>
                <c:ptCount val="1"/>
                <c:pt idx="0">
                  <c:v>Community service organisation</c:v>
                </c:pt>
              </c:strCache>
            </c:strRef>
          </c:tx>
          <c:spPr>
            <a:ln w="28575" cap="rnd">
              <a:solidFill>
                <a:srgbClr val="92D050"/>
              </a:solidFill>
              <a:round/>
              <a:headEnd type="none"/>
              <a:tailEnd type="none"/>
            </a:ln>
            <a:effectLst/>
          </c:spPr>
          <c:marker>
            <c:symbol val="circle"/>
            <c:size val="5"/>
            <c:spPr>
              <a:solidFill>
                <a:schemeClr val="accent3"/>
              </a:solidFill>
              <a:ln w="9525">
                <a:solidFill>
                  <a:srgbClr val="92D050"/>
                </a:solidFill>
              </a:ln>
              <a:effectLst/>
            </c:spPr>
          </c:marker>
          <c:dLbls>
            <c:dLbl>
              <c:idx val="0"/>
              <c:layout>
                <c:manualLayout>
                  <c:x val="-0.10428734307185472"/>
                  <c:y val="1.33209519055502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C9-4650-B587-AA960FE3C9FC}"/>
                </c:ext>
              </c:extLst>
            </c:dLbl>
            <c:dLbl>
              <c:idx val="1"/>
              <c:layout>
                <c:manualLayout>
                  <c:x val="1.4111911106071772E-2"/>
                  <c:y val="2.563904204113991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C9-4650-B587-AA960FE3C9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Sheet1!$D$2:$D$3</c:f>
              <c:numCache>
                <c:formatCode>0%</c:formatCode>
                <c:ptCount val="2"/>
                <c:pt idx="0">
                  <c:v>0.33</c:v>
                </c:pt>
                <c:pt idx="1">
                  <c:v>0.51</c:v>
                </c:pt>
              </c:numCache>
            </c:numRef>
          </c:val>
          <c:smooth val="0"/>
          <c:extLst>
            <c:ext xmlns:c16="http://schemas.microsoft.com/office/drawing/2014/chart" uri="{C3380CC4-5D6E-409C-BE32-E72D297353CC}">
              <c16:uniqueId val="{00000008-EDC9-4650-B587-AA960FE3C9FC}"/>
            </c:ext>
          </c:extLst>
        </c:ser>
        <c:ser>
          <c:idx val="3"/>
          <c:order val="3"/>
          <c:tx>
            <c:strRef>
              <c:f>Sheet1!$E$1</c:f>
              <c:strCache>
                <c:ptCount val="1"/>
                <c:pt idx="0">
                  <c:v>Homelessness organisations/crisis accommodation</c:v>
                </c:pt>
              </c:strCache>
            </c:strRef>
          </c:tx>
          <c:spPr>
            <a:ln w="28575" cap="flat">
              <a:solidFill>
                <a:schemeClr val="accent1">
                  <a:lumMod val="40000"/>
                  <a:lumOff val="60000"/>
                </a:schemeClr>
              </a:solidFill>
              <a:round/>
              <a:headEnd type="none"/>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8.5087464015974709E-2"/>
                  <c:y val="1.3320951905550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C9-4650-B587-AA960FE3C9FC}"/>
                </c:ext>
              </c:extLst>
            </c:dLbl>
            <c:dLbl>
              <c:idx val="1"/>
              <c:layout>
                <c:manualLayout>
                  <c:x val="-1.7887887320394834E-2"/>
                  <c:y val="6.14958677125942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C9-4650-B587-AA960FE3C9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Sheet1!$E$2:$E$3</c:f>
              <c:numCache>
                <c:formatCode>0%</c:formatCode>
                <c:ptCount val="2"/>
                <c:pt idx="0">
                  <c:v>0.23</c:v>
                </c:pt>
                <c:pt idx="1">
                  <c:v>0.39</c:v>
                </c:pt>
              </c:numCache>
            </c:numRef>
          </c:val>
          <c:smooth val="0"/>
          <c:extLst>
            <c:ext xmlns:c16="http://schemas.microsoft.com/office/drawing/2014/chart" uri="{C3380CC4-5D6E-409C-BE32-E72D297353CC}">
              <c16:uniqueId val="{0000000B-EDC9-4650-B587-AA960FE3C9FC}"/>
            </c:ext>
          </c:extLst>
        </c:ser>
        <c:ser>
          <c:idx val="4"/>
          <c:order val="4"/>
          <c:tx>
            <c:strRef>
              <c:f>Sheet1!$F$1</c:f>
              <c:strCache>
                <c:ptCount val="1"/>
                <c:pt idx="0">
                  <c:v>National Disability Insurance Scheme (NDIS)</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6.5887584960094794E-2"/>
                  <c:y val="-2.612155633304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EDC9-4650-B587-AA960FE3C9FC}"/>
                </c:ext>
              </c:extLst>
            </c:dLbl>
            <c:dLbl>
              <c:idx val="1"/>
              <c:layout>
                <c:manualLayout>
                  <c:x val="-4.1935861821342978E-2"/>
                  <c:y val="-3.3292921467340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EDC9-4650-B587-AA960FE3C9F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Sheet1!$F$2:$F$3</c:f>
              <c:numCache>
                <c:formatCode>0%</c:formatCode>
                <c:ptCount val="2"/>
                <c:pt idx="0">
                  <c:v>0.01</c:v>
                </c:pt>
                <c:pt idx="1">
                  <c:v>0.21</c:v>
                </c:pt>
              </c:numCache>
            </c:numRef>
          </c:val>
          <c:smooth val="0"/>
          <c:extLst>
            <c:ext xmlns:c16="http://schemas.microsoft.com/office/drawing/2014/chart" uri="{C3380CC4-5D6E-409C-BE32-E72D297353CC}">
              <c16:uniqueId val="{0000000E-EDC9-4650-B587-AA960FE3C9FC}"/>
            </c:ext>
          </c:extLst>
        </c:ser>
        <c:dLbls>
          <c:dLblPos val="t"/>
          <c:showLegendKey val="0"/>
          <c:showVal val="1"/>
          <c:showCatName val="0"/>
          <c:showSerName val="0"/>
          <c:showPercent val="0"/>
          <c:showBubbleSize val="0"/>
        </c:dLbls>
        <c:marker val="1"/>
        <c:smooth val="0"/>
        <c:axId val="1766090864"/>
        <c:axId val="1275489263"/>
      </c:lineChart>
      <c:catAx>
        <c:axId val="17660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489263"/>
        <c:crosses val="autoZero"/>
        <c:auto val="1"/>
        <c:lblAlgn val="ctr"/>
        <c:lblOffset val="100"/>
        <c:noMultiLvlLbl val="0"/>
      </c:catAx>
      <c:valAx>
        <c:axId val="1275489263"/>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66090864"/>
        <c:crosses val="autoZero"/>
        <c:crossBetween val="between"/>
        <c:majorUnit val="0.25"/>
      </c:valAx>
      <c:spPr>
        <a:noFill/>
        <a:ln>
          <a:noFill/>
        </a:ln>
        <a:effectLst/>
      </c:spPr>
    </c:plotArea>
    <c:legend>
      <c:legendPos val="b"/>
      <c:overlay val="0"/>
      <c:spPr>
        <a:noFill/>
        <a:ln cap="sq">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Another SRS (n=48)</c:v>
                </c:pt>
                <c:pt idx="1">
                  <c:v>Disability residential service/ Specialist Disability Accommodation or  (SIL) (n=45)</c:v>
                </c:pt>
                <c:pt idx="2">
                  <c:v>Death/passed away (n=40)</c:v>
                </c:pt>
                <c:pt idx="3">
                  <c:v>Aged care facility (n=36)</c:v>
                </c:pt>
                <c:pt idx="4">
                  <c:v>Private rental (n=25)</c:v>
                </c:pt>
                <c:pt idx="5">
                  <c:v>Family / friends residence (n=23)</c:v>
                </c:pt>
                <c:pt idx="6">
                  <c:v>Mental health supported accommodation (n=7)</c:v>
                </c:pt>
                <c:pt idx="7">
                  <c:v>Public housing (n=5)</c:v>
                </c:pt>
                <c:pt idx="8">
                  <c:v>Private accommodation you operate (n=2)</c:v>
                </c:pt>
              </c:strCache>
            </c:strRef>
          </c:cat>
          <c:val>
            <c:numRef>
              <c:f>Sheet1!$B$2:$B$10</c:f>
              <c:numCache>
                <c:formatCode>0%</c:formatCode>
                <c:ptCount val="9"/>
                <c:pt idx="0">
                  <c:v>0.48</c:v>
                </c:pt>
                <c:pt idx="1">
                  <c:v>0.45</c:v>
                </c:pt>
                <c:pt idx="2">
                  <c:v>0.4</c:v>
                </c:pt>
                <c:pt idx="3">
                  <c:v>0.36</c:v>
                </c:pt>
                <c:pt idx="4">
                  <c:v>0.25</c:v>
                </c:pt>
                <c:pt idx="5">
                  <c:v>0.23</c:v>
                </c:pt>
                <c:pt idx="6">
                  <c:v>7.0000000000000007E-2</c:v>
                </c:pt>
                <c:pt idx="7">
                  <c:v>0.05</c:v>
                </c:pt>
                <c:pt idx="8">
                  <c:v>0.02</c:v>
                </c:pt>
              </c:numCache>
            </c:numRef>
          </c:val>
          <c:extLst>
            <c:ext xmlns:c16="http://schemas.microsoft.com/office/drawing/2014/chart" uri="{C3380CC4-5D6E-409C-BE32-E72D297353CC}">
              <c16:uniqueId val="{00000000-0D54-4284-BD53-2E068E0215D6}"/>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Disability residential service/ Specialist Disability Accommodation or (SIL) (n=27)</c:v>
                </c:pt>
                <c:pt idx="1">
                  <c:v>Another SRS (n=24)</c:v>
                </c:pt>
                <c:pt idx="2">
                  <c:v>Death/passed away (n=17)</c:v>
                </c:pt>
                <c:pt idx="3">
                  <c:v>Aged care facility (n=14)</c:v>
                </c:pt>
                <c:pt idx="4">
                  <c:v>Private rental (n=12)</c:v>
                </c:pt>
                <c:pt idx="5">
                  <c:v>Family / friends residence (n=4)</c:v>
                </c:pt>
                <c:pt idx="6">
                  <c:v>Public housing (n=1)</c:v>
                </c:pt>
                <c:pt idx="7">
                  <c:v>Mental health supported accommodation (n=1)</c:v>
                </c:pt>
                <c:pt idx="8">
                  <c:v>Private accommodation you operate (n=0)</c:v>
                </c:pt>
              </c:strCache>
            </c:strRef>
          </c:cat>
          <c:val>
            <c:numRef>
              <c:f>Sheet1!$B$2:$B$10</c:f>
              <c:numCache>
                <c:formatCode>0%</c:formatCode>
                <c:ptCount val="9"/>
                <c:pt idx="0">
                  <c:v>0.27</c:v>
                </c:pt>
                <c:pt idx="1">
                  <c:v>0.24</c:v>
                </c:pt>
                <c:pt idx="2">
                  <c:v>0.17</c:v>
                </c:pt>
                <c:pt idx="3">
                  <c:v>0.14000000000000001</c:v>
                </c:pt>
                <c:pt idx="4">
                  <c:v>0.12</c:v>
                </c:pt>
                <c:pt idx="5">
                  <c:v>0.04</c:v>
                </c:pt>
                <c:pt idx="6">
                  <c:v>0.01</c:v>
                </c:pt>
                <c:pt idx="7">
                  <c:v>0.01</c:v>
                </c:pt>
              </c:numCache>
            </c:numRef>
          </c:val>
          <c:extLst>
            <c:ext xmlns:c16="http://schemas.microsoft.com/office/drawing/2014/chart" uri="{C3380CC4-5D6E-409C-BE32-E72D297353CC}">
              <c16:uniqueId val="{00000000-E1D7-4050-BDA2-44A560C1D88D}"/>
            </c:ext>
          </c:extLst>
        </c:ser>
        <c:dLbls>
          <c:dLblPos val="outEnd"/>
          <c:showLegendKey val="0"/>
          <c:showVal val="1"/>
          <c:showCatName val="0"/>
          <c:showSerName val="0"/>
          <c:showPercent val="0"/>
          <c:showBubbleSize val="0"/>
        </c:dLbls>
        <c:gapWidth val="182"/>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97604648306801"/>
          <c:y val="2.7966552003803453E-2"/>
          <c:w val="0.53302395351693199"/>
          <c:h val="0.87011144120450834"/>
        </c:manualLayout>
      </c:layout>
      <c:barChart>
        <c:barDir val="bar"/>
        <c:grouping val="clustered"/>
        <c:varyColors val="0"/>
        <c:ser>
          <c:idx val="0"/>
          <c:order val="0"/>
          <c:tx>
            <c:strRef>
              <c:f>Sheet1!$B$1</c:f>
              <c:strCache>
                <c:ptCount val="1"/>
                <c:pt idx="0">
                  <c:v>Pension Level</c:v>
                </c:pt>
              </c:strCache>
            </c:strRef>
          </c:tx>
          <c:spPr>
            <a:solidFill>
              <a:schemeClr val="accent1"/>
            </a:solidFill>
            <a:ln>
              <a:noFill/>
            </a:ln>
            <a:effectLst/>
          </c:spPr>
          <c:invertIfNegative val="0"/>
          <c:dLbls>
            <c:dLbl>
              <c:idx val="4"/>
              <c:layout>
                <c:manualLayout>
                  <c:x val="-0.14594892125866249"/>
                  <c:y val="-3.0225907316973257E-4"/>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32-47C8-8582-FE8B3D1D3269}"/>
                </c:ext>
              </c:extLst>
            </c:dLbl>
            <c:dLbl>
              <c:idx val="8"/>
              <c:layout>
                <c:manualLayout>
                  <c:x val="-3.9914856869616103E-3"/>
                  <c:y val="2.3214982589126644E-7"/>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32-47C8-8582-FE8B3D1D326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Another SRS (n=48)</c:v>
                </c:pt>
                <c:pt idx="1">
                  <c:v>Disability residential service/ Specialist Disability Accommodation or SIL (n=45)</c:v>
                </c:pt>
                <c:pt idx="2">
                  <c:v>Death/passed away (n=40)</c:v>
                </c:pt>
                <c:pt idx="3">
                  <c:v>Aged care facility (n=36)</c:v>
                </c:pt>
                <c:pt idx="4">
                  <c:v>Private rental (n=25)</c:v>
                </c:pt>
                <c:pt idx="5">
                  <c:v>Family / friends residence (n=23)</c:v>
                </c:pt>
                <c:pt idx="6">
                  <c:v>Mental health supported accommodation (n=7)</c:v>
                </c:pt>
                <c:pt idx="7">
                  <c:v>Public housing (n=5)</c:v>
                </c:pt>
                <c:pt idx="8">
                  <c:v>Private accommodation you operate (n=2)</c:v>
                </c:pt>
              </c:strCache>
            </c:strRef>
          </c:cat>
          <c:val>
            <c:numRef>
              <c:f>Sheet1!$B$2:$B$10</c:f>
              <c:numCache>
                <c:formatCode>0%</c:formatCode>
                <c:ptCount val="9"/>
                <c:pt idx="0">
                  <c:v>0.5</c:v>
                </c:pt>
                <c:pt idx="1">
                  <c:v>0.5</c:v>
                </c:pt>
                <c:pt idx="2">
                  <c:v>0.36</c:v>
                </c:pt>
                <c:pt idx="3">
                  <c:v>0.33</c:v>
                </c:pt>
                <c:pt idx="4">
                  <c:v>0.28999999999999998</c:v>
                </c:pt>
                <c:pt idx="5">
                  <c:v>0.26</c:v>
                </c:pt>
                <c:pt idx="6">
                  <c:v>0.06</c:v>
                </c:pt>
                <c:pt idx="7">
                  <c:v>0.06</c:v>
                </c:pt>
                <c:pt idx="8">
                  <c:v>0.03</c:v>
                </c:pt>
              </c:numCache>
            </c:numRef>
          </c:val>
          <c:extLst>
            <c:ext xmlns:c16="http://schemas.microsoft.com/office/drawing/2014/chart" uri="{C3380CC4-5D6E-409C-BE32-E72D297353CC}">
              <c16:uniqueId val="{00000002-4832-47C8-8582-FE8B3D1D3269}"/>
            </c:ext>
          </c:extLst>
        </c:ser>
        <c:ser>
          <c:idx val="1"/>
          <c:order val="1"/>
          <c:tx>
            <c:strRef>
              <c:f>Sheet1!$C$1</c:f>
              <c:strCache>
                <c:ptCount val="1"/>
                <c:pt idx="0">
                  <c:v>Above Pension</c:v>
                </c:pt>
              </c:strCache>
            </c:strRef>
          </c:tx>
          <c:spPr>
            <a:solidFill>
              <a:schemeClr val="accent2"/>
            </a:solidFill>
            <a:ln>
              <a:noFill/>
            </a:ln>
            <a:effectLst/>
          </c:spPr>
          <c:invertIfNegative val="0"/>
          <c:dLbls>
            <c:dLbl>
              <c:idx val="8"/>
              <c:delete val="1"/>
              <c:extLst>
                <c:ext xmlns:c15="http://schemas.microsoft.com/office/drawing/2012/chart" uri="{CE6537A1-D6FC-4f65-9D91-7224C49458BB}"/>
                <c:ext xmlns:c16="http://schemas.microsoft.com/office/drawing/2014/chart" uri="{C3380CC4-5D6E-409C-BE32-E72D297353CC}">
                  <c16:uniqueId val="{00000004-4832-47C8-8582-FE8B3D1D326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Another SRS (n=48)</c:v>
                </c:pt>
                <c:pt idx="1">
                  <c:v>Disability residential service/ Specialist Disability Accommodation or SIL (n=45)</c:v>
                </c:pt>
                <c:pt idx="2">
                  <c:v>Death/passed away (n=40)</c:v>
                </c:pt>
                <c:pt idx="3">
                  <c:v>Aged care facility (n=36)</c:v>
                </c:pt>
                <c:pt idx="4">
                  <c:v>Private rental (n=25)</c:v>
                </c:pt>
                <c:pt idx="5">
                  <c:v>Family / friends residence (n=23)</c:v>
                </c:pt>
                <c:pt idx="6">
                  <c:v>Mental health supported accommodation (n=7)</c:v>
                </c:pt>
                <c:pt idx="7">
                  <c:v>Public housing (n=5)</c:v>
                </c:pt>
                <c:pt idx="8">
                  <c:v>Private accommodation you operate (n=2)</c:v>
                </c:pt>
              </c:strCache>
            </c:strRef>
          </c:cat>
          <c:val>
            <c:numRef>
              <c:f>Sheet1!$C$2:$C$10</c:f>
              <c:numCache>
                <c:formatCode>0%</c:formatCode>
                <c:ptCount val="9"/>
                <c:pt idx="0">
                  <c:v>0.43</c:v>
                </c:pt>
                <c:pt idx="1">
                  <c:v>0.32</c:v>
                </c:pt>
                <c:pt idx="2">
                  <c:v>0.5</c:v>
                </c:pt>
                <c:pt idx="3">
                  <c:v>0.43</c:v>
                </c:pt>
                <c:pt idx="4">
                  <c:v>0.14000000000000001</c:v>
                </c:pt>
                <c:pt idx="5">
                  <c:v>0.14000000000000001</c:v>
                </c:pt>
                <c:pt idx="6">
                  <c:v>0.11</c:v>
                </c:pt>
                <c:pt idx="7">
                  <c:v>0.04</c:v>
                </c:pt>
                <c:pt idx="8">
                  <c:v>0</c:v>
                </c:pt>
              </c:numCache>
            </c:numRef>
          </c:val>
          <c:extLst>
            <c:ext xmlns:c16="http://schemas.microsoft.com/office/drawing/2014/chart" uri="{C3380CC4-5D6E-409C-BE32-E72D297353CC}">
              <c16:uniqueId val="{00000003-4832-47C8-8582-FE8B3D1D3269}"/>
            </c:ext>
          </c:extLst>
        </c:ser>
        <c:dLbls>
          <c:dLblPos val="ctr"/>
          <c:showLegendKey val="0"/>
          <c:showVal val="1"/>
          <c:showCatName val="0"/>
          <c:showSerName val="0"/>
          <c:showPercent val="0"/>
          <c:showBubbleSize val="0"/>
        </c:dLbls>
        <c:gapWidth val="4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97604648306801"/>
          <c:y val="2.7966552003803453E-2"/>
          <c:w val="0.53302395351693199"/>
          <c:h val="0.87011144120450834"/>
        </c:manualLayout>
      </c:layout>
      <c:barChart>
        <c:barDir val="bar"/>
        <c:grouping val="clustered"/>
        <c:varyColors val="0"/>
        <c:ser>
          <c:idx val="0"/>
          <c:order val="0"/>
          <c:tx>
            <c:strRef>
              <c:f>Sheet1!$B$1</c:f>
              <c:strCache>
                <c:ptCount val="1"/>
                <c:pt idx="0">
                  <c:v>Pension Level</c:v>
                </c:pt>
              </c:strCache>
            </c:strRef>
          </c:tx>
          <c:spPr>
            <a:solidFill>
              <a:schemeClr val="accent1"/>
            </a:solidFill>
            <a:ln>
              <a:noFill/>
            </a:ln>
            <a:effectLst/>
          </c:spPr>
          <c:invertIfNegative val="0"/>
          <c:dLbls>
            <c:dLbl>
              <c:idx val="5"/>
              <c:layout>
                <c:manualLayout>
                  <c:x val="-1.0609347902110379E-2"/>
                  <c:y val="0"/>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99E-4763-ABED-4D349749710C}"/>
                </c:ext>
              </c:extLst>
            </c:dLbl>
            <c:dLbl>
              <c:idx val="6"/>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999E-4763-ABED-4D349749710C}"/>
                </c:ext>
              </c:extLst>
            </c:dLbl>
            <c:dLbl>
              <c:idx val="7"/>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999E-4763-ABED-4D349749710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Disability residential service/ Specialist Disability Accommodation or SIL (n=27)</c:v>
                </c:pt>
                <c:pt idx="1">
                  <c:v>Another SRS (n=24)</c:v>
                </c:pt>
                <c:pt idx="2">
                  <c:v>Death/passed away (n=17)</c:v>
                </c:pt>
                <c:pt idx="3">
                  <c:v>Aged care facility (n=14)</c:v>
                </c:pt>
                <c:pt idx="4">
                  <c:v>Private rental (n=12)</c:v>
                </c:pt>
                <c:pt idx="5">
                  <c:v>Family / friends residence (n=4)</c:v>
                </c:pt>
                <c:pt idx="6">
                  <c:v>Public housing (n=1)</c:v>
                </c:pt>
                <c:pt idx="7">
                  <c:v>Mental health supported accommodation (n=1)</c:v>
                </c:pt>
              </c:strCache>
            </c:strRef>
          </c:cat>
          <c:val>
            <c:numRef>
              <c:f>Sheet1!$B$2:$B$9</c:f>
              <c:numCache>
                <c:formatCode>0%</c:formatCode>
                <c:ptCount val="8"/>
                <c:pt idx="0">
                  <c:v>0.33</c:v>
                </c:pt>
                <c:pt idx="1">
                  <c:v>0.24</c:v>
                </c:pt>
                <c:pt idx="2">
                  <c:v>0.14000000000000001</c:v>
                </c:pt>
                <c:pt idx="3">
                  <c:v>0.1</c:v>
                </c:pt>
                <c:pt idx="4">
                  <c:v>0.14000000000000001</c:v>
                </c:pt>
                <c:pt idx="5">
                  <c:v>0.03</c:v>
                </c:pt>
                <c:pt idx="6">
                  <c:v>0.01</c:v>
                </c:pt>
                <c:pt idx="7">
                  <c:v>0.01</c:v>
                </c:pt>
              </c:numCache>
            </c:numRef>
          </c:val>
          <c:extLst>
            <c:ext xmlns:c16="http://schemas.microsoft.com/office/drawing/2014/chart" uri="{C3380CC4-5D6E-409C-BE32-E72D297353CC}">
              <c16:uniqueId val="{00000002-999E-4763-ABED-4D349749710C}"/>
            </c:ext>
          </c:extLst>
        </c:ser>
        <c:ser>
          <c:idx val="1"/>
          <c:order val="1"/>
          <c:tx>
            <c:strRef>
              <c:f>Sheet1!$C$1</c:f>
              <c:strCache>
                <c:ptCount val="1"/>
                <c:pt idx="0">
                  <c:v>Above Pension</c:v>
                </c:pt>
              </c:strCache>
            </c:strRef>
          </c:tx>
          <c:spPr>
            <a:solidFill>
              <a:schemeClr val="accent2"/>
            </a:solidFill>
            <a:ln>
              <a:noFill/>
            </a:ln>
            <a:effectLst/>
          </c:spPr>
          <c:invertIfNegative val="0"/>
          <c:dLbls>
            <c:dLbl>
              <c:idx val="5"/>
              <c:layout>
                <c:manualLayout>
                  <c:x val="-1.0609347902110379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99E-4763-ABED-4D349749710C}"/>
                </c:ext>
              </c:extLst>
            </c:dLbl>
            <c:dLbl>
              <c:idx val="6"/>
              <c:delete val="1"/>
              <c:extLst>
                <c:ext xmlns:c15="http://schemas.microsoft.com/office/drawing/2012/chart" uri="{CE6537A1-D6FC-4f65-9D91-7224C49458BB}"/>
                <c:ext xmlns:c16="http://schemas.microsoft.com/office/drawing/2014/chart" uri="{C3380CC4-5D6E-409C-BE32-E72D297353CC}">
                  <c16:uniqueId val="{00000006-999E-4763-ABED-4D349749710C}"/>
                </c:ext>
              </c:extLst>
            </c:dLbl>
            <c:dLbl>
              <c:idx val="7"/>
              <c:delete val="1"/>
              <c:extLst>
                <c:ext xmlns:c15="http://schemas.microsoft.com/office/drawing/2012/chart" uri="{CE6537A1-D6FC-4f65-9D91-7224C49458BB}"/>
                <c:ext xmlns:c16="http://schemas.microsoft.com/office/drawing/2014/chart" uri="{C3380CC4-5D6E-409C-BE32-E72D297353CC}">
                  <c16:uniqueId val="{00000005-999E-4763-ABED-4D349749710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Disability residential service/ Specialist Disability Accommodation or SIL (n=27)</c:v>
                </c:pt>
                <c:pt idx="1">
                  <c:v>Another SRS (n=24)</c:v>
                </c:pt>
                <c:pt idx="2">
                  <c:v>Death/passed away (n=17)</c:v>
                </c:pt>
                <c:pt idx="3">
                  <c:v>Aged care facility (n=14)</c:v>
                </c:pt>
                <c:pt idx="4">
                  <c:v>Private rental (n=12)</c:v>
                </c:pt>
                <c:pt idx="5">
                  <c:v>Family / friends residence (n=4)</c:v>
                </c:pt>
                <c:pt idx="6">
                  <c:v>Public housing (n=1)</c:v>
                </c:pt>
                <c:pt idx="7">
                  <c:v>Mental health supported accommodation (n=1)</c:v>
                </c:pt>
              </c:strCache>
            </c:strRef>
          </c:cat>
          <c:val>
            <c:numRef>
              <c:f>Sheet1!$C$2:$C$9</c:f>
              <c:numCache>
                <c:formatCode>0%</c:formatCode>
                <c:ptCount val="8"/>
                <c:pt idx="0">
                  <c:v>0.11</c:v>
                </c:pt>
                <c:pt idx="1">
                  <c:v>0.25</c:v>
                </c:pt>
                <c:pt idx="2">
                  <c:v>0.25</c:v>
                </c:pt>
                <c:pt idx="3">
                  <c:v>0.25</c:v>
                </c:pt>
                <c:pt idx="4">
                  <c:v>7.0000000000000007E-2</c:v>
                </c:pt>
                <c:pt idx="5">
                  <c:v>7.0000000000000007E-2</c:v>
                </c:pt>
                <c:pt idx="6">
                  <c:v>0</c:v>
                </c:pt>
                <c:pt idx="7">
                  <c:v>0</c:v>
                </c:pt>
              </c:numCache>
            </c:numRef>
          </c:val>
          <c:extLst>
            <c:ext xmlns:c16="http://schemas.microsoft.com/office/drawing/2014/chart" uri="{C3380CC4-5D6E-409C-BE32-E72D297353CC}">
              <c16:uniqueId val="{00000004-999E-4763-ABED-4D349749710C}"/>
            </c:ext>
          </c:extLst>
        </c:ser>
        <c:dLbls>
          <c:dLblPos val="ctr"/>
          <c:showLegendKey val="0"/>
          <c:showVal val="1"/>
          <c:showCatName val="0"/>
          <c:showSerName val="0"/>
          <c:showPercent val="0"/>
          <c:showBubbleSize val="0"/>
        </c:dLbls>
        <c:gapWidth val="4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56633171829605E-2"/>
          <c:y val="3.5119803178741735E-2"/>
          <c:w val="0.87004972662568159"/>
          <c:h val="0.4257132246838129"/>
        </c:manualLayout>
      </c:layout>
      <c:lineChart>
        <c:grouping val="standard"/>
        <c:varyColors val="0"/>
        <c:ser>
          <c:idx val="0"/>
          <c:order val="0"/>
          <c:tx>
            <c:strRef>
              <c:f>Sheet1!$B$1</c:f>
              <c:strCache>
                <c:ptCount val="1"/>
                <c:pt idx="0">
                  <c:v>Another SRS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4233006158311015"/>
                  <c:y val="-2.54479344117374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3DB-4673-A609-9E637C134797}"/>
                </c:ext>
              </c:extLst>
            </c:dLbl>
            <c:dLbl>
              <c:idx val="1"/>
              <c:layout>
                <c:manualLayout>
                  <c:x val="-1.4954051230400126E-3"/>
                  <c:y val="-7.39238256715346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3DB-4673-A609-9E637C1347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Sheet1!$B$2:$B$3</c:f>
              <c:numCache>
                <c:formatCode>0%</c:formatCode>
                <c:ptCount val="2"/>
                <c:pt idx="0">
                  <c:v>0.55000000000000004</c:v>
                </c:pt>
                <c:pt idx="1">
                  <c:v>0.48</c:v>
                </c:pt>
              </c:numCache>
            </c:numRef>
          </c:val>
          <c:smooth val="0"/>
          <c:extLst>
            <c:ext xmlns:c16="http://schemas.microsoft.com/office/drawing/2014/chart" uri="{C3380CC4-5D6E-409C-BE32-E72D297353CC}">
              <c16:uniqueId val="{00000002-73DB-4673-A609-9E637C134797}"/>
            </c:ext>
          </c:extLst>
        </c:ser>
        <c:ser>
          <c:idx val="1"/>
          <c:order val="1"/>
          <c:tx>
            <c:strRef>
              <c:f>Sheet1!$C$1</c:f>
              <c:strCache>
                <c:ptCount val="1"/>
                <c:pt idx="0">
                  <c:v>Family / friends residence</c:v>
                </c:pt>
              </c:strCache>
            </c:strRef>
          </c:tx>
          <c:spPr>
            <a:ln w="28575" cap="flat">
              <a:solidFill>
                <a:schemeClr val="accent2"/>
              </a:solidFill>
              <a:bevel/>
              <a:headEnd type="none"/>
              <a:tailEnd type="none"/>
            </a:ln>
            <a:effectLst/>
          </c:spPr>
          <c:marker>
            <c:symbol val="circle"/>
            <c:size val="5"/>
            <c:spPr>
              <a:solidFill>
                <a:schemeClr val="accent2"/>
              </a:solidFill>
              <a:ln w="9525">
                <a:solidFill>
                  <a:schemeClr val="accent2"/>
                </a:solidFill>
              </a:ln>
              <a:effectLst/>
            </c:spPr>
          </c:marker>
          <c:dLbls>
            <c:dLbl>
              <c:idx val="0"/>
              <c:layout>
                <c:manualLayout>
                  <c:x val="-0.10216477376520466"/>
                  <c:y val="-2.658261299699817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3DB-4673-A609-9E637C134797}"/>
                </c:ext>
              </c:extLst>
            </c:dLbl>
            <c:dLbl>
              <c:idx val="1"/>
              <c:layout>
                <c:manualLayout>
                  <c:x val="-1.0036917292961018E-2"/>
                  <c:y val="2.02856750782923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3DB-4673-A609-9E637C1347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Sheet1!$C$2:$C$3</c:f>
              <c:numCache>
                <c:formatCode>0%</c:formatCode>
                <c:ptCount val="2"/>
                <c:pt idx="0">
                  <c:v>0.34</c:v>
                </c:pt>
                <c:pt idx="1">
                  <c:v>0.23</c:v>
                </c:pt>
              </c:numCache>
            </c:numRef>
          </c:val>
          <c:smooth val="0"/>
          <c:extLst>
            <c:ext xmlns:c16="http://schemas.microsoft.com/office/drawing/2014/chart" uri="{C3380CC4-5D6E-409C-BE32-E72D297353CC}">
              <c16:uniqueId val="{00000005-73DB-4673-A609-9E637C134797}"/>
            </c:ext>
          </c:extLst>
        </c:ser>
        <c:ser>
          <c:idx val="2"/>
          <c:order val="2"/>
          <c:tx>
            <c:strRef>
              <c:f>Sheet1!$D$1</c:f>
              <c:strCache>
                <c:ptCount val="1"/>
                <c:pt idx="0">
                  <c:v>Private rental</c:v>
                </c:pt>
              </c:strCache>
            </c:strRef>
          </c:tx>
          <c:spPr>
            <a:ln w="28575" cap="rnd">
              <a:solidFill>
                <a:srgbClr val="92D050"/>
              </a:solidFill>
              <a:round/>
              <a:headEnd type="none"/>
              <a:tailEnd type="none"/>
            </a:ln>
            <a:effectLst/>
          </c:spPr>
          <c:marker>
            <c:symbol val="circle"/>
            <c:size val="5"/>
            <c:spPr>
              <a:solidFill>
                <a:srgbClr val="92D050"/>
              </a:solidFill>
              <a:ln w="9525">
                <a:solidFill>
                  <a:srgbClr val="92D050"/>
                </a:solidFill>
              </a:ln>
              <a:effectLst/>
            </c:spPr>
          </c:marker>
          <c:dLbls>
            <c:dLbl>
              <c:idx val="0"/>
              <c:layout>
                <c:manualLayout>
                  <c:x val="-4.6844299666016553E-2"/>
                  <c:y val="4.444185784368981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3DB-4673-A609-9E637C134797}"/>
                </c:ext>
              </c:extLst>
            </c:dLbl>
            <c:dLbl>
              <c:idx val="1"/>
              <c:layout>
                <c:manualLayout>
                  <c:x val="-3.1209179298091988E-3"/>
                  <c:y val="-3.166905995304911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3DB-4673-A609-9E637C1347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Sheet1!$D$2:$D$3</c:f>
              <c:numCache>
                <c:formatCode>0%</c:formatCode>
                <c:ptCount val="2"/>
                <c:pt idx="0">
                  <c:v>0.11</c:v>
                </c:pt>
                <c:pt idx="1">
                  <c:v>0.25</c:v>
                </c:pt>
              </c:numCache>
            </c:numRef>
          </c:val>
          <c:smooth val="0"/>
          <c:extLst>
            <c:ext xmlns:c16="http://schemas.microsoft.com/office/drawing/2014/chart" uri="{C3380CC4-5D6E-409C-BE32-E72D297353CC}">
              <c16:uniqueId val="{00000008-73DB-4673-A609-9E637C134797}"/>
            </c:ext>
          </c:extLst>
        </c:ser>
        <c:ser>
          <c:idx val="3"/>
          <c:order val="3"/>
          <c:tx>
            <c:strRef>
              <c:f>Sheet1!$E$1</c:f>
              <c:strCache>
                <c:ptCount val="1"/>
                <c:pt idx="0">
                  <c:v>Public housing</c:v>
                </c:pt>
              </c:strCache>
            </c:strRef>
          </c:tx>
          <c:spPr>
            <a:ln w="28575" cap="flat">
              <a:solidFill>
                <a:schemeClr val="accent1">
                  <a:lumMod val="40000"/>
                  <a:lumOff val="60000"/>
                </a:schemeClr>
              </a:solidFill>
              <a:round/>
              <a:headEnd type="none"/>
            </a:ln>
            <a:effectLst/>
          </c:spPr>
          <c:marker>
            <c:symbol val="circle"/>
            <c:size val="5"/>
            <c:spPr>
              <a:solidFill>
                <a:schemeClr val="accent1">
                  <a:lumMod val="40000"/>
                  <a:lumOff val="60000"/>
                </a:schemeClr>
              </a:solidFill>
              <a:ln w="9525">
                <a:solidFill>
                  <a:schemeClr val="accent1">
                    <a:lumMod val="40000"/>
                    <a:lumOff val="60000"/>
                  </a:schemeClr>
                </a:solidFill>
              </a:ln>
              <a:effectLst/>
            </c:spPr>
          </c:marker>
          <c:dLbls>
            <c:dLbl>
              <c:idx val="0"/>
              <c:layout>
                <c:manualLayout>
                  <c:x val="-9.944827598684329E-2"/>
                  <c:y val="-8.463657170302394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3DB-4673-A609-9E637C134797}"/>
                </c:ext>
              </c:extLst>
            </c:dLbl>
            <c:dLbl>
              <c:idx val="1"/>
              <c:layout>
                <c:manualLayout>
                  <c:x val="-1.7887887320394834E-2"/>
                  <c:y val="6.149586771259427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3DB-4673-A609-9E637C1347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Sheet1!$E$2:$E$3</c:f>
              <c:numCache>
                <c:formatCode>0%</c:formatCode>
                <c:ptCount val="2"/>
                <c:pt idx="0">
                  <c:v>0.14000000000000001</c:v>
                </c:pt>
                <c:pt idx="1">
                  <c:v>0.05</c:v>
                </c:pt>
              </c:numCache>
            </c:numRef>
          </c:val>
          <c:smooth val="0"/>
          <c:extLst>
            <c:ext xmlns:c16="http://schemas.microsoft.com/office/drawing/2014/chart" uri="{C3380CC4-5D6E-409C-BE32-E72D297353CC}">
              <c16:uniqueId val="{0000000B-73DB-4673-A609-9E637C134797}"/>
            </c:ext>
          </c:extLst>
        </c:ser>
        <c:ser>
          <c:idx val="4"/>
          <c:order val="4"/>
          <c:tx>
            <c:strRef>
              <c:f>Sheet1!$F$1</c:f>
              <c:strCache>
                <c:ptCount val="1"/>
                <c:pt idx="0">
                  <c:v>Mental health supported accommodation</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6.5887584960094794E-2"/>
                  <c:y val="-2.61215563330495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3DB-4673-A609-9E637C134797}"/>
                </c:ext>
              </c:extLst>
            </c:dLbl>
            <c:dLbl>
              <c:idx val="1"/>
              <c:layout>
                <c:manualLayout>
                  <c:x val="-4.1935861821342978E-2"/>
                  <c:y val="-3.329292146734036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3DB-4673-A609-9E637C1347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Sheet1!$F$2:$F$3</c:f>
              <c:numCache>
                <c:formatCode>0%</c:formatCode>
                <c:ptCount val="2"/>
                <c:pt idx="0">
                  <c:v>0.17</c:v>
                </c:pt>
                <c:pt idx="1">
                  <c:v>7.0000000000000007E-2</c:v>
                </c:pt>
              </c:numCache>
            </c:numRef>
          </c:val>
          <c:smooth val="0"/>
          <c:extLst>
            <c:ext xmlns:c16="http://schemas.microsoft.com/office/drawing/2014/chart" uri="{C3380CC4-5D6E-409C-BE32-E72D297353CC}">
              <c16:uniqueId val="{0000000E-73DB-4673-A609-9E637C134797}"/>
            </c:ext>
          </c:extLst>
        </c:ser>
        <c:ser>
          <c:idx val="5"/>
          <c:order val="5"/>
          <c:tx>
            <c:strRef>
              <c:f>Sheet1!$G$1</c:f>
              <c:strCache>
                <c:ptCount val="1"/>
                <c:pt idx="0">
                  <c:v>Disability residential service/ Specialist Disability Accommodation or SIL^</c:v>
                </c:pt>
              </c:strCache>
            </c:strRef>
          </c:tx>
          <c:spPr>
            <a:ln w="28575" cap="rnd">
              <a:solidFill>
                <a:srgbClr val="0070C0"/>
              </a:solidFill>
              <a:round/>
            </a:ln>
            <a:effectLst/>
          </c:spPr>
          <c:marker>
            <c:symbol val="circle"/>
            <c:size val="5"/>
            <c:spPr>
              <a:solidFill>
                <a:srgbClr val="0070C0"/>
              </a:solidFill>
              <a:ln w="9525">
                <a:solidFill>
                  <a:srgbClr val="0070C0"/>
                </a:solidFill>
              </a:ln>
              <a:effectLst/>
            </c:spPr>
          </c:marker>
          <c:dLbls>
            <c:dLbl>
              <c:idx val="0"/>
              <c:layout>
                <c:manualLayout>
                  <c:x val="-0.14958604868270126"/>
                  <c:y val="2.0492249182770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3DB-4673-A609-9E637C134797}"/>
                </c:ext>
              </c:extLst>
            </c:dLbl>
            <c:dLbl>
              <c:idx val="1"/>
              <c:layout>
                <c:manualLayout>
                  <c:x val="-3.8735881978696311E-2"/>
                  <c:y val="1.69066344726956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3DB-4673-A609-9E637C13479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Sheet1!$G$2:$G$3</c:f>
              <c:numCache>
                <c:formatCode>0%</c:formatCode>
                <c:ptCount val="2"/>
                <c:pt idx="0">
                  <c:v>0.12</c:v>
                </c:pt>
                <c:pt idx="1">
                  <c:v>0.45</c:v>
                </c:pt>
              </c:numCache>
            </c:numRef>
          </c:val>
          <c:smooth val="0"/>
          <c:extLst>
            <c:ext xmlns:c16="http://schemas.microsoft.com/office/drawing/2014/chart" uri="{C3380CC4-5D6E-409C-BE32-E72D297353CC}">
              <c16:uniqueId val="{00000011-73DB-4673-A609-9E637C134797}"/>
            </c:ext>
          </c:extLst>
        </c:ser>
        <c:ser>
          <c:idx val="6"/>
          <c:order val="6"/>
          <c:tx>
            <c:strRef>
              <c:f>Sheet1!#REF!</c:f>
              <c:strCache>
                <c:ptCount val="1"/>
                <c:pt idx="0">
                  <c:v>#REF!</c:v>
                </c:pt>
              </c:strCache>
            </c:strRef>
          </c:tx>
          <c:spPr>
            <a:ln w="28575" cap="rnd">
              <a:solidFill>
                <a:schemeClr val="accent1">
                  <a:lumMod val="60000"/>
                </a:schemeClr>
              </a:solidFill>
              <a:round/>
            </a:ln>
            <a:effectLst/>
          </c:spPr>
          <c:marker>
            <c:symbol val="circle"/>
            <c:size val="5"/>
            <c:spPr>
              <a:solidFill>
                <a:schemeClr val="accent1">
                  <a:lumMod val="60000"/>
                </a:schemeClr>
              </a:solidFill>
              <a:ln w="9525">
                <a:solidFill>
                  <a:schemeClr val="accent1">
                    <a:lumMod val="6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Sheet1!#REF!</c:f>
              <c:numCache>
                <c:formatCode>General</c:formatCode>
                <c:ptCount val="1"/>
                <c:pt idx="0">
                  <c:v>1</c:v>
                </c:pt>
              </c:numCache>
            </c:numRef>
          </c:val>
          <c:smooth val="0"/>
          <c:extLst>
            <c:ext xmlns:c16="http://schemas.microsoft.com/office/drawing/2014/chart" uri="{C3380CC4-5D6E-409C-BE32-E72D297353CC}">
              <c16:uniqueId val="{00000012-73DB-4673-A609-9E637C134797}"/>
            </c:ext>
          </c:extLst>
        </c:ser>
        <c:dLbls>
          <c:dLblPos val="t"/>
          <c:showLegendKey val="0"/>
          <c:showVal val="1"/>
          <c:showCatName val="0"/>
          <c:showSerName val="0"/>
          <c:showPercent val="0"/>
          <c:showBubbleSize val="0"/>
        </c:dLbls>
        <c:marker val="1"/>
        <c:smooth val="0"/>
        <c:axId val="1766090864"/>
        <c:axId val="1275489263"/>
      </c:lineChart>
      <c:catAx>
        <c:axId val="17660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489263"/>
        <c:crosses val="autoZero"/>
        <c:auto val="1"/>
        <c:lblAlgn val="ctr"/>
        <c:lblOffset val="100"/>
        <c:noMultiLvlLbl val="0"/>
      </c:catAx>
      <c:valAx>
        <c:axId val="1275489263"/>
        <c:scaling>
          <c:orientation val="minMax"/>
          <c:max val="0.60000000000000009"/>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66090864"/>
        <c:crosses val="autoZero"/>
        <c:crossBetween val="between"/>
        <c:majorUnit val="0.25"/>
      </c:valAx>
      <c:spPr>
        <a:noFill/>
        <a:ln>
          <a:noFill/>
        </a:ln>
        <a:effectLst/>
      </c:spPr>
    </c:plotArea>
    <c:legend>
      <c:legendPos val="b"/>
      <c:legendEntry>
        <c:idx val="6"/>
        <c:delete val="1"/>
      </c:legendEntry>
      <c:layout>
        <c:manualLayout>
          <c:xMode val="edge"/>
          <c:yMode val="edge"/>
          <c:x val="3.2761042196751437E-3"/>
          <c:y val="0.5517931414990237"/>
          <c:w val="0.99344765542171287"/>
          <c:h val="0.24328140035019274"/>
        </c:manualLayout>
      </c:layout>
      <c:overlay val="0"/>
      <c:spPr>
        <a:noFill/>
        <a:ln cap="sq">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7534711646903962"/>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Continue operating (n=68)</c:v>
                </c:pt>
                <c:pt idx="1">
                  <c:v>Sell (n=12)</c:v>
                </c:pt>
                <c:pt idx="2">
                  <c:v>None of the above (n=10)</c:v>
                </c:pt>
                <c:pt idx="3">
                  <c:v>Close (n=5)</c:v>
                </c:pt>
                <c:pt idx="4">
                  <c:v>Convert to NDIS accommodation (n=2)</c:v>
                </c:pt>
                <c:pt idx="5">
                  <c:v>Convert to aged care (n=1)</c:v>
                </c:pt>
                <c:pt idx="6">
                  <c:v>Increase number of registered beds (n=1)</c:v>
                </c:pt>
                <c:pt idx="7">
                  <c:v>Convert to rooming house (n=1)</c:v>
                </c:pt>
              </c:strCache>
            </c:strRef>
          </c:cat>
          <c:val>
            <c:numRef>
              <c:f>Sheet1!$B$2:$B$9</c:f>
              <c:numCache>
                <c:formatCode>0%</c:formatCode>
                <c:ptCount val="8"/>
                <c:pt idx="0">
                  <c:v>0.68</c:v>
                </c:pt>
                <c:pt idx="1">
                  <c:v>0.12</c:v>
                </c:pt>
                <c:pt idx="2">
                  <c:v>0.1</c:v>
                </c:pt>
                <c:pt idx="3">
                  <c:v>0.05</c:v>
                </c:pt>
                <c:pt idx="4">
                  <c:v>0.02</c:v>
                </c:pt>
                <c:pt idx="5">
                  <c:v>0.01</c:v>
                </c:pt>
                <c:pt idx="6">
                  <c:v>0.01</c:v>
                </c:pt>
                <c:pt idx="7">
                  <c:v>0.01</c:v>
                </c:pt>
              </c:numCache>
            </c:numRef>
          </c:val>
          <c:extLst>
            <c:ext xmlns:c16="http://schemas.microsoft.com/office/drawing/2014/chart" uri="{C3380CC4-5D6E-409C-BE32-E72D297353CC}">
              <c16:uniqueId val="{00000000-A6D4-4760-B6EE-A2FDCB7DE4EB}"/>
            </c:ext>
          </c:extLst>
        </c:ser>
        <c:dLbls>
          <c:dLblPos val="outEnd"/>
          <c:showLegendKey val="0"/>
          <c:showVal val="1"/>
          <c:showCatName val="0"/>
          <c:showSerName val="0"/>
          <c:showPercent val="0"/>
          <c:showBubbleSize val="0"/>
        </c:dLbls>
        <c:gapWidth val="80"/>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Pension Level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1961677242445898E-2"/>
                  <c:y val="-4.61730955749908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FB-4658-8E00-ED83B49DFE46}"/>
                </c:ext>
              </c:extLst>
            </c:dLbl>
            <c:dLbl>
              <c:idx val="1"/>
              <c:layout>
                <c:manualLayout>
                  <c:x val="-1.4954051230400126E-3"/>
                  <c:y val="-7.39238256715346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FB-4658-8E00-ED83B49DFE4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Sheet1!$B$2:$B$3</c:f>
              <c:numCache>
                <c:formatCode>0%</c:formatCode>
                <c:ptCount val="2"/>
                <c:pt idx="0">
                  <c:v>0.04</c:v>
                </c:pt>
                <c:pt idx="1">
                  <c:v>0.11</c:v>
                </c:pt>
              </c:numCache>
            </c:numRef>
          </c:val>
          <c:smooth val="0"/>
          <c:extLst>
            <c:ext xmlns:c16="http://schemas.microsoft.com/office/drawing/2014/chart" uri="{C3380CC4-5D6E-409C-BE32-E72D297353CC}">
              <c16:uniqueId val="{00000000-60FB-4658-8E00-ED83B49DFE46}"/>
            </c:ext>
          </c:extLst>
        </c:ser>
        <c:ser>
          <c:idx val="1"/>
          <c:order val="1"/>
          <c:tx>
            <c:strRef>
              <c:f>Sheet1!$C$1</c:f>
              <c:strCache>
                <c:ptCount val="1"/>
                <c:pt idx="0">
                  <c:v>Above Pension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1496457878396291"/>
                  <c:y val="4.10835086926433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B-4658-8E00-ED83B49DFE46}"/>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Sheet1!$C$2:$C$3</c:f>
              <c:numCache>
                <c:formatCode>0%</c:formatCode>
                <c:ptCount val="2"/>
                <c:pt idx="0">
                  <c:v>0.03</c:v>
                </c:pt>
                <c:pt idx="1">
                  <c:v>0.14000000000000001</c:v>
                </c:pt>
              </c:numCache>
            </c:numRef>
          </c:val>
          <c:smooth val="0"/>
          <c:extLst>
            <c:ext xmlns:c16="http://schemas.microsoft.com/office/drawing/2014/chart" uri="{C3380CC4-5D6E-409C-BE32-E72D297353CC}">
              <c16:uniqueId val="{00000001-60FB-4658-8E00-ED83B49DFE46}"/>
            </c:ext>
          </c:extLst>
        </c:ser>
        <c:dLbls>
          <c:dLblPos val="t"/>
          <c:showLegendKey val="0"/>
          <c:showVal val="1"/>
          <c:showCatName val="0"/>
          <c:showSerName val="0"/>
          <c:showPercent val="0"/>
          <c:showBubbleSize val="0"/>
        </c:dLbls>
        <c:marker val="1"/>
        <c:smooth val="0"/>
        <c:axId val="1766090864"/>
        <c:axId val="1275489263"/>
      </c:lineChart>
      <c:catAx>
        <c:axId val="17660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489263"/>
        <c:crosses val="autoZero"/>
        <c:auto val="1"/>
        <c:lblAlgn val="ctr"/>
        <c:lblOffset val="100"/>
        <c:noMultiLvlLbl val="0"/>
      </c:catAx>
      <c:valAx>
        <c:axId val="1275489263"/>
        <c:scaling>
          <c:orientation val="minMax"/>
          <c:max val="0.15000000000000002"/>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66090864"/>
        <c:crosses val="autoZero"/>
        <c:crossBetween val="between"/>
        <c:majorUnit val="5.000000000000001E-2"/>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79342317979343"/>
          <c:y val="0.10358276622709302"/>
          <c:w val="0.62307168664891621"/>
          <c:h val="0.74628953181206481"/>
        </c:manualLayout>
      </c:layout>
      <c:barChart>
        <c:barDir val="bar"/>
        <c:grouping val="stacked"/>
        <c:varyColors val="0"/>
        <c:ser>
          <c:idx val="0"/>
          <c:order val="0"/>
          <c:tx>
            <c:strRef>
              <c:f>Sheet1!$B$1</c:f>
              <c:strCache>
                <c:ptCount val="1"/>
                <c:pt idx="0">
                  <c:v>Pension</c:v>
                </c:pt>
              </c:strCache>
            </c:strRef>
          </c:tx>
          <c:spPr>
            <a:solidFill>
              <a:schemeClr val="accent1"/>
            </a:solidFill>
            <a:ln>
              <a:solidFill>
                <a:schemeClr val="accent1">
                  <a:alpha val="94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10 (n=2)</c:v>
                </c:pt>
                <c:pt idx="1">
                  <c:v>11 to 20 (n=24)</c:v>
                </c:pt>
                <c:pt idx="2">
                  <c:v>21 to 30 (n=51)</c:v>
                </c:pt>
                <c:pt idx="3">
                  <c:v>31 to 40 (n=14)</c:v>
                </c:pt>
                <c:pt idx="4">
                  <c:v>41 to 50 (n=5)</c:v>
                </c:pt>
                <c:pt idx="5">
                  <c:v>51 to 60 (n=3)</c:v>
                </c:pt>
                <c:pt idx="6">
                  <c:v>61 to 70 (n=0)</c:v>
                </c:pt>
                <c:pt idx="7">
                  <c:v>71 to 80 (n=1)</c:v>
                </c:pt>
              </c:strCache>
            </c:strRef>
          </c:cat>
          <c:val>
            <c:numRef>
              <c:f>Sheet1!$B$2:$B$9</c:f>
              <c:numCache>
                <c:formatCode>General</c:formatCode>
                <c:ptCount val="8"/>
                <c:pt idx="0">
                  <c:v>1</c:v>
                </c:pt>
                <c:pt idx="1">
                  <c:v>18</c:v>
                </c:pt>
                <c:pt idx="2">
                  <c:v>41</c:v>
                </c:pt>
                <c:pt idx="3">
                  <c:v>9</c:v>
                </c:pt>
                <c:pt idx="4">
                  <c:v>1</c:v>
                </c:pt>
                <c:pt idx="5">
                  <c:v>1</c:v>
                </c:pt>
                <c:pt idx="6">
                  <c:v>0</c:v>
                </c:pt>
                <c:pt idx="7">
                  <c:v>1</c:v>
                </c:pt>
              </c:numCache>
            </c:numRef>
          </c:val>
          <c:extLst>
            <c:ext xmlns:c16="http://schemas.microsoft.com/office/drawing/2014/chart" uri="{C3380CC4-5D6E-409C-BE32-E72D297353CC}">
              <c16:uniqueId val="{00000002-287C-4EA4-BFEA-E47D9F2EFC2C}"/>
            </c:ext>
          </c:extLst>
        </c:ser>
        <c:ser>
          <c:idx val="1"/>
          <c:order val="1"/>
          <c:tx>
            <c:strRef>
              <c:f>Sheet1!$C$1</c:f>
              <c:strCache>
                <c:ptCount val="1"/>
                <c:pt idx="0">
                  <c:v>Above Pension</c:v>
                </c:pt>
              </c:strCache>
            </c:strRef>
          </c:tx>
          <c:spPr>
            <a:solidFill>
              <a:schemeClr val="accent2"/>
            </a:solidFill>
            <a:ln>
              <a:noFill/>
            </a:ln>
            <a:effectLst/>
          </c:spPr>
          <c:invertIfNegative val="0"/>
          <c:dLbls>
            <c:dLbl>
              <c:idx val="6"/>
              <c:delete val="1"/>
              <c:extLst>
                <c:ext xmlns:c15="http://schemas.microsoft.com/office/drawing/2012/chart" uri="{CE6537A1-D6FC-4f65-9D91-7224C49458BB}"/>
                <c:ext xmlns:c16="http://schemas.microsoft.com/office/drawing/2014/chart" uri="{C3380CC4-5D6E-409C-BE32-E72D297353CC}">
                  <c16:uniqueId val="{00000005-287C-4EA4-BFEA-E47D9F2EFC2C}"/>
                </c:ext>
              </c:extLst>
            </c:dLbl>
            <c:dLbl>
              <c:idx val="7"/>
              <c:delete val="1"/>
              <c:extLst>
                <c:ext xmlns:c15="http://schemas.microsoft.com/office/drawing/2012/chart" uri="{CE6537A1-D6FC-4f65-9D91-7224C49458BB}"/>
                <c:ext xmlns:c16="http://schemas.microsoft.com/office/drawing/2014/chart" uri="{C3380CC4-5D6E-409C-BE32-E72D297353CC}">
                  <c16:uniqueId val="{00000003-287C-4EA4-BFEA-E47D9F2EFC2C}"/>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0 to 10 (n=2)</c:v>
                </c:pt>
                <c:pt idx="1">
                  <c:v>11 to 20 (n=24)</c:v>
                </c:pt>
                <c:pt idx="2">
                  <c:v>21 to 30 (n=51)</c:v>
                </c:pt>
                <c:pt idx="3">
                  <c:v>31 to 40 (n=14)</c:v>
                </c:pt>
                <c:pt idx="4">
                  <c:v>41 to 50 (n=5)</c:v>
                </c:pt>
                <c:pt idx="5">
                  <c:v>51 to 60 (n=3)</c:v>
                </c:pt>
                <c:pt idx="6">
                  <c:v>61 to 70 (n=0)</c:v>
                </c:pt>
                <c:pt idx="7">
                  <c:v>71 to 80 (n=1)</c:v>
                </c:pt>
              </c:strCache>
            </c:strRef>
          </c:cat>
          <c:val>
            <c:numRef>
              <c:f>Sheet1!$C$2:$C$9</c:f>
              <c:numCache>
                <c:formatCode>General</c:formatCode>
                <c:ptCount val="8"/>
                <c:pt idx="0">
                  <c:v>1</c:v>
                </c:pt>
                <c:pt idx="1">
                  <c:v>6</c:v>
                </c:pt>
                <c:pt idx="2">
                  <c:v>10</c:v>
                </c:pt>
                <c:pt idx="3">
                  <c:v>5</c:v>
                </c:pt>
                <c:pt idx="4">
                  <c:v>4</c:v>
                </c:pt>
                <c:pt idx="5">
                  <c:v>2</c:v>
                </c:pt>
                <c:pt idx="6">
                  <c:v>0</c:v>
                </c:pt>
                <c:pt idx="7">
                  <c:v>0</c:v>
                </c:pt>
              </c:numCache>
            </c:numRef>
          </c:val>
          <c:extLst>
            <c:ext xmlns:c16="http://schemas.microsoft.com/office/drawing/2014/chart" uri="{C3380CC4-5D6E-409C-BE32-E72D297353CC}">
              <c16:uniqueId val="{00000004-287C-4EA4-BFEA-E47D9F2EFC2C}"/>
            </c:ext>
          </c:extLst>
        </c:ser>
        <c:dLbls>
          <c:dLblPos val="ctr"/>
          <c:showLegendKey val="0"/>
          <c:showVal val="1"/>
          <c:showCatName val="0"/>
          <c:showSerName val="0"/>
          <c:showPercent val="0"/>
          <c:showBubbleSize val="0"/>
        </c:dLbls>
        <c:gapWidth val="40"/>
        <c:overlap val="100"/>
        <c:axId val="1927752815"/>
        <c:axId val="1463502143"/>
      </c:barChart>
      <c:catAx>
        <c:axId val="1927752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max val="55"/>
          <c:min val="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27752815"/>
        <c:crosses val="autoZero"/>
        <c:crossBetween val="between"/>
      </c:valAx>
      <c:spPr>
        <a:noFill/>
        <a:ln>
          <a:noFill/>
        </a:ln>
        <a:effectLst/>
      </c:spPr>
    </c:plotArea>
    <c:legend>
      <c:legendPos val="r"/>
      <c:layout>
        <c:manualLayout>
          <c:xMode val="edge"/>
          <c:yMode val="edge"/>
          <c:x val="0.31982496494572493"/>
          <c:y val="0.83957262562825841"/>
          <c:w val="0.42381603201361207"/>
          <c:h val="0.160427374371741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Pension Level</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4233006158311015"/>
                  <c:y val="-2.54479344117374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BA-438C-8841-737D76E62A22}"/>
                </c:ext>
              </c:extLst>
            </c:dLbl>
            <c:dLbl>
              <c:idx val="1"/>
              <c:layout>
                <c:manualLayout>
                  <c:x val="-1.4954051230400126E-3"/>
                  <c:y val="-7.3923825671534677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BA-438C-8841-737D76E62A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Sheet1!$B$2:$B$3</c:f>
              <c:numCache>
                <c:formatCode>0%</c:formatCode>
                <c:ptCount val="2"/>
                <c:pt idx="0">
                  <c:v>0.88</c:v>
                </c:pt>
                <c:pt idx="1">
                  <c:v>0.69</c:v>
                </c:pt>
              </c:numCache>
            </c:numRef>
          </c:val>
          <c:smooth val="0"/>
          <c:extLst>
            <c:ext xmlns:c16="http://schemas.microsoft.com/office/drawing/2014/chart" uri="{C3380CC4-5D6E-409C-BE32-E72D297353CC}">
              <c16:uniqueId val="{00000002-A3BA-438C-8841-737D76E62A22}"/>
            </c:ext>
          </c:extLst>
        </c:ser>
        <c:ser>
          <c:idx val="1"/>
          <c:order val="1"/>
          <c:tx>
            <c:strRef>
              <c:f>Sheet1!$C$1</c:f>
              <c:strCache>
                <c:ptCount val="1"/>
                <c:pt idx="0">
                  <c:v>Above Pension</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1496457878396293"/>
                  <c:y val="-1.2239971693133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BA-438C-8841-737D76E62A22}"/>
                </c:ext>
              </c:extLst>
            </c:dLbl>
            <c:dLbl>
              <c:idx val="1"/>
              <c:layout>
                <c:manualLayout>
                  <c:x val="-2.1853292692461841E-2"/>
                  <c:y val="2.2856573578959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BA-438C-8841-737D76E62A2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Sheet1!$C$2:$C$3</c:f>
              <c:numCache>
                <c:formatCode>0%</c:formatCode>
                <c:ptCount val="2"/>
                <c:pt idx="0">
                  <c:v>0.94</c:v>
                </c:pt>
                <c:pt idx="1">
                  <c:v>0.64</c:v>
                </c:pt>
              </c:numCache>
            </c:numRef>
          </c:val>
          <c:smooth val="0"/>
          <c:extLst>
            <c:ext xmlns:c16="http://schemas.microsoft.com/office/drawing/2014/chart" uri="{C3380CC4-5D6E-409C-BE32-E72D297353CC}">
              <c16:uniqueId val="{00000004-A3BA-438C-8841-737D76E62A22}"/>
            </c:ext>
          </c:extLst>
        </c:ser>
        <c:dLbls>
          <c:dLblPos val="t"/>
          <c:showLegendKey val="0"/>
          <c:showVal val="1"/>
          <c:showCatName val="0"/>
          <c:showSerName val="0"/>
          <c:showPercent val="0"/>
          <c:showBubbleSize val="0"/>
        </c:dLbls>
        <c:marker val="1"/>
        <c:smooth val="0"/>
        <c:axId val="1766090864"/>
        <c:axId val="1275489263"/>
      </c:lineChart>
      <c:catAx>
        <c:axId val="17660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489263"/>
        <c:crosses val="autoZero"/>
        <c:auto val="1"/>
        <c:lblAlgn val="ctr"/>
        <c:lblOffset val="100"/>
        <c:noMultiLvlLbl val="0"/>
      </c:catAx>
      <c:valAx>
        <c:axId val="1275489263"/>
        <c:scaling>
          <c:orientation val="minMax"/>
          <c:max val="1"/>
          <c:min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6609086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343379447664"/>
          <c:y val="0.17510540820775797"/>
          <c:w val="0.57941451306457592"/>
          <c:h val="0.72927563020651875"/>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4-898E-44B6-BDD1-300E5105C316}"/>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898E-44B6-BDD1-300E5105C316}"/>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2-898E-44B6-BDD1-300E5105C316}"/>
              </c:ext>
            </c:extLst>
          </c:dPt>
          <c:dPt>
            <c:idx val="3"/>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1-898E-44B6-BDD1-300E5105C316}"/>
              </c:ext>
            </c:extLst>
          </c:dPt>
          <c:dPt>
            <c:idx val="4"/>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05-898E-44B6-BDD1-300E5105C316}"/>
              </c:ext>
            </c:extLst>
          </c:dPt>
          <c:dLbls>
            <c:dLbl>
              <c:idx val="0"/>
              <c:layout>
                <c:manualLayout>
                  <c:x val="-0.30369573991990612"/>
                  <c:y val="-7.2832294496713551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898E-44B6-BDD1-300E5105C316}"/>
                </c:ext>
              </c:extLst>
            </c:dLbl>
            <c:dLbl>
              <c:idx val="1"/>
              <c:delete val="1"/>
              <c:extLst>
                <c:ext xmlns:c15="http://schemas.microsoft.com/office/drawing/2012/chart" uri="{CE6537A1-D6FC-4f65-9D91-7224C49458BB}"/>
                <c:ext xmlns:c16="http://schemas.microsoft.com/office/drawing/2014/chart" uri="{C3380CC4-5D6E-409C-BE32-E72D297353CC}">
                  <c16:uniqueId val="{00000003-898E-44B6-BDD1-300E5105C316}"/>
                </c:ext>
              </c:extLst>
            </c:dLbl>
            <c:dLbl>
              <c:idx val="2"/>
              <c:layout>
                <c:manualLayout>
                  <c:x val="0.27849970522196144"/>
                  <c:y val="-2.562961329100462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898E-44B6-BDD1-300E5105C316}"/>
                </c:ext>
              </c:extLst>
            </c:dLbl>
            <c:dLbl>
              <c:idx val="3"/>
              <c:layout>
                <c:manualLayout>
                  <c:x val="-0.40418065581759571"/>
                  <c:y val="3.571098515524286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898E-44B6-BDD1-300E5105C316}"/>
                </c:ext>
              </c:extLst>
            </c:dLbl>
            <c:dLbl>
              <c:idx val="4"/>
              <c:layout>
                <c:manualLayout>
                  <c:x val="-0.36242019041406909"/>
                  <c:y val="0.1200538824511789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898E-44B6-BDD1-300E5105C316}"/>
                </c:ext>
              </c:extLst>
            </c:dLbl>
            <c:spPr>
              <a:noFill/>
              <a:ln w="0" cap="sq">
                <a:noFill/>
                <a:round/>
              </a:ln>
              <a:effectLst/>
            </c:spPr>
            <c:txPr>
              <a:bodyPr rot="0" spcFirstLastPara="1" vertOverflow="clip" horzOverflow="clip" vert="horz" wrap="square" lIns="38100" tIns="19050" rIns="38100" bIns="19050" anchor="ctr" anchorCtr="1">
                <a:spAutoFit/>
              </a:bodyPr>
              <a:lstStyle/>
              <a:p>
                <a:pPr>
                  <a:defRPr sz="600" b="0" i="0" u="none" strike="noStrike" kern="1200" baseline="0">
                    <a:solidFill>
                      <a:schemeClr val="dk1">
                        <a:lumMod val="65000"/>
                        <a:lumOff val="3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Sheet1!$A$2:$A$6</c:f>
              <c:strCache>
                <c:ptCount val="5"/>
                <c:pt idx="0">
                  <c:v>Yes, Aboriginal (n=20)</c:v>
                </c:pt>
                <c:pt idx="1">
                  <c:v>Yes, Torres Strait Islander (n=0)</c:v>
                </c:pt>
                <c:pt idx="2">
                  <c:v>Yes, Aboriginal and Torres Strait Islander (n=5)</c:v>
                </c:pt>
                <c:pt idx="3">
                  <c:v>Neither Aboriginal or Torres Strait Islander (n=877)</c:v>
                </c:pt>
                <c:pt idx="4">
                  <c:v>Don’t know (n=59)</c:v>
                </c:pt>
              </c:strCache>
            </c:strRef>
          </c:cat>
          <c:val>
            <c:numRef>
              <c:f>Sheet1!$B$2:$B$6</c:f>
              <c:numCache>
                <c:formatCode>General</c:formatCode>
                <c:ptCount val="5"/>
                <c:pt idx="0" formatCode="0%">
                  <c:v>0.02</c:v>
                </c:pt>
                <c:pt idx="1">
                  <c:v>0</c:v>
                </c:pt>
                <c:pt idx="2" formatCode="0.00%">
                  <c:v>0.01</c:v>
                </c:pt>
                <c:pt idx="3" formatCode="0%">
                  <c:v>0.91</c:v>
                </c:pt>
                <c:pt idx="4" formatCode="0%">
                  <c:v>0.06</c:v>
                </c:pt>
              </c:numCache>
            </c:numRef>
          </c:val>
          <c:extLst>
            <c:ext xmlns:c16="http://schemas.microsoft.com/office/drawing/2014/chart" uri="{C3380CC4-5D6E-409C-BE32-E72D297353CC}">
              <c16:uniqueId val="{00000000-898E-44B6-BDD1-300E5105C316}"/>
            </c:ext>
          </c:extLst>
        </c:ser>
        <c:dLbls>
          <c:showLegendKey val="0"/>
          <c:showVal val="0"/>
          <c:showCatName val="0"/>
          <c:showSerName val="0"/>
          <c:showPercent val="0"/>
          <c:showBubbleSize val="0"/>
          <c:showLeaderLines val="0"/>
        </c:dLbls>
        <c:firstSliceAng val="0"/>
        <c:holeSize val="74"/>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Under 50</c:v>
                </c:pt>
                <c:pt idx="1">
                  <c:v>50 to 54 </c:v>
                </c:pt>
                <c:pt idx="2">
                  <c:v>55 to 59 </c:v>
                </c:pt>
                <c:pt idx="3">
                  <c:v>60 to 64</c:v>
                </c:pt>
                <c:pt idx="4">
                  <c:v>65 to 69</c:v>
                </c:pt>
                <c:pt idx="5">
                  <c:v>70 to 74</c:v>
                </c:pt>
                <c:pt idx="6">
                  <c:v>75 to 79</c:v>
                </c:pt>
                <c:pt idx="7">
                  <c:v>80 years +</c:v>
                </c:pt>
              </c:strCache>
            </c:strRef>
          </c:cat>
          <c:val>
            <c:numRef>
              <c:f>Sheet1!$B$2:$B$9</c:f>
              <c:numCache>
                <c:formatCode>0%</c:formatCode>
                <c:ptCount val="8"/>
                <c:pt idx="0">
                  <c:v>0.17</c:v>
                </c:pt>
                <c:pt idx="1">
                  <c:v>0.09</c:v>
                </c:pt>
                <c:pt idx="2">
                  <c:v>0.11</c:v>
                </c:pt>
                <c:pt idx="3">
                  <c:v>0.11</c:v>
                </c:pt>
                <c:pt idx="4">
                  <c:v>0.09</c:v>
                </c:pt>
                <c:pt idx="5">
                  <c:v>7.0000000000000007E-2</c:v>
                </c:pt>
                <c:pt idx="6">
                  <c:v>0.06</c:v>
                </c:pt>
                <c:pt idx="7">
                  <c:v>0.3</c:v>
                </c:pt>
              </c:numCache>
            </c:numRef>
          </c:val>
          <c:extLst>
            <c:ext xmlns:c16="http://schemas.microsoft.com/office/drawing/2014/chart" uri="{C3380CC4-5D6E-409C-BE32-E72D297353CC}">
              <c16:uniqueId val="{00000000-0E54-416D-B870-4FB522724A70}"/>
            </c:ext>
          </c:extLst>
        </c:ser>
        <c:ser>
          <c:idx val="1"/>
          <c:order val="1"/>
          <c:tx>
            <c:strRef>
              <c:f>Sheet1!$C$1</c:f>
              <c:strCache>
                <c:ptCount val="1"/>
                <c:pt idx="0">
                  <c:v>2023</c:v>
                </c:pt>
              </c:strCache>
            </c:strRef>
          </c:tx>
          <c:spPr>
            <a:solidFill>
              <a:schemeClr val="accent1"/>
            </a:solidFill>
            <a:ln>
              <a:noFill/>
            </a:ln>
            <a:effectLst/>
          </c:spPr>
          <c:invertIfNegative val="0"/>
          <c:dLbls>
            <c:dLbl>
              <c:idx val="7"/>
              <c:layout>
                <c:manualLayout>
                  <c:x val="2.55918106206014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E54-416D-B870-4FB522724A7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Under 50</c:v>
                </c:pt>
                <c:pt idx="1">
                  <c:v>50 to 54 </c:v>
                </c:pt>
                <c:pt idx="2">
                  <c:v>55 to 59 </c:v>
                </c:pt>
                <c:pt idx="3">
                  <c:v>60 to 64</c:v>
                </c:pt>
                <c:pt idx="4">
                  <c:v>65 to 69</c:v>
                </c:pt>
                <c:pt idx="5">
                  <c:v>70 to 74</c:v>
                </c:pt>
                <c:pt idx="6">
                  <c:v>75 to 79</c:v>
                </c:pt>
                <c:pt idx="7">
                  <c:v>80 years +</c:v>
                </c:pt>
              </c:strCache>
            </c:strRef>
          </c:cat>
          <c:val>
            <c:numRef>
              <c:f>Sheet1!$C$2:$C$9</c:f>
              <c:numCache>
                <c:formatCode>0%</c:formatCode>
                <c:ptCount val="8"/>
                <c:pt idx="0">
                  <c:v>0.26326742976066597</c:v>
                </c:pt>
                <c:pt idx="1">
                  <c:v>0.11342351716961499</c:v>
                </c:pt>
                <c:pt idx="2">
                  <c:v>0.12174817898022892</c:v>
                </c:pt>
                <c:pt idx="3">
                  <c:v>0.17065556711758584</c:v>
                </c:pt>
                <c:pt idx="4">
                  <c:v>0.10822060353798101</c:v>
                </c:pt>
                <c:pt idx="5">
                  <c:v>7.1800208116545264E-2</c:v>
                </c:pt>
                <c:pt idx="6">
                  <c:v>4.5785639958376693E-2</c:v>
                </c:pt>
                <c:pt idx="7">
                  <c:v>0.10509885535900104</c:v>
                </c:pt>
              </c:numCache>
            </c:numRef>
          </c:val>
          <c:extLst>
            <c:ext xmlns:c16="http://schemas.microsoft.com/office/drawing/2014/chart" uri="{C3380CC4-5D6E-409C-BE32-E72D297353CC}">
              <c16:uniqueId val="{00000002-0E54-416D-B870-4FB522724A70}"/>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Self/family/friends (n=261)</c:v>
                </c:pt>
                <c:pt idx="1">
                  <c:v>Hospital  (n=224)</c:v>
                </c:pt>
                <c:pt idx="2">
                  <c:v>Mental health services (n=176)</c:v>
                </c:pt>
                <c:pt idx="3">
                  <c:v>Community service organisation (n=107)</c:v>
                </c:pt>
                <c:pt idx="4">
                  <c:v>Other SRS  (n=87)</c:v>
                </c:pt>
                <c:pt idx="5">
                  <c:v>National Disability Insurance Scheme (NDIS) (n=40)</c:v>
                </c:pt>
                <c:pt idx="6">
                  <c:v>Homelessness org/crisis accommodation (n=27)</c:v>
                </c:pt>
                <c:pt idx="7">
                  <c:v>Other (n=18)</c:v>
                </c:pt>
              </c:strCache>
            </c:strRef>
          </c:cat>
          <c:val>
            <c:numRef>
              <c:f>Sheet1!$B$2:$B$9</c:f>
              <c:numCache>
                <c:formatCode>0%</c:formatCode>
                <c:ptCount val="8"/>
                <c:pt idx="0">
                  <c:v>0.34</c:v>
                </c:pt>
                <c:pt idx="1">
                  <c:v>0.18</c:v>
                </c:pt>
                <c:pt idx="2">
                  <c:v>0.16</c:v>
                </c:pt>
                <c:pt idx="3">
                  <c:v>0.09</c:v>
                </c:pt>
                <c:pt idx="4">
                  <c:v>7.0000000000000007E-2</c:v>
                </c:pt>
                <c:pt idx="5">
                  <c:v>0</c:v>
                </c:pt>
                <c:pt idx="6">
                  <c:v>0.01</c:v>
                </c:pt>
                <c:pt idx="7">
                  <c:v>0.02</c:v>
                </c:pt>
              </c:numCache>
            </c:numRef>
          </c:val>
          <c:extLst>
            <c:ext xmlns:c16="http://schemas.microsoft.com/office/drawing/2014/chart" uri="{C3380CC4-5D6E-409C-BE32-E72D297353CC}">
              <c16:uniqueId val="{00000000-E1EB-441A-8BE5-4AAC272688F3}"/>
            </c:ext>
          </c:extLst>
        </c:ser>
        <c:ser>
          <c:idx val="1"/>
          <c:order val="1"/>
          <c:tx>
            <c:strRef>
              <c:f>Sheet1!$C$1</c:f>
              <c:strCache>
                <c:ptCount val="1"/>
                <c:pt idx="0">
                  <c:v>2023</c:v>
                </c:pt>
              </c:strCache>
            </c:strRef>
          </c:tx>
          <c:spPr>
            <a:solidFill>
              <a:schemeClr val="accent1"/>
            </a:solidFill>
            <a:ln>
              <a:noFill/>
            </a:ln>
            <a:effectLst/>
          </c:spPr>
          <c:invertIfNegative val="0"/>
          <c:dLbls>
            <c:dLbl>
              <c:idx val="7"/>
              <c:layout>
                <c:manualLayout>
                  <c:x val="2.5591810620601407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EB-441A-8BE5-4AAC272688F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Self/family/friends (n=261)</c:v>
                </c:pt>
                <c:pt idx="1">
                  <c:v>Hospital  (n=224)</c:v>
                </c:pt>
                <c:pt idx="2">
                  <c:v>Mental health services (n=176)</c:v>
                </c:pt>
                <c:pt idx="3">
                  <c:v>Community service organisation (n=107)</c:v>
                </c:pt>
                <c:pt idx="4">
                  <c:v>Other SRS  (n=87)</c:v>
                </c:pt>
                <c:pt idx="5">
                  <c:v>National Disability Insurance Scheme (NDIS) (n=40)</c:v>
                </c:pt>
                <c:pt idx="6">
                  <c:v>Homelessness org/crisis accommodation (n=27)</c:v>
                </c:pt>
                <c:pt idx="7">
                  <c:v>Other (n=18)</c:v>
                </c:pt>
              </c:strCache>
            </c:strRef>
          </c:cat>
          <c:val>
            <c:numRef>
              <c:f>Sheet1!$C$2:$C$9</c:f>
              <c:numCache>
                <c:formatCode>0%</c:formatCode>
                <c:ptCount val="8"/>
                <c:pt idx="0">
                  <c:v>0.27</c:v>
                </c:pt>
                <c:pt idx="1">
                  <c:v>0.23</c:v>
                </c:pt>
                <c:pt idx="2">
                  <c:v>0.18</c:v>
                </c:pt>
                <c:pt idx="3">
                  <c:v>0.11</c:v>
                </c:pt>
                <c:pt idx="4">
                  <c:v>0.09</c:v>
                </c:pt>
                <c:pt idx="5">
                  <c:v>0.04</c:v>
                </c:pt>
                <c:pt idx="6">
                  <c:v>0.03</c:v>
                </c:pt>
                <c:pt idx="7">
                  <c:v>0.02</c:v>
                </c:pt>
              </c:numCache>
            </c:numRef>
          </c:val>
          <c:extLst>
            <c:ext xmlns:c16="http://schemas.microsoft.com/office/drawing/2014/chart" uri="{C3380CC4-5D6E-409C-BE32-E72D297353CC}">
              <c16:uniqueId val="{00000002-E1EB-441A-8BE5-4AAC272688F3}"/>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297040813458936"/>
          <c:y val="0.13396537441161013"/>
          <c:w val="0.45837690018499166"/>
          <c:h val="0.72322653911140578"/>
        </c:manualLayout>
      </c:layout>
      <c:barChart>
        <c:barDir val="bar"/>
        <c:grouping val="clustered"/>
        <c:varyColors val="0"/>
        <c:ser>
          <c:idx val="0"/>
          <c:order val="0"/>
          <c:tx>
            <c:strRef>
              <c:f>Sheet1!$B$1</c:f>
              <c:strCache>
                <c:ptCount val="1"/>
                <c:pt idx="0">
                  <c:v>Column1</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4508-401C-8224-36F5475720D1}"/>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4508-401C-8224-36F5475720D1}"/>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4508-401C-8224-36F5475720D1}"/>
              </c:ext>
            </c:extLst>
          </c:dPt>
          <c:dLbls>
            <c:dLbl>
              <c:idx val="0"/>
              <c:layout>
                <c:manualLayout>
                  <c:x val="-3.0917815878651743E-2"/>
                  <c:y val="4.6185743202619041E-3"/>
                </c:manualLayout>
              </c:layout>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75000"/>
                          <a:lumOff val="25000"/>
                        </a:prst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41023742682462"/>
                      <c:h val="0.11066773607064967"/>
                    </c:manualLayout>
                  </c15:layout>
                </c:ext>
                <c:ext xmlns:c16="http://schemas.microsoft.com/office/drawing/2014/chart" uri="{C3380CC4-5D6E-409C-BE32-E72D297353CC}">
                  <c16:uniqueId val="{00000001-4508-401C-8224-36F5475720D1}"/>
                </c:ext>
              </c:extLst>
            </c:dLbl>
            <c:dLbl>
              <c:idx val="1"/>
              <c:layout>
                <c:manualLayout>
                  <c:x val="1.6977747715708003E-3"/>
                  <c:y val="-4.736833402787079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508-401C-8224-36F5475720D1}"/>
                </c:ext>
              </c:extLst>
            </c:dLbl>
            <c:dLbl>
              <c:idx val="2"/>
              <c:layout>
                <c:manualLayout>
                  <c:x val="6.8618397017653175E-3"/>
                  <c:y val="-4.3620467663749293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508-401C-8224-36F5475720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Mental health service (n=49)</c:v>
                </c:pt>
                <c:pt idx="1">
                  <c:v>NDIS (n=28)</c:v>
                </c:pt>
                <c:pt idx="2">
                  <c:v>A housing or homelessness service (n=21)</c:v>
                </c:pt>
                <c:pt idx="3">
                  <c:v>Aged Care Package (n=19)</c:v>
                </c:pt>
                <c:pt idx="4">
                  <c:v>Other, specify (n=17)</c:v>
                </c:pt>
                <c:pt idx="5">
                  <c:v>Department of Veteran Affairs (n=6)</c:v>
                </c:pt>
                <c:pt idx="6">
                  <c:v>Department of Justice/Corrections (n=2)</c:v>
                </c:pt>
                <c:pt idx="7">
                  <c:v>Transport Accident Commission (TAC) (n=1)</c:v>
                </c:pt>
              </c:strCache>
            </c:strRef>
          </c:cat>
          <c:val>
            <c:numRef>
              <c:f>Sheet1!$B$2:$B$9</c:f>
              <c:numCache>
                <c:formatCode>0%</c:formatCode>
                <c:ptCount val="8"/>
                <c:pt idx="0">
                  <c:v>0.34</c:v>
                </c:pt>
                <c:pt idx="1">
                  <c:v>0.2</c:v>
                </c:pt>
                <c:pt idx="2">
                  <c:v>0.15</c:v>
                </c:pt>
                <c:pt idx="3">
                  <c:v>0.13</c:v>
                </c:pt>
                <c:pt idx="4">
                  <c:v>0.12</c:v>
                </c:pt>
                <c:pt idx="5">
                  <c:v>0.04</c:v>
                </c:pt>
                <c:pt idx="6">
                  <c:v>0.01</c:v>
                </c:pt>
                <c:pt idx="7">
                  <c:v>0.01</c:v>
                </c:pt>
              </c:numCache>
            </c:numRef>
          </c:val>
          <c:extLst>
            <c:ext xmlns:c16="http://schemas.microsoft.com/office/drawing/2014/chart" uri="{C3380CC4-5D6E-409C-BE32-E72D297353CC}">
              <c16:uniqueId val="{00000006-4508-401C-8224-36F5475720D1}"/>
            </c:ext>
          </c:extLst>
        </c:ser>
        <c:dLbls>
          <c:showLegendKey val="0"/>
          <c:showVal val="0"/>
          <c:showCatName val="0"/>
          <c:showSerName val="0"/>
          <c:showPercent val="0"/>
          <c:showBubbleSize val="0"/>
        </c:dLbls>
        <c:gapWidth val="100"/>
        <c:axId val="1554821151"/>
        <c:axId val="1810255088"/>
      </c:barChart>
      <c:valAx>
        <c:axId val="181025508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554821151"/>
        <c:crosses val="autoZero"/>
        <c:crossBetween val="between"/>
      </c:valAx>
      <c:catAx>
        <c:axId val="155482115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8102550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27565100427707"/>
          <c:y val="4.0556911518135702E-2"/>
          <c:w val="0.76648762474748233"/>
          <c:h val="0.85092172074137473"/>
        </c:manualLayout>
      </c:layout>
      <c:barChart>
        <c:barDir val="bar"/>
        <c:grouping val="clustered"/>
        <c:varyColors val="0"/>
        <c:ser>
          <c:idx val="0"/>
          <c:order val="0"/>
          <c:tx>
            <c:strRef>
              <c:f>Sheet1!$B$1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Less than a year</c:v>
                </c:pt>
                <c:pt idx="1">
                  <c:v>1-5 years</c:v>
                </c:pt>
                <c:pt idx="2">
                  <c:v>6-10 years</c:v>
                </c:pt>
                <c:pt idx="3">
                  <c:v>11-15 years</c:v>
                </c:pt>
                <c:pt idx="4">
                  <c:v>16-20 years</c:v>
                </c:pt>
                <c:pt idx="5">
                  <c:v>21-25 years</c:v>
                </c:pt>
                <c:pt idx="6">
                  <c:v>26-30 years</c:v>
                </c:pt>
                <c:pt idx="7">
                  <c:v>31-35 years</c:v>
                </c:pt>
                <c:pt idx="8">
                  <c:v>36-40 years</c:v>
                </c:pt>
              </c:strCache>
            </c:strRef>
          </c:cat>
          <c:val>
            <c:numRef>
              <c:f>Sheet1!$B$2:$B$10</c:f>
              <c:numCache>
                <c:formatCode>0%</c:formatCode>
                <c:ptCount val="9"/>
                <c:pt idx="0">
                  <c:v>0</c:v>
                </c:pt>
                <c:pt idx="1">
                  <c:v>4.0164778578784761E-2</c:v>
                </c:pt>
                <c:pt idx="2">
                  <c:v>0.56333676622039131</c:v>
                </c:pt>
                <c:pt idx="3">
                  <c:v>0.23583934088568487</c:v>
                </c:pt>
                <c:pt idx="4">
                  <c:v>9.1658084449021626E-2</c:v>
                </c:pt>
                <c:pt idx="5">
                  <c:v>4.5314109165808442E-2</c:v>
                </c:pt>
                <c:pt idx="6">
                  <c:v>1.5447991761071062E-2</c:v>
                </c:pt>
                <c:pt idx="7">
                  <c:v>8.2389289392378988E-3</c:v>
                </c:pt>
                <c:pt idx="8">
                  <c:v>0</c:v>
                </c:pt>
              </c:numCache>
            </c:numRef>
          </c:val>
          <c:extLst>
            <c:ext xmlns:c16="http://schemas.microsoft.com/office/drawing/2014/chart" uri="{C3380CC4-5D6E-409C-BE32-E72D297353CC}">
              <c16:uniqueId val="{00000000-B082-4C90-8625-CC06AE9C4D33}"/>
            </c:ext>
          </c:extLst>
        </c:ser>
        <c:ser>
          <c:idx val="1"/>
          <c:order val="1"/>
          <c:tx>
            <c:strRef>
              <c:f>Sheet1!$C$1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Less than a year</c:v>
                </c:pt>
                <c:pt idx="1">
                  <c:v>1-5 years</c:v>
                </c:pt>
                <c:pt idx="2">
                  <c:v>6-10 years</c:v>
                </c:pt>
                <c:pt idx="3">
                  <c:v>11-15 years</c:v>
                </c:pt>
                <c:pt idx="4">
                  <c:v>16-20 years</c:v>
                </c:pt>
                <c:pt idx="5">
                  <c:v>21-25 years</c:v>
                </c:pt>
                <c:pt idx="6">
                  <c:v>26-30 years</c:v>
                </c:pt>
                <c:pt idx="7">
                  <c:v>31-35 years</c:v>
                </c:pt>
                <c:pt idx="8">
                  <c:v>36-40 years</c:v>
                </c:pt>
              </c:strCache>
            </c:strRef>
          </c:cat>
          <c:val>
            <c:numRef>
              <c:f>Sheet1!$C$2:$C$10</c:f>
              <c:numCache>
                <c:formatCode>0%</c:formatCode>
                <c:ptCount val="9"/>
                <c:pt idx="0">
                  <c:v>0.16348195329087048</c:v>
                </c:pt>
                <c:pt idx="1">
                  <c:v>0.42038216560509556</c:v>
                </c:pt>
                <c:pt idx="2">
                  <c:v>0.20488322717622082</c:v>
                </c:pt>
                <c:pt idx="3">
                  <c:v>0.11464968152866242</c:v>
                </c:pt>
                <c:pt idx="4">
                  <c:v>5.8386411889596604E-2</c:v>
                </c:pt>
                <c:pt idx="5">
                  <c:v>2.0169851380042462E-2</c:v>
                </c:pt>
                <c:pt idx="6">
                  <c:v>1.2738853503184714E-2</c:v>
                </c:pt>
                <c:pt idx="7">
                  <c:v>3.1847133757961785E-3</c:v>
                </c:pt>
                <c:pt idx="8">
                  <c:v>2.1231422505307855E-3</c:v>
                </c:pt>
              </c:numCache>
            </c:numRef>
          </c:val>
          <c:extLst>
            <c:ext xmlns:c16="http://schemas.microsoft.com/office/drawing/2014/chart" uri="{C3380CC4-5D6E-409C-BE32-E72D297353CC}">
              <c16:uniqueId val="{00000001-B082-4C90-8625-CC06AE9C4D33}"/>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898435961233074"/>
          <c:y val="0.12483527959346138"/>
          <c:w val="0.65528776410233547"/>
          <c:h val="0.49801914800224939"/>
        </c:manualLayout>
      </c:layout>
      <c:barChart>
        <c:barDir val="bar"/>
        <c:grouping val="clustered"/>
        <c:varyColors val="0"/>
        <c:ser>
          <c:idx val="0"/>
          <c:order val="0"/>
          <c:tx>
            <c:strRef>
              <c:f>Sheet1!$B$1</c:f>
              <c:strCache>
                <c:ptCount val="1"/>
                <c:pt idx="0">
                  <c:v>guardianship</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DB7E-4DAB-8847-57211B6411A6}"/>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DB7E-4DAB-8847-57211B6411A6}"/>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DB7E-4DAB-8847-57211B6411A6}"/>
              </c:ext>
            </c:extLst>
          </c:dPt>
          <c:dLbls>
            <c:dLbl>
              <c:idx val="0"/>
              <c:layout>
                <c:manualLayout>
                  <c:x val="-4.0763359074519029E-2"/>
                  <c:y val="4.6185743202618902E-3"/>
                </c:manualLayout>
              </c:layout>
              <c:tx>
                <c:rich>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75000"/>
                            <a:lumOff val="25000"/>
                          </a:prstClr>
                        </a:solidFill>
                        <a:latin typeface="+mn-lt"/>
                        <a:ea typeface="+mn-ea"/>
                        <a:cs typeface="+mn-cs"/>
                      </a:defRPr>
                    </a:pPr>
                    <a:r>
                      <a:rPr lang="en-US"/>
                      <a:t>45%</a:t>
                    </a:r>
                  </a:p>
                </c:rich>
              </c:tx>
              <c:spPr>
                <a:noFill/>
                <a:ln>
                  <a:noFill/>
                </a:ln>
                <a:effectLst/>
              </c:spPr>
              <c:txPr>
                <a:bodyPr rot="0" spcFirstLastPara="1" vertOverflow="ellipsis" vert="horz" wrap="square" lIns="38100" tIns="19050" rIns="38100" bIns="1905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75000"/>
                          <a:lumOff val="25000"/>
                        </a:prst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4041023742682462"/>
                      <c:h val="0.11066773607064967"/>
                    </c:manualLayout>
                  </c15:layout>
                  <c15:showDataLabelsRange val="0"/>
                </c:ext>
                <c:ext xmlns:c16="http://schemas.microsoft.com/office/drawing/2014/chart" uri="{C3380CC4-5D6E-409C-BE32-E72D297353CC}">
                  <c16:uniqueId val="{00000001-DB7E-4DAB-8847-57211B6411A6}"/>
                </c:ext>
              </c:extLst>
            </c:dLbl>
            <c:dLbl>
              <c:idx val="1"/>
              <c:layout>
                <c:manualLayout>
                  <c:x val="1.6977747715708003E-3"/>
                  <c:y val="-4.7368334027870799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a:t>22%</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DB7E-4DAB-8847-57211B6411A6}"/>
                </c:ext>
              </c:extLst>
            </c:dLbl>
            <c:dLbl>
              <c:idx val="2"/>
              <c:layout>
                <c:manualLayout>
                  <c:x val="6.8618397017653175E-3"/>
                  <c:y val="-4.3620467663749293E-3"/>
                </c:manualLayout>
              </c:layout>
              <c:tx>
                <c:rich>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r>
                      <a:rPr lang="en-US"/>
                      <a:t>3%</a:t>
                    </a:r>
                  </a:p>
                </c:rich>
              </c:tx>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DB7E-4DAB-8847-57211B6411A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A financial administrator (n=430)</c:v>
                </c:pt>
                <c:pt idx="1">
                  <c:v>A legal guardian (n=207)</c:v>
                </c:pt>
                <c:pt idx="2">
                  <c:v>Obligations under a supervision order (n=28)</c:v>
                </c:pt>
              </c:strCache>
            </c:strRef>
          </c:cat>
          <c:val>
            <c:numRef>
              <c:f>Sheet1!$B$2:$B$4</c:f>
              <c:numCache>
                <c:formatCode>0%</c:formatCode>
                <c:ptCount val="3"/>
                <c:pt idx="0">
                  <c:v>0.7678571428571429</c:v>
                </c:pt>
                <c:pt idx="1">
                  <c:v>0.36964285714285716</c:v>
                </c:pt>
                <c:pt idx="2">
                  <c:v>0.05</c:v>
                </c:pt>
              </c:numCache>
            </c:numRef>
          </c:val>
          <c:extLst>
            <c:ext xmlns:c16="http://schemas.microsoft.com/office/drawing/2014/chart" uri="{C3380CC4-5D6E-409C-BE32-E72D297353CC}">
              <c16:uniqueId val="{00000006-DB7E-4DAB-8847-57211B6411A6}"/>
            </c:ext>
          </c:extLst>
        </c:ser>
        <c:dLbls>
          <c:showLegendKey val="0"/>
          <c:showVal val="0"/>
          <c:showCatName val="0"/>
          <c:showSerName val="0"/>
          <c:showPercent val="0"/>
          <c:showBubbleSize val="0"/>
        </c:dLbls>
        <c:gapWidth val="100"/>
        <c:axId val="1554821151"/>
        <c:axId val="1810255088"/>
      </c:barChart>
      <c:valAx>
        <c:axId val="181025508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554821151"/>
        <c:crosses val="autoZero"/>
        <c:crossBetween val="between"/>
      </c:valAx>
      <c:catAx>
        <c:axId val="1554821151"/>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81025508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663457614823102"/>
          <c:y val="4.9159344346392041E-2"/>
          <c:w val="0.49521443216910749"/>
          <c:h val="0.82270790785978554"/>
        </c:manualLayout>
      </c:layout>
      <c:barChart>
        <c:barDir val="bar"/>
        <c:grouping val="clustered"/>
        <c:varyColors val="0"/>
        <c:ser>
          <c:idx val="0"/>
          <c:order val="0"/>
          <c:tx>
            <c:strRef>
              <c:f>Sheet1!$B$1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Mental illness/psychiatric disability</c:v>
                </c:pt>
                <c:pt idx="1">
                  <c:v>Intellectual disorder (includes Down Syndrome)</c:v>
                </c:pt>
                <c:pt idx="2">
                  <c:v>Chronic health condition</c:v>
                </c:pt>
                <c:pt idx="3">
                  <c:v>No disabilities</c:v>
                </c:pt>
                <c:pt idx="4">
                  <c:v>Neurological (e.g. brain related conditions such as epilepsy, Alzheimer's, dementia)</c:v>
                </c:pt>
                <c:pt idx="5">
                  <c:v>Physical disability (e.g. spinal injury, amputation)</c:v>
                </c:pt>
                <c:pt idx="6">
                  <c:v>Acquired brain injury</c:v>
                </c:pt>
                <c:pt idx="7">
                  <c:v>Autism Spectrum Disorder</c:v>
                </c:pt>
                <c:pt idx="8">
                  <c:v>Sensory disability (includes vision, hearing)</c:v>
                </c:pt>
                <c:pt idx="9">
                  <c:v>Speech</c:v>
                </c:pt>
                <c:pt idx="10">
                  <c:v>Other, please specify</c:v>
                </c:pt>
                <c:pt idx="11">
                  <c:v>Don't know</c:v>
                </c:pt>
              </c:strCache>
            </c:strRef>
          </c:cat>
          <c:val>
            <c:numRef>
              <c:f>Sheet1!$B$2:$B$13</c:f>
              <c:numCache>
                <c:formatCode>0%</c:formatCode>
                <c:ptCount val="12"/>
                <c:pt idx="0">
                  <c:v>0.47</c:v>
                </c:pt>
                <c:pt idx="1">
                  <c:v>0.15</c:v>
                </c:pt>
                <c:pt idx="2">
                  <c:v>0</c:v>
                </c:pt>
                <c:pt idx="3">
                  <c:v>0.21</c:v>
                </c:pt>
                <c:pt idx="4">
                  <c:v>0.15</c:v>
                </c:pt>
                <c:pt idx="5">
                  <c:v>7.0000000000000007E-2</c:v>
                </c:pt>
                <c:pt idx="6">
                  <c:v>7.0000000000000007E-2</c:v>
                </c:pt>
                <c:pt idx="7">
                  <c:v>0.02</c:v>
                </c:pt>
                <c:pt idx="8">
                  <c:v>0.08</c:v>
                </c:pt>
                <c:pt idx="9">
                  <c:v>0.02</c:v>
                </c:pt>
                <c:pt idx="10">
                  <c:v>0.03</c:v>
                </c:pt>
                <c:pt idx="11">
                  <c:v>0.01</c:v>
                </c:pt>
              </c:numCache>
            </c:numRef>
          </c:val>
          <c:extLst>
            <c:ext xmlns:c16="http://schemas.microsoft.com/office/drawing/2014/chart" uri="{C3380CC4-5D6E-409C-BE32-E72D297353CC}">
              <c16:uniqueId val="{00000000-7690-40C7-85C9-9A2467AB988E}"/>
            </c:ext>
          </c:extLst>
        </c:ser>
        <c:ser>
          <c:idx val="1"/>
          <c:order val="1"/>
          <c:tx>
            <c:strRef>
              <c:f>Sheet1!$C$1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Mental illness/psychiatric disability</c:v>
                </c:pt>
                <c:pt idx="1">
                  <c:v>Intellectual disorder (includes Down Syndrome)</c:v>
                </c:pt>
                <c:pt idx="2">
                  <c:v>Chronic health condition</c:v>
                </c:pt>
                <c:pt idx="3">
                  <c:v>No disabilities</c:v>
                </c:pt>
                <c:pt idx="4">
                  <c:v>Neurological (e.g. brain related conditions such as epilepsy, Alzheimer's, dementia)</c:v>
                </c:pt>
                <c:pt idx="5">
                  <c:v>Physical disability (e.g. spinal injury, amputation)</c:v>
                </c:pt>
                <c:pt idx="6">
                  <c:v>Acquired brain injury</c:v>
                </c:pt>
                <c:pt idx="7">
                  <c:v>Autism Spectrum Disorder</c:v>
                </c:pt>
                <c:pt idx="8">
                  <c:v>Sensory disability (includes vision, hearing)</c:v>
                </c:pt>
                <c:pt idx="9">
                  <c:v>Speech</c:v>
                </c:pt>
                <c:pt idx="10">
                  <c:v>Other, please specify</c:v>
                </c:pt>
                <c:pt idx="11">
                  <c:v>Don't know</c:v>
                </c:pt>
              </c:strCache>
            </c:strRef>
          </c:cat>
          <c:val>
            <c:numRef>
              <c:f>Sheet1!$C$2:$C$13</c:f>
              <c:numCache>
                <c:formatCode>0%</c:formatCode>
                <c:ptCount val="12"/>
                <c:pt idx="0">
                  <c:v>0.67</c:v>
                </c:pt>
                <c:pt idx="1">
                  <c:v>0.2</c:v>
                </c:pt>
                <c:pt idx="2">
                  <c:v>0.15</c:v>
                </c:pt>
                <c:pt idx="3">
                  <c:v>0.09</c:v>
                </c:pt>
                <c:pt idx="4">
                  <c:v>0.09</c:v>
                </c:pt>
                <c:pt idx="5">
                  <c:v>0.08</c:v>
                </c:pt>
                <c:pt idx="6">
                  <c:v>7.0000000000000007E-2</c:v>
                </c:pt>
                <c:pt idx="7">
                  <c:v>0.04</c:v>
                </c:pt>
                <c:pt idx="8">
                  <c:v>0.04</c:v>
                </c:pt>
                <c:pt idx="9">
                  <c:v>0.03</c:v>
                </c:pt>
                <c:pt idx="10">
                  <c:v>0.01</c:v>
                </c:pt>
                <c:pt idx="11">
                  <c:v>0</c:v>
                </c:pt>
              </c:numCache>
            </c:numRef>
          </c:val>
          <c:extLst>
            <c:ext xmlns:c16="http://schemas.microsoft.com/office/drawing/2014/chart" uri="{C3380CC4-5D6E-409C-BE32-E72D297353CC}">
              <c16:uniqueId val="{00000001-7690-40C7-85C9-9A2467AB988E}"/>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1"/>
        <c:axPos val="l"/>
        <c:numFmt formatCode="General" sourceLinked="1"/>
        <c:majorTickMark val="none"/>
        <c:minorTickMark val="none"/>
        <c:tickLblPos val="nextTo"/>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layout>
        <c:manualLayout>
          <c:xMode val="edge"/>
          <c:yMode val="edge"/>
          <c:x val="0.40932408400965237"/>
          <c:y val="0.89877581707095644"/>
          <c:w val="0.19158835471861602"/>
          <c:h val="4.986090620316400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034748636437063"/>
          <c:y val="4.4247087960048441E-2"/>
          <c:w val="0.48876447648729243"/>
          <c:h val="0.84192131522391944"/>
        </c:manualLayout>
      </c:layout>
      <c:barChart>
        <c:barDir val="bar"/>
        <c:grouping val="clustered"/>
        <c:varyColors val="0"/>
        <c:ser>
          <c:idx val="0"/>
          <c:order val="0"/>
          <c:tx>
            <c:strRef>
              <c:f>Sheet1!$B$1</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Psychotic disorder (e.g. psychotic episodes, schizophrenia)</c:v>
                </c:pt>
                <c:pt idx="1">
                  <c:v>Mood disorder (e.g. depression, bipolar disorder)</c:v>
                </c:pt>
                <c:pt idx="2">
                  <c:v>Anxiety disorder (e.g. obsessive-compulsive disorder, anxiety, post-traumatic stress disorder)</c:v>
                </c:pt>
                <c:pt idx="3">
                  <c:v>Drug addiction</c:v>
                </c:pt>
                <c:pt idx="4">
                  <c:v>Alcohol addiction</c:v>
                </c:pt>
                <c:pt idx="5">
                  <c:v>Don't know</c:v>
                </c:pt>
                <c:pt idx="6">
                  <c:v>Other, please specify</c:v>
                </c:pt>
              </c:strCache>
            </c:strRef>
          </c:cat>
          <c:val>
            <c:numRef>
              <c:f>Sheet1!$B$2:$B$8</c:f>
              <c:numCache>
                <c:formatCode>0%</c:formatCode>
                <c:ptCount val="7"/>
                <c:pt idx="0">
                  <c:v>0.53</c:v>
                </c:pt>
                <c:pt idx="1">
                  <c:v>0.25</c:v>
                </c:pt>
                <c:pt idx="2">
                  <c:v>0.21</c:v>
                </c:pt>
                <c:pt idx="3">
                  <c:v>0.03</c:v>
                </c:pt>
                <c:pt idx="4">
                  <c:v>7.0000000000000007E-2</c:v>
                </c:pt>
                <c:pt idx="5">
                  <c:v>0.03</c:v>
                </c:pt>
                <c:pt idx="6">
                  <c:v>0.04</c:v>
                </c:pt>
              </c:numCache>
            </c:numRef>
          </c:val>
          <c:extLst>
            <c:ext xmlns:c16="http://schemas.microsoft.com/office/drawing/2014/chart" uri="{C3380CC4-5D6E-409C-BE32-E72D297353CC}">
              <c16:uniqueId val="{00000000-6B15-4B9B-8667-E957D4C8ED71}"/>
            </c:ext>
          </c:extLst>
        </c:ser>
        <c:ser>
          <c:idx val="1"/>
          <c:order val="1"/>
          <c:tx>
            <c:strRef>
              <c:f>Sheet1!$C$1</c:f>
              <c:strCache>
                <c:ptCount val="1"/>
                <c:pt idx="0">
                  <c:v>2023</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Psychotic disorder (e.g. psychotic episodes, schizophrenia)</c:v>
                </c:pt>
                <c:pt idx="1">
                  <c:v>Mood disorder (e.g. depression, bipolar disorder)</c:v>
                </c:pt>
                <c:pt idx="2">
                  <c:v>Anxiety disorder (e.g. obsessive-compulsive disorder, anxiety, post-traumatic stress disorder)</c:v>
                </c:pt>
                <c:pt idx="3">
                  <c:v>Drug addiction</c:v>
                </c:pt>
                <c:pt idx="4">
                  <c:v>Alcohol addiction</c:v>
                </c:pt>
                <c:pt idx="5">
                  <c:v>Don't know</c:v>
                </c:pt>
                <c:pt idx="6">
                  <c:v>Other, please specify</c:v>
                </c:pt>
              </c:strCache>
            </c:strRef>
          </c:cat>
          <c:val>
            <c:numRef>
              <c:f>Sheet1!$C$2:$C$8</c:f>
              <c:numCache>
                <c:formatCode>0%</c:formatCode>
                <c:ptCount val="7"/>
                <c:pt idx="0">
                  <c:v>0.78</c:v>
                </c:pt>
                <c:pt idx="1">
                  <c:v>0.32</c:v>
                </c:pt>
                <c:pt idx="2">
                  <c:v>0.3</c:v>
                </c:pt>
                <c:pt idx="3">
                  <c:v>0.09</c:v>
                </c:pt>
                <c:pt idx="4">
                  <c:v>0.08</c:v>
                </c:pt>
                <c:pt idx="5">
                  <c:v>0.01</c:v>
                </c:pt>
                <c:pt idx="6">
                  <c:v>0</c:v>
                </c:pt>
              </c:numCache>
            </c:numRef>
          </c:val>
          <c:extLst>
            <c:ext xmlns:c16="http://schemas.microsoft.com/office/drawing/2014/chart" uri="{C3380CC4-5D6E-409C-BE32-E72D297353CC}">
              <c16:uniqueId val="{00000002-6B15-4B9B-8667-E957D4C8ED71}"/>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84087154693454"/>
          <c:y val="4.4247087960048441E-2"/>
          <c:w val="0.63027107753835376"/>
          <c:h val="0.84192131522391944"/>
        </c:manualLayout>
      </c:layout>
      <c:barChart>
        <c:barDir val="bar"/>
        <c:grouping val="clustered"/>
        <c:varyColors val="0"/>
        <c:ser>
          <c:idx val="0"/>
          <c:order val="0"/>
          <c:tx>
            <c:strRef>
              <c:f>Sheet1!$B$1</c:f>
              <c:strCache>
                <c:ptCount val="1"/>
                <c:pt idx="0">
                  <c:v>2018 Census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 practitioner</c:v>
                </c:pt>
                <c:pt idx="1">
                  <c:v>Public mental health service</c:v>
                </c:pt>
                <c:pt idx="2">
                  <c:v>Private psychiatrist</c:v>
                </c:pt>
                <c:pt idx="3">
                  <c:v>Don't know</c:v>
                </c:pt>
                <c:pt idx="4">
                  <c:v>Other, please specify</c:v>
                </c:pt>
              </c:strCache>
            </c:strRef>
          </c:cat>
          <c:val>
            <c:numRef>
              <c:f>Sheet1!$B$2:$B$6</c:f>
              <c:numCache>
                <c:formatCode>0%</c:formatCode>
                <c:ptCount val="5"/>
                <c:pt idx="0">
                  <c:v>0.68</c:v>
                </c:pt>
                <c:pt idx="1">
                  <c:v>0.41</c:v>
                </c:pt>
                <c:pt idx="2">
                  <c:v>0.08</c:v>
                </c:pt>
                <c:pt idx="3">
                  <c:v>0.04</c:v>
                </c:pt>
                <c:pt idx="4">
                  <c:v>0</c:v>
                </c:pt>
              </c:numCache>
            </c:numRef>
          </c:val>
          <c:extLst>
            <c:ext xmlns:c16="http://schemas.microsoft.com/office/drawing/2014/chart" uri="{C3380CC4-5D6E-409C-BE32-E72D297353CC}">
              <c16:uniqueId val="{00000000-89FA-49C4-B34E-FD28741BA5C9}"/>
            </c:ext>
          </c:extLst>
        </c:ser>
        <c:ser>
          <c:idx val="1"/>
          <c:order val="1"/>
          <c:tx>
            <c:strRef>
              <c:f>Sheet1!$C$1</c:f>
              <c:strCache>
                <c:ptCount val="1"/>
                <c:pt idx="0">
                  <c:v>2023 Census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General practitioner</c:v>
                </c:pt>
                <c:pt idx="1">
                  <c:v>Public mental health service</c:v>
                </c:pt>
                <c:pt idx="2">
                  <c:v>Private psychiatrist</c:v>
                </c:pt>
                <c:pt idx="3">
                  <c:v>Don't know</c:v>
                </c:pt>
                <c:pt idx="4">
                  <c:v>Other, please specify</c:v>
                </c:pt>
              </c:strCache>
            </c:strRef>
          </c:cat>
          <c:val>
            <c:numRef>
              <c:f>Sheet1!$C$2:$C$6</c:f>
              <c:numCache>
                <c:formatCode>0%</c:formatCode>
                <c:ptCount val="5"/>
                <c:pt idx="0">
                  <c:v>0.67</c:v>
                </c:pt>
                <c:pt idx="1">
                  <c:v>0.52</c:v>
                </c:pt>
                <c:pt idx="2">
                  <c:v>0.17</c:v>
                </c:pt>
                <c:pt idx="3">
                  <c:v>0.01</c:v>
                </c:pt>
                <c:pt idx="4">
                  <c:v>0.01</c:v>
                </c:pt>
              </c:numCache>
            </c:numRef>
          </c:val>
          <c:extLst>
            <c:ext xmlns:c16="http://schemas.microsoft.com/office/drawing/2014/chart" uri="{C3380CC4-5D6E-409C-BE32-E72D297353CC}">
              <c16:uniqueId val="{00000001-89FA-49C4-B34E-FD28741BA5C9}"/>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79342317979343"/>
          <c:y val="0.10358276622709302"/>
          <c:w val="0.62307168664891621"/>
          <c:h val="0.74628953181206481"/>
        </c:manualLayout>
      </c:layout>
      <c:barChart>
        <c:barDir val="bar"/>
        <c:grouping val="stacked"/>
        <c:varyColors val="0"/>
        <c:ser>
          <c:idx val="0"/>
          <c:order val="0"/>
          <c:tx>
            <c:strRef>
              <c:f>Sheet1!$B$1</c:f>
              <c:strCache>
                <c:ptCount val="1"/>
                <c:pt idx="0">
                  <c:v>Pension</c:v>
                </c:pt>
              </c:strCache>
            </c:strRef>
          </c:tx>
          <c:spPr>
            <a:solidFill>
              <a:schemeClr val="accent1"/>
            </a:solidFill>
            <a:ln>
              <a:solidFill>
                <a:schemeClr val="accent1">
                  <a:alpha val="94000"/>
                </a:schemeClr>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 (n=52)</c:v>
                </c:pt>
                <c:pt idx="1">
                  <c:v>1 to 10 (n=1)</c:v>
                </c:pt>
                <c:pt idx="2">
                  <c:v>11 to 20 (n=8)</c:v>
                </c:pt>
                <c:pt idx="3">
                  <c:v>21 to 30 (n=37)</c:v>
                </c:pt>
                <c:pt idx="4">
                  <c:v>31 to 40 (n=24)</c:v>
                </c:pt>
                <c:pt idx="5">
                  <c:v>41 to 43 (n=19)</c:v>
                </c:pt>
              </c:strCache>
            </c:strRef>
          </c:cat>
          <c:val>
            <c:numRef>
              <c:f>Sheet1!$B$2:$B$7</c:f>
              <c:numCache>
                <c:formatCode>General</c:formatCode>
                <c:ptCount val="6"/>
                <c:pt idx="0">
                  <c:v>40</c:v>
                </c:pt>
                <c:pt idx="1">
                  <c:v>22</c:v>
                </c:pt>
                <c:pt idx="2">
                  <c:v>4</c:v>
                </c:pt>
                <c:pt idx="3">
                  <c:v>2</c:v>
                </c:pt>
                <c:pt idx="4">
                  <c:v>1</c:v>
                </c:pt>
                <c:pt idx="5">
                  <c:v>1</c:v>
                </c:pt>
              </c:numCache>
            </c:numRef>
          </c:val>
          <c:extLst>
            <c:ext xmlns:c16="http://schemas.microsoft.com/office/drawing/2014/chart" uri="{C3380CC4-5D6E-409C-BE32-E72D297353CC}">
              <c16:uniqueId val="{00000002-E47F-4B7C-967E-34CEA18A8E3B}"/>
            </c:ext>
          </c:extLst>
        </c:ser>
        <c:ser>
          <c:idx val="1"/>
          <c:order val="1"/>
          <c:tx>
            <c:strRef>
              <c:f>Sheet1!$C$1</c:f>
              <c:strCache>
                <c:ptCount val="1"/>
                <c:pt idx="0">
                  <c:v>Above Pension</c:v>
                </c:pt>
              </c:strCache>
            </c:strRef>
          </c:tx>
          <c:spPr>
            <a:solidFill>
              <a:schemeClr val="accent2"/>
            </a:solidFill>
            <a:ln>
              <a:noFill/>
            </a:ln>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5-E47F-4B7C-967E-34CEA18A8E3B}"/>
                </c:ext>
              </c:extLst>
            </c:dLbl>
            <c:dLbl>
              <c:idx val="4"/>
              <c:delete val="1"/>
              <c:extLst>
                <c:ext xmlns:c15="http://schemas.microsoft.com/office/drawing/2012/chart" uri="{CE6537A1-D6FC-4f65-9D91-7224C49458BB}"/>
                <c:ext xmlns:c16="http://schemas.microsoft.com/office/drawing/2014/chart" uri="{C3380CC4-5D6E-409C-BE32-E72D297353CC}">
                  <c16:uniqueId val="{00000006-E47F-4B7C-967E-34CEA18A8E3B}"/>
                </c:ext>
              </c:extLst>
            </c:dLbl>
            <c:dLbl>
              <c:idx val="5"/>
              <c:delete val="1"/>
              <c:extLst>
                <c:ext xmlns:c15="http://schemas.microsoft.com/office/drawing/2012/chart" uri="{CE6537A1-D6FC-4f65-9D91-7224C49458BB}"/>
                <c:ext xmlns:c16="http://schemas.microsoft.com/office/drawing/2014/chart" uri="{C3380CC4-5D6E-409C-BE32-E72D297353CC}">
                  <c16:uniqueId val="{00000007-E47F-4B7C-967E-34CEA18A8E3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0 (n=52)</c:v>
                </c:pt>
                <c:pt idx="1">
                  <c:v>1 to 10 (n=1)</c:v>
                </c:pt>
                <c:pt idx="2">
                  <c:v>11 to 20 (n=8)</c:v>
                </c:pt>
                <c:pt idx="3">
                  <c:v>21 to 30 (n=37)</c:v>
                </c:pt>
                <c:pt idx="4">
                  <c:v>31 to 40 (n=24)</c:v>
                </c:pt>
                <c:pt idx="5">
                  <c:v>41 to 43 (n=19)</c:v>
                </c:pt>
              </c:strCache>
            </c:strRef>
          </c:cat>
          <c:val>
            <c:numRef>
              <c:f>Sheet1!$C$2:$C$7</c:f>
              <c:numCache>
                <c:formatCode>General</c:formatCode>
                <c:ptCount val="6"/>
                <c:pt idx="0">
                  <c:v>12</c:v>
                </c:pt>
                <c:pt idx="1">
                  <c:v>10</c:v>
                </c:pt>
                <c:pt idx="2">
                  <c:v>2</c:v>
                </c:pt>
                <c:pt idx="3">
                  <c:v>0</c:v>
                </c:pt>
                <c:pt idx="4">
                  <c:v>0</c:v>
                </c:pt>
                <c:pt idx="5">
                  <c:v>0</c:v>
                </c:pt>
              </c:numCache>
            </c:numRef>
          </c:val>
          <c:extLst>
            <c:ext xmlns:c16="http://schemas.microsoft.com/office/drawing/2014/chart" uri="{C3380CC4-5D6E-409C-BE32-E72D297353CC}">
              <c16:uniqueId val="{00000004-E47F-4B7C-967E-34CEA18A8E3B}"/>
            </c:ext>
          </c:extLst>
        </c:ser>
        <c:dLbls>
          <c:dLblPos val="ctr"/>
          <c:showLegendKey val="0"/>
          <c:showVal val="1"/>
          <c:showCatName val="0"/>
          <c:showSerName val="0"/>
          <c:showPercent val="0"/>
          <c:showBubbleSize val="0"/>
        </c:dLbls>
        <c:gapWidth val="40"/>
        <c:overlap val="100"/>
        <c:axId val="1927752815"/>
        <c:axId val="1463502143"/>
      </c:barChart>
      <c:catAx>
        <c:axId val="19277528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max val="55"/>
          <c:min val="0"/>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927752815"/>
        <c:crosses val="autoZero"/>
        <c:crossBetween val="between"/>
      </c:valAx>
      <c:spPr>
        <a:noFill/>
        <a:ln>
          <a:noFill/>
        </a:ln>
        <a:effectLst/>
      </c:spPr>
    </c:plotArea>
    <c:legend>
      <c:legendPos val="r"/>
      <c:layout>
        <c:manualLayout>
          <c:xMode val="edge"/>
          <c:yMode val="edge"/>
          <c:x val="0.31982496494572493"/>
          <c:y val="0.83957262562825841"/>
          <c:w val="0.42381603201361207"/>
          <c:h val="0.1604273743717415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5665266440591"/>
          <c:y val="3.5461433977130551E-2"/>
          <c:w val="0.82279711122195809"/>
          <c:h val="0.92907713204573894"/>
        </c:manualLayout>
      </c:layout>
      <c:barChart>
        <c:barDir val="bar"/>
        <c:grouping val="stacked"/>
        <c:varyColors val="0"/>
        <c:ser>
          <c:idx val="0"/>
          <c:order val="0"/>
          <c:tx>
            <c:strRef>
              <c:f>Sheet1!$B$1</c:f>
              <c:strCache>
                <c:ptCount val="1"/>
                <c:pt idx="0">
                  <c:v>None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2018</c:v>
                </c:pt>
                <c:pt idx="1">
                  <c:v>2023</c:v>
                </c:pt>
                <c:pt idx="2">
                  <c:v>2018</c:v>
                </c:pt>
                <c:pt idx="3">
                  <c:v>2023</c:v>
                </c:pt>
                <c:pt idx="4">
                  <c:v>2018</c:v>
                </c:pt>
                <c:pt idx="5">
                  <c:v>2023</c:v>
                </c:pt>
                <c:pt idx="6">
                  <c:v>2018</c:v>
                </c:pt>
                <c:pt idx="7">
                  <c:v>2023</c:v>
                </c:pt>
                <c:pt idx="8">
                  <c:v>2018</c:v>
                </c:pt>
                <c:pt idx="9">
                  <c:v>2023</c:v>
                </c:pt>
              </c:numCache>
            </c:numRef>
          </c:cat>
          <c:val>
            <c:numRef>
              <c:f>Sheet1!$B$2:$B$11</c:f>
              <c:numCache>
                <c:formatCode>0%</c:formatCode>
                <c:ptCount val="10"/>
                <c:pt idx="0">
                  <c:v>0.54</c:v>
                </c:pt>
                <c:pt idx="1">
                  <c:v>0.55000000000000004</c:v>
                </c:pt>
                <c:pt idx="2">
                  <c:v>0.62</c:v>
                </c:pt>
                <c:pt idx="3">
                  <c:v>0.64</c:v>
                </c:pt>
                <c:pt idx="4">
                  <c:v>0.77</c:v>
                </c:pt>
                <c:pt idx="5">
                  <c:v>0.8</c:v>
                </c:pt>
                <c:pt idx="6">
                  <c:v>0.66</c:v>
                </c:pt>
                <c:pt idx="7">
                  <c:v>0.63</c:v>
                </c:pt>
                <c:pt idx="8">
                  <c:v>0.82</c:v>
                </c:pt>
                <c:pt idx="9">
                  <c:v>0.81</c:v>
                </c:pt>
              </c:numCache>
            </c:numRef>
          </c:val>
          <c:extLst>
            <c:ext xmlns:c16="http://schemas.microsoft.com/office/drawing/2014/chart" uri="{C3380CC4-5D6E-409C-BE32-E72D297353CC}">
              <c16:uniqueId val="{00000000-D7A6-4ADE-9E6F-FA154EBF0EBE}"/>
            </c:ext>
          </c:extLst>
        </c:ser>
        <c:ser>
          <c:idx val="1"/>
          <c:order val="1"/>
          <c:tx>
            <c:strRef>
              <c:f>Sheet1!$C$1</c:f>
              <c:strCache>
                <c:ptCount val="1"/>
                <c:pt idx="0">
                  <c:v>Less than 30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2018</c:v>
                </c:pt>
                <c:pt idx="1">
                  <c:v>2023</c:v>
                </c:pt>
                <c:pt idx="2">
                  <c:v>2018</c:v>
                </c:pt>
                <c:pt idx="3">
                  <c:v>2023</c:v>
                </c:pt>
                <c:pt idx="4">
                  <c:v>2018</c:v>
                </c:pt>
                <c:pt idx="5">
                  <c:v>2023</c:v>
                </c:pt>
                <c:pt idx="6">
                  <c:v>2018</c:v>
                </c:pt>
                <c:pt idx="7">
                  <c:v>2023</c:v>
                </c:pt>
                <c:pt idx="8">
                  <c:v>2018</c:v>
                </c:pt>
                <c:pt idx="9">
                  <c:v>2023</c:v>
                </c:pt>
              </c:numCache>
            </c:numRef>
          </c:cat>
          <c:val>
            <c:numRef>
              <c:f>Sheet1!$C$2:$C$11</c:f>
              <c:numCache>
                <c:formatCode>0%</c:formatCode>
                <c:ptCount val="10"/>
                <c:pt idx="0">
                  <c:v>0.34</c:v>
                </c:pt>
                <c:pt idx="1">
                  <c:v>0.2</c:v>
                </c:pt>
                <c:pt idx="2">
                  <c:v>0.3</c:v>
                </c:pt>
                <c:pt idx="3">
                  <c:v>0.19</c:v>
                </c:pt>
                <c:pt idx="4">
                  <c:v>0.17</c:v>
                </c:pt>
                <c:pt idx="5">
                  <c:v>0.11</c:v>
                </c:pt>
                <c:pt idx="6">
                  <c:v>0.28000000000000003</c:v>
                </c:pt>
                <c:pt idx="7">
                  <c:v>0.22</c:v>
                </c:pt>
                <c:pt idx="8">
                  <c:v>0.14000000000000001</c:v>
                </c:pt>
                <c:pt idx="9">
                  <c:v>0.1</c:v>
                </c:pt>
              </c:numCache>
            </c:numRef>
          </c:val>
          <c:extLst>
            <c:ext xmlns:c16="http://schemas.microsoft.com/office/drawing/2014/chart" uri="{C3380CC4-5D6E-409C-BE32-E72D297353CC}">
              <c16:uniqueId val="{00000003-D7A6-4ADE-9E6F-FA154EBF0EBE}"/>
            </c:ext>
          </c:extLst>
        </c:ser>
        <c:ser>
          <c:idx val="2"/>
          <c:order val="2"/>
          <c:tx>
            <c:strRef>
              <c:f>Sheet1!$D$1</c:f>
              <c:strCache>
                <c:ptCount val="1"/>
                <c:pt idx="0">
                  <c:v>30 minutes to 1 hour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2018</c:v>
                </c:pt>
                <c:pt idx="1">
                  <c:v>2023</c:v>
                </c:pt>
                <c:pt idx="2">
                  <c:v>2018</c:v>
                </c:pt>
                <c:pt idx="3">
                  <c:v>2023</c:v>
                </c:pt>
                <c:pt idx="4">
                  <c:v>2018</c:v>
                </c:pt>
                <c:pt idx="5">
                  <c:v>2023</c:v>
                </c:pt>
                <c:pt idx="6">
                  <c:v>2018</c:v>
                </c:pt>
                <c:pt idx="7">
                  <c:v>2023</c:v>
                </c:pt>
                <c:pt idx="8">
                  <c:v>2018</c:v>
                </c:pt>
                <c:pt idx="9">
                  <c:v>2023</c:v>
                </c:pt>
              </c:numCache>
            </c:numRef>
          </c:cat>
          <c:val>
            <c:numRef>
              <c:f>Sheet1!$D$2:$D$11</c:f>
              <c:numCache>
                <c:formatCode>0%</c:formatCode>
                <c:ptCount val="10"/>
                <c:pt idx="0">
                  <c:v>0.11</c:v>
                </c:pt>
                <c:pt idx="1">
                  <c:v>0.18</c:v>
                </c:pt>
                <c:pt idx="2">
                  <c:v>0.06</c:v>
                </c:pt>
                <c:pt idx="3">
                  <c:v>0.12</c:v>
                </c:pt>
                <c:pt idx="4">
                  <c:v>0.05</c:v>
                </c:pt>
                <c:pt idx="5">
                  <c:v>0.06</c:v>
                </c:pt>
                <c:pt idx="6">
                  <c:v>0.05</c:v>
                </c:pt>
                <c:pt idx="7">
                  <c:v>0.11</c:v>
                </c:pt>
                <c:pt idx="8">
                  <c:v>0.04</c:v>
                </c:pt>
                <c:pt idx="9">
                  <c:v>0.05</c:v>
                </c:pt>
              </c:numCache>
            </c:numRef>
          </c:val>
          <c:extLst>
            <c:ext xmlns:c16="http://schemas.microsoft.com/office/drawing/2014/chart" uri="{C3380CC4-5D6E-409C-BE32-E72D297353CC}">
              <c16:uniqueId val="{00000006-D7A6-4ADE-9E6F-FA154EBF0EBE}"/>
            </c:ext>
          </c:extLst>
        </c:ser>
        <c:ser>
          <c:idx val="3"/>
          <c:order val="3"/>
          <c:tx>
            <c:strRef>
              <c:f>Sheet1!$E$1</c:f>
              <c:strCache>
                <c:ptCount val="1"/>
                <c:pt idx="0">
                  <c:v>1 to 2 hours</c:v>
                </c:pt>
              </c:strCache>
            </c:strRef>
          </c:tx>
          <c:spPr>
            <a:solidFill>
              <a:schemeClr val="accent4"/>
            </a:solidFill>
            <a:ln>
              <a:noFill/>
            </a:ln>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E-D7A6-4ADE-9E6F-FA154EBF0EBE}"/>
                </c:ext>
              </c:extLst>
            </c:dLbl>
            <c:dLbl>
              <c:idx val="4"/>
              <c:layout>
                <c:manualLayout>
                  <c:x val="3.2517024885416586E-2"/>
                  <c:y val="-6.44727961048769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D7A6-4ADE-9E6F-FA154EBF0EBE}"/>
                </c:ext>
              </c:extLst>
            </c:dLbl>
            <c:dLbl>
              <c:idx val="5"/>
              <c:layout>
                <c:manualLayout>
                  <c:x val="2.9560931714012811E-3"/>
                  <c:y val="4.513374951231009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0-D7A6-4ADE-9E6F-FA154EBF0EBE}"/>
                </c:ext>
              </c:extLst>
            </c:dLbl>
            <c:dLbl>
              <c:idx val="6"/>
              <c:delete val="1"/>
              <c:extLst>
                <c:ext xmlns:c15="http://schemas.microsoft.com/office/drawing/2012/chart" uri="{CE6537A1-D6FC-4f65-9D91-7224C49458BB}"/>
                <c:ext xmlns:c16="http://schemas.microsoft.com/office/drawing/2014/chart" uri="{C3380CC4-5D6E-409C-BE32-E72D297353CC}">
                  <c16:uniqueId val="{00000013-D7A6-4ADE-9E6F-FA154EBF0EBE}"/>
                </c:ext>
              </c:extLst>
            </c:dLbl>
            <c:dLbl>
              <c:idx val="8"/>
              <c:delete val="1"/>
              <c:extLst>
                <c:ext xmlns:c15="http://schemas.microsoft.com/office/drawing/2012/chart" uri="{CE6537A1-D6FC-4f65-9D91-7224C49458BB}"/>
                <c:ext xmlns:c16="http://schemas.microsoft.com/office/drawing/2014/chart" uri="{C3380CC4-5D6E-409C-BE32-E72D297353CC}">
                  <c16:uniqueId val="{00000016-D7A6-4ADE-9E6F-FA154EBF0EBE}"/>
                </c:ext>
              </c:extLst>
            </c:dLbl>
            <c:dLbl>
              <c:idx val="9"/>
              <c:layout>
                <c:manualLayout>
                  <c:x val="5.9121863428028875E-3"/>
                  <c:y val="4.1909475107317282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D7A6-4ADE-9E6F-FA154EBF0E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2018</c:v>
                </c:pt>
                <c:pt idx="1">
                  <c:v>2023</c:v>
                </c:pt>
                <c:pt idx="2">
                  <c:v>2018</c:v>
                </c:pt>
                <c:pt idx="3">
                  <c:v>2023</c:v>
                </c:pt>
                <c:pt idx="4">
                  <c:v>2018</c:v>
                </c:pt>
                <c:pt idx="5">
                  <c:v>2023</c:v>
                </c:pt>
                <c:pt idx="6">
                  <c:v>2018</c:v>
                </c:pt>
                <c:pt idx="7">
                  <c:v>2023</c:v>
                </c:pt>
                <c:pt idx="8">
                  <c:v>2018</c:v>
                </c:pt>
                <c:pt idx="9">
                  <c:v>2023</c:v>
                </c:pt>
              </c:numCache>
            </c:numRef>
          </c:cat>
          <c:val>
            <c:numRef>
              <c:f>Sheet1!$E$2:$E$11</c:f>
              <c:numCache>
                <c:formatCode>0%</c:formatCode>
                <c:ptCount val="10"/>
                <c:pt idx="0">
                  <c:v>0.01</c:v>
                </c:pt>
                <c:pt idx="1">
                  <c:v>0.06</c:v>
                </c:pt>
                <c:pt idx="2">
                  <c:v>0</c:v>
                </c:pt>
                <c:pt idx="3">
                  <c:v>0.03</c:v>
                </c:pt>
                <c:pt idx="4">
                  <c:v>0.01</c:v>
                </c:pt>
                <c:pt idx="5">
                  <c:v>0.02</c:v>
                </c:pt>
                <c:pt idx="6">
                  <c:v>0</c:v>
                </c:pt>
                <c:pt idx="7">
                  <c:v>0.03</c:v>
                </c:pt>
                <c:pt idx="8">
                  <c:v>0</c:v>
                </c:pt>
                <c:pt idx="9">
                  <c:v>0.02</c:v>
                </c:pt>
              </c:numCache>
            </c:numRef>
          </c:val>
          <c:extLst>
            <c:ext xmlns:c16="http://schemas.microsoft.com/office/drawing/2014/chart" uri="{C3380CC4-5D6E-409C-BE32-E72D297353CC}">
              <c16:uniqueId val="{00000007-D7A6-4ADE-9E6F-FA154EBF0EBE}"/>
            </c:ext>
          </c:extLst>
        </c:ser>
        <c:ser>
          <c:idx val="4"/>
          <c:order val="4"/>
          <c:tx>
            <c:strRef>
              <c:f>Sheet1!$F$1</c:f>
              <c:strCache>
                <c:ptCount val="1"/>
                <c:pt idx="0">
                  <c:v>2 to 3 hours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10-D7A6-4ADE-9E6F-FA154EBF0EBE}"/>
                </c:ext>
              </c:extLst>
            </c:dLbl>
            <c:dLbl>
              <c:idx val="1"/>
              <c:layout>
                <c:manualLayout>
                  <c:x val="2.95609317140149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2-D7A6-4ADE-9E6F-FA154EBF0EBE}"/>
                </c:ext>
              </c:extLst>
            </c:dLbl>
            <c:dLbl>
              <c:idx val="2"/>
              <c:delete val="1"/>
              <c:extLst>
                <c:ext xmlns:c15="http://schemas.microsoft.com/office/drawing/2012/chart" uri="{CE6537A1-D6FC-4f65-9D91-7224C49458BB}"/>
                <c:ext xmlns:c16="http://schemas.microsoft.com/office/drawing/2014/chart" uri="{C3380CC4-5D6E-409C-BE32-E72D297353CC}">
                  <c16:uniqueId val="{0000000D-D7A6-4ADE-9E6F-FA154EBF0EBE}"/>
                </c:ext>
              </c:extLst>
            </c:dLbl>
            <c:dLbl>
              <c:idx val="3"/>
              <c:layout>
                <c:manualLayout>
                  <c:x val="3.5473118056817972E-2"/>
                  <c:y val="2.538398996215500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1-D7A6-4ADE-9E6F-FA154EBF0EBE}"/>
                </c:ext>
              </c:extLst>
            </c:dLbl>
            <c:dLbl>
              <c:idx val="4"/>
              <c:delete val="1"/>
              <c:extLst>
                <c:ext xmlns:c15="http://schemas.microsoft.com/office/drawing/2012/chart" uri="{CE6537A1-D6FC-4f65-9D91-7224C49458BB}"/>
                <c:ext xmlns:c16="http://schemas.microsoft.com/office/drawing/2014/chart" uri="{C3380CC4-5D6E-409C-BE32-E72D297353CC}">
                  <c16:uniqueId val="{0000001C-D7A6-4ADE-9E6F-FA154EBF0EBE}"/>
                </c:ext>
              </c:extLst>
            </c:dLbl>
            <c:dLbl>
              <c:idx val="5"/>
              <c:layout>
                <c:manualLayout>
                  <c:x val="3.2517024885416586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D7A6-4ADE-9E6F-FA154EBF0EBE}"/>
                </c:ext>
              </c:extLst>
            </c:dLbl>
            <c:dLbl>
              <c:idx val="6"/>
              <c:delete val="1"/>
              <c:extLst>
                <c:ext xmlns:c15="http://schemas.microsoft.com/office/drawing/2012/chart" uri="{CE6537A1-D6FC-4f65-9D91-7224C49458BB}"/>
                <c:ext xmlns:c16="http://schemas.microsoft.com/office/drawing/2014/chart" uri="{C3380CC4-5D6E-409C-BE32-E72D297353CC}">
                  <c16:uniqueId val="{00000012-D7A6-4ADE-9E6F-FA154EBF0EBE}"/>
                </c:ext>
              </c:extLst>
            </c:dLbl>
            <c:dLbl>
              <c:idx val="7"/>
              <c:layout>
                <c:manualLayout>
                  <c:x val="2.9560931714014978E-2"/>
                  <c:y val="3.2237667251938042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D7A6-4ADE-9E6F-FA154EBF0EBE}"/>
                </c:ext>
              </c:extLst>
            </c:dLbl>
            <c:dLbl>
              <c:idx val="8"/>
              <c:delete val="1"/>
              <c:extLst>
                <c:ext xmlns:c15="http://schemas.microsoft.com/office/drawing/2012/chart" uri="{CE6537A1-D6FC-4f65-9D91-7224C49458BB}"/>
                <c:ext xmlns:c16="http://schemas.microsoft.com/office/drawing/2014/chart" uri="{C3380CC4-5D6E-409C-BE32-E72D297353CC}">
                  <c16:uniqueId val="{00000015-D7A6-4ADE-9E6F-FA154EBF0EBE}"/>
                </c:ext>
              </c:extLst>
            </c:dLbl>
            <c:dLbl>
              <c:idx val="9"/>
              <c:layout>
                <c:manualLayout>
                  <c:x val="3.9216649275373112E-2"/>
                  <c:y val="-3.22325904539444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D7A6-4ADE-9E6F-FA154EBF0E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2018</c:v>
                </c:pt>
                <c:pt idx="1">
                  <c:v>2023</c:v>
                </c:pt>
                <c:pt idx="2">
                  <c:v>2018</c:v>
                </c:pt>
                <c:pt idx="3">
                  <c:v>2023</c:v>
                </c:pt>
                <c:pt idx="4">
                  <c:v>2018</c:v>
                </c:pt>
                <c:pt idx="5">
                  <c:v>2023</c:v>
                </c:pt>
                <c:pt idx="6">
                  <c:v>2018</c:v>
                </c:pt>
                <c:pt idx="7">
                  <c:v>2023</c:v>
                </c:pt>
                <c:pt idx="8">
                  <c:v>2018</c:v>
                </c:pt>
                <c:pt idx="9">
                  <c:v>2023</c:v>
                </c:pt>
              </c:numCache>
            </c:numRef>
          </c:cat>
          <c:val>
            <c:numRef>
              <c:f>Sheet1!$F$2:$F$11</c:f>
              <c:numCache>
                <c:formatCode>0%</c:formatCode>
                <c:ptCount val="10"/>
                <c:pt idx="0">
                  <c:v>0</c:v>
                </c:pt>
                <c:pt idx="1">
                  <c:v>0.01</c:v>
                </c:pt>
                <c:pt idx="2">
                  <c:v>0</c:v>
                </c:pt>
                <c:pt idx="3">
                  <c:v>0.01</c:v>
                </c:pt>
                <c:pt idx="4">
                  <c:v>0</c:v>
                </c:pt>
                <c:pt idx="5">
                  <c:v>0.01</c:v>
                </c:pt>
                <c:pt idx="6">
                  <c:v>0</c:v>
                </c:pt>
                <c:pt idx="7">
                  <c:v>0.01</c:v>
                </c:pt>
                <c:pt idx="8">
                  <c:v>0</c:v>
                </c:pt>
                <c:pt idx="9">
                  <c:v>0.01</c:v>
                </c:pt>
              </c:numCache>
            </c:numRef>
          </c:val>
          <c:extLst>
            <c:ext xmlns:c16="http://schemas.microsoft.com/office/drawing/2014/chart" uri="{C3380CC4-5D6E-409C-BE32-E72D297353CC}">
              <c16:uniqueId val="{00000008-D7A6-4ADE-9E6F-FA154EBF0EBE}"/>
            </c:ext>
          </c:extLst>
        </c:ser>
        <c:ser>
          <c:idx val="5"/>
          <c:order val="5"/>
          <c:tx>
            <c:strRef>
              <c:f>Sheet1!$G$1</c:f>
              <c:strCache>
                <c:ptCount val="1"/>
                <c:pt idx="0">
                  <c:v>3 hours or more</c:v>
                </c:pt>
              </c:strCache>
            </c:strRef>
          </c:tx>
          <c:spPr>
            <a:solidFill>
              <a:schemeClr val="accent6"/>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F-D7A6-4ADE-9E6F-FA154EBF0EBE}"/>
                </c:ext>
              </c:extLst>
            </c:dLbl>
            <c:dLbl>
              <c:idx val="2"/>
              <c:delete val="1"/>
              <c:extLst>
                <c:ext xmlns:c15="http://schemas.microsoft.com/office/drawing/2012/chart" uri="{CE6537A1-D6FC-4f65-9D91-7224C49458BB}"/>
                <c:ext xmlns:c16="http://schemas.microsoft.com/office/drawing/2014/chart" uri="{C3380CC4-5D6E-409C-BE32-E72D297353CC}">
                  <c16:uniqueId val="{0000000C-D7A6-4ADE-9E6F-FA154EBF0EBE}"/>
                </c:ext>
              </c:extLst>
            </c:dLbl>
            <c:dLbl>
              <c:idx val="3"/>
              <c:delete val="1"/>
              <c:extLst>
                <c:ext xmlns:c15="http://schemas.microsoft.com/office/drawing/2012/chart" uri="{CE6537A1-D6FC-4f65-9D91-7224C49458BB}"/>
                <c:ext xmlns:c16="http://schemas.microsoft.com/office/drawing/2014/chart" uri="{C3380CC4-5D6E-409C-BE32-E72D297353CC}">
                  <c16:uniqueId val="{0000000B-D7A6-4ADE-9E6F-FA154EBF0EBE}"/>
                </c:ext>
              </c:extLst>
            </c:dLbl>
            <c:dLbl>
              <c:idx val="4"/>
              <c:delete val="1"/>
              <c:extLst>
                <c:ext xmlns:c15="http://schemas.microsoft.com/office/drawing/2012/chart" uri="{CE6537A1-D6FC-4f65-9D91-7224C49458BB}"/>
                <c:ext xmlns:c16="http://schemas.microsoft.com/office/drawing/2014/chart" uri="{C3380CC4-5D6E-409C-BE32-E72D297353CC}">
                  <c16:uniqueId val="{0000001B-D7A6-4ADE-9E6F-FA154EBF0EBE}"/>
                </c:ext>
              </c:extLst>
            </c:dLbl>
            <c:dLbl>
              <c:idx val="6"/>
              <c:delete val="1"/>
              <c:extLst>
                <c:ext xmlns:c15="http://schemas.microsoft.com/office/drawing/2012/chart" uri="{CE6537A1-D6FC-4f65-9D91-7224C49458BB}"/>
                <c:ext xmlns:c16="http://schemas.microsoft.com/office/drawing/2014/chart" uri="{C3380CC4-5D6E-409C-BE32-E72D297353CC}">
                  <c16:uniqueId val="{00000011-D7A6-4ADE-9E6F-FA154EBF0EBE}"/>
                </c:ext>
              </c:extLst>
            </c:dLbl>
            <c:dLbl>
              <c:idx val="7"/>
              <c:delete val="1"/>
              <c:extLst>
                <c:ext xmlns:c15="http://schemas.microsoft.com/office/drawing/2012/chart" uri="{CE6537A1-D6FC-4f65-9D91-7224C49458BB}"/>
                <c:ext xmlns:c16="http://schemas.microsoft.com/office/drawing/2014/chart" uri="{C3380CC4-5D6E-409C-BE32-E72D297353CC}">
                  <c16:uniqueId val="{0000001A-D7A6-4ADE-9E6F-FA154EBF0EBE}"/>
                </c:ext>
              </c:extLst>
            </c:dLbl>
            <c:dLbl>
              <c:idx val="8"/>
              <c:delete val="1"/>
              <c:extLst>
                <c:ext xmlns:c15="http://schemas.microsoft.com/office/drawing/2012/chart" uri="{CE6537A1-D6FC-4f65-9D91-7224C49458BB}"/>
                <c:ext xmlns:c16="http://schemas.microsoft.com/office/drawing/2014/chart" uri="{C3380CC4-5D6E-409C-BE32-E72D297353CC}">
                  <c16:uniqueId val="{00000014-D7A6-4ADE-9E6F-FA154EBF0EBE}"/>
                </c:ext>
              </c:extLst>
            </c:dLbl>
            <c:dLbl>
              <c:idx val="9"/>
              <c:delete val="1"/>
              <c:extLst>
                <c:ext xmlns:c15="http://schemas.microsoft.com/office/drawing/2012/chart" uri="{CE6537A1-D6FC-4f65-9D91-7224C49458BB}"/>
                <c:ext xmlns:c16="http://schemas.microsoft.com/office/drawing/2014/chart" uri="{C3380CC4-5D6E-409C-BE32-E72D297353CC}">
                  <c16:uniqueId val="{00000017-D7A6-4ADE-9E6F-FA154EBF0EB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2018</c:v>
                </c:pt>
                <c:pt idx="1">
                  <c:v>2023</c:v>
                </c:pt>
                <c:pt idx="2">
                  <c:v>2018</c:v>
                </c:pt>
                <c:pt idx="3">
                  <c:v>2023</c:v>
                </c:pt>
                <c:pt idx="4">
                  <c:v>2018</c:v>
                </c:pt>
                <c:pt idx="5">
                  <c:v>2023</c:v>
                </c:pt>
                <c:pt idx="6">
                  <c:v>2018</c:v>
                </c:pt>
                <c:pt idx="7">
                  <c:v>2023</c:v>
                </c:pt>
                <c:pt idx="8">
                  <c:v>2018</c:v>
                </c:pt>
                <c:pt idx="9">
                  <c:v>2023</c:v>
                </c:pt>
              </c:numCache>
            </c:numRef>
          </c:cat>
          <c:val>
            <c:numRef>
              <c:f>Sheet1!$G$2:$G$11</c:f>
              <c:numCache>
                <c:formatCode>0%</c:formatCode>
                <c:ptCount val="10"/>
                <c:pt idx="0">
                  <c:v>0</c:v>
                </c:pt>
                <c:pt idx="1">
                  <c:v>0.01</c:v>
                </c:pt>
                <c:pt idx="2">
                  <c:v>0</c:v>
                </c:pt>
                <c:pt idx="3">
                  <c:v>0</c:v>
                </c:pt>
                <c:pt idx="4">
                  <c:v>0</c:v>
                </c:pt>
                <c:pt idx="5">
                  <c:v>0.01</c:v>
                </c:pt>
                <c:pt idx="6">
                  <c:v>0</c:v>
                </c:pt>
                <c:pt idx="7">
                  <c:v>0</c:v>
                </c:pt>
                <c:pt idx="8">
                  <c:v>0</c:v>
                </c:pt>
                <c:pt idx="9">
                  <c:v>0</c:v>
                </c:pt>
              </c:numCache>
            </c:numRef>
          </c:val>
          <c:extLst>
            <c:ext xmlns:c16="http://schemas.microsoft.com/office/drawing/2014/chart" uri="{C3380CC4-5D6E-409C-BE32-E72D297353CC}">
              <c16:uniqueId val="{00000009-D7A6-4ADE-9E6F-FA154EBF0EBE}"/>
            </c:ext>
          </c:extLst>
        </c:ser>
        <c:dLbls>
          <c:dLblPos val="ctr"/>
          <c:showLegendKey val="0"/>
          <c:showVal val="1"/>
          <c:showCatName val="0"/>
          <c:showSerName val="0"/>
          <c:showPercent val="0"/>
          <c:showBubbleSize val="0"/>
        </c:dLbls>
        <c:gapWidth val="80"/>
        <c:overlap val="100"/>
        <c:axId val="413574928"/>
        <c:axId val="76083392"/>
      </c:barChart>
      <c:catAx>
        <c:axId val="4135749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083392"/>
        <c:crosses val="autoZero"/>
        <c:auto val="1"/>
        <c:lblAlgn val="ctr"/>
        <c:lblOffset val="100"/>
        <c:noMultiLvlLbl val="0"/>
      </c:catAx>
      <c:valAx>
        <c:axId val="7608339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1357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25665266440591"/>
          <c:y val="3.5461433977130551E-2"/>
          <c:w val="0.82279711122195809"/>
          <c:h val="0.74671960788131309"/>
        </c:manualLayout>
      </c:layout>
      <c:barChart>
        <c:barDir val="bar"/>
        <c:grouping val="stacked"/>
        <c:varyColors val="0"/>
        <c:ser>
          <c:idx val="0"/>
          <c:order val="0"/>
          <c:tx>
            <c:strRef>
              <c:f>Sheet1!$B$1</c:f>
              <c:strCache>
                <c:ptCount val="1"/>
                <c:pt idx="0">
                  <c:v>None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Sheet1!$A$12:$A$19</c:f>
              <c:numCache>
                <c:formatCode>General</c:formatCode>
                <c:ptCount val="8"/>
                <c:pt idx="0">
                  <c:v>2018</c:v>
                </c:pt>
                <c:pt idx="1">
                  <c:v>2023</c:v>
                </c:pt>
                <c:pt idx="2">
                  <c:v>2018</c:v>
                </c:pt>
                <c:pt idx="3">
                  <c:v>2023</c:v>
                </c:pt>
                <c:pt idx="4">
                  <c:v>2018</c:v>
                </c:pt>
                <c:pt idx="5">
                  <c:v>2023</c:v>
                </c:pt>
                <c:pt idx="6">
                  <c:v>2023</c:v>
                </c:pt>
                <c:pt idx="7">
                  <c:v>2023</c:v>
                </c:pt>
              </c:numCache>
            </c:numRef>
          </c:cat>
          <c:val>
            <c:numRef>
              <c:f>Sheet1!$B$12:$B$19</c:f>
              <c:numCache>
                <c:formatCode>0%</c:formatCode>
                <c:ptCount val="8"/>
                <c:pt idx="0">
                  <c:v>0.76</c:v>
                </c:pt>
                <c:pt idx="1">
                  <c:v>0.79</c:v>
                </c:pt>
                <c:pt idx="2">
                  <c:v>0.28000000000000003</c:v>
                </c:pt>
                <c:pt idx="3">
                  <c:v>0.28000000000000003</c:v>
                </c:pt>
                <c:pt idx="4">
                  <c:v>0.34</c:v>
                </c:pt>
                <c:pt idx="5">
                  <c:v>0.32</c:v>
                </c:pt>
                <c:pt idx="6">
                  <c:v>0.35</c:v>
                </c:pt>
                <c:pt idx="7">
                  <c:v>0.39</c:v>
                </c:pt>
              </c:numCache>
            </c:numRef>
          </c:val>
          <c:extLst>
            <c:ext xmlns:c16="http://schemas.microsoft.com/office/drawing/2014/chart" uri="{C3380CC4-5D6E-409C-BE32-E72D297353CC}">
              <c16:uniqueId val="{00000000-4E24-4A03-A309-5AE9FCA712DD}"/>
            </c:ext>
          </c:extLst>
        </c:ser>
        <c:ser>
          <c:idx val="1"/>
          <c:order val="1"/>
          <c:tx>
            <c:strRef>
              <c:f>Sheet1!$C$1</c:f>
              <c:strCache>
                <c:ptCount val="1"/>
                <c:pt idx="0">
                  <c:v>Less than 30 minutes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Sheet1!$A$12:$A$19</c:f>
              <c:numCache>
                <c:formatCode>General</c:formatCode>
                <c:ptCount val="8"/>
                <c:pt idx="0">
                  <c:v>2018</c:v>
                </c:pt>
                <c:pt idx="1">
                  <c:v>2023</c:v>
                </c:pt>
                <c:pt idx="2">
                  <c:v>2018</c:v>
                </c:pt>
                <c:pt idx="3">
                  <c:v>2023</c:v>
                </c:pt>
                <c:pt idx="4">
                  <c:v>2018</c:v>
                </c:pt>
                <c:pt idx="5">
                  <c:v>2023</c:v>
                </c:pt>
                <c:pt idx="6">
                  <c:v>2023</c:v>
                </c:pt>
                <c:pt idx="7">
                  <c:v>2023</c:v>
                </c:pt>
              </c:numCache>
            </c:numRef>
          </c:cat>
          <c:val>
            <c:numRef>
              <c:f>Sheet1!$C$12:$C$19</c:f>
              <c:numCache>
                <c:formatCode>0%</c:formatCode>
                <c:ptCount val="8"/>
                <c:pt idx="0">
                  <c:v>0.19</c:v>
                </c:pt>
                <c:pt idx="1">
                  <c:v>0.12</c:v>
                </c:pt>
                <c:pt idx="2">
                  <c:v>0.66</c:v>
                </c:pt>
                <c:pt idx="3">
                  <c:v>0.47</c:v>
                </c:pt>
                <c:pt idx="4">
                  <c:v>0.44</c:v>
                </c:pt>
                <c:pt idx="5">
                  <c:v>0.24</c:v>
                </c:pt>
                <c:pt idx="6">
                  <c:v>0.18</c:v>
                </c:pt>
                <c:pt idx="7">
                  <c:v>0.24</c:v>
                </c:pt>
              </c:numCache>
            </c:numRef>
          </c:val>
          <c:extLst>
            <c:ext xmlns:c16="http://schemas.microsoft.com/office/drawing/2014/chart" uri="{C3380CC4-5D6E-409C-BE32-E72D297353CC}">
              <c16:uniqueId val="{00000001-4E24-4A03-A309-5AE9FCA712DD}"/>
            </c:ext>
          </c:extLst>
        </c:ser>
        <c:ser>
          <c:idx val="2"/>
          <c:order val="2"/>
          <c:tx>
            <c:strRef>
              <c:f>Sheet1!$D$1</c:f>
              <c:strCache>
                <c:ptCount val="1"/>
                <c:pt idx="0">
                  <c:v>30 minutes to 1 hour</c:v>
                </c:pt>
              </c:strCache>
            </c:strRef>
          </c:tx>
          <c:spPr>
            <a:solidFill>
              <a:schemeClr val="accent1">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Sheet1!$A$12:$A$19</c:f>
              <c:numCache>
                <c:formatCode>General</c:formatCode>
                <c:ptCount val="8"/>
                <c:pt idx="0">
                  <c:v>2018</c:v>
                </c:pt>
                <c:pt idx="1">
                  <c:v>2023</c:v>
                </c:pt>
                <c:pt idx="2">
                  <c:v>2018</c:v>
                </c:pt>
                <c:pt idx="3">
                  <c:v>2023</c:v>
                </c:pt>
                <c:pt idx="4">
                  <c:v>2018</c:v>
                </c:pt>
                <c:pt idx="5">
                  <c:v>2023</c:v>
                </c:pt>
                <c:pt idx="6">
                  <c:v>2023</c:v>
                </c:pt>
                <c:pt idx="7">
                  <c:v>2023</c:v>
                </c:pt>
              </c:numCache>
            </c:numRef>
          </c:cat>
          <c:val>
            <c:numRef>
              <c:f>Sheet1!$D$12:$D$19</c:f>
              <c:numCache>
                <c:formatCode>0%</c:formatCode>
                <c:ptCount val="8"/>
                <c:pt idx="0">
                  <c:v>0.03</c:v>
                </c:pt>
                <c:pt idx="1">
                  <c:v>0.06</c:v>
                </c:pt>
                <c:pt idx="2">
                  <c:v>0.05</c:v>
                </c:pt>
                <c:pt idx="3">
                  <c:v>0.15</c:v>
                </c:pt>
                <c:pt idx="4">
                  <c:v>0.14000000000000001</c:v>
                </c:pt>
                <c:pt idx="5">
                  <c:v>0.19</c:v>
                </c:pt>
                <c:pt idx="6">
                  <c:v>0.14000000000000001</c:v>
                </c:pt>
                <c:pt idx="7">
                  <c:v>0.14000000000000001</c:v>
                </c:pt>
              </c:numCache>
            </c:numRef>
          </c:val>
          <c:extLst>
            <c:ext xmlns:c16="http://schemas.microsoft.com/office/drawing/2014/chart" uri="{C3380CC4-5D6E-409C-BE32-E72D297353CC}">
              <c16:uniqueId val="{00000002-4E24-4A03-A309-5AE9FCA712DD}"/>
            </c:ext>
          </c:extLst>
        </c:ser>
        <c:ser>
          <c:idx val="3"/>
          <c:order val="3"/>
          <c:tx>
            <c:strRef>
              <c:f>Sheet1!$E$1</c:f>
              <c:strCache>
                <c:ptCount val="1"/>
                <c:pt idx="0">
                  <c:v>1 to 2 hours</c:v>
                </c:pt>
              </c:strCache>
            </c:strRef>
          </c:tx>
          <c:spPr>
            <a:solidFill>
              <a:schemeClr val="accent4"/>
            </a:solidFill>
            <a:ln>
              <a:noFill/>
            </a:ln>
            <a:effectLst/>
          </c:spPr>
          <c:invertIfNegative val="0"/>
          <c:dLbls>
            <c:dLbl>
              <c:idx val="0"/>
              <c:layout>
                <c:manualLayout>
                  <c:x val="-1.0838883083436527E-16"/>
                  <c:y val="4.327129005879833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4E24-4A03-A309-5AE9FCA712DD}"/>
                </c:ext>
              </c:extLst>
            </c:dLbl>
            <c:dLbl>
              <c:idx val="1"/>
              <c:layout>
                <c:manualLayout>
                  <c:x val="-1.0838883083436527E-16"/>
                  <c:y val="4.01804836260270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F-4E24-4A03-A309-5AE9FCA712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Sheet1!$A$12:$A$19</c:f>
              <c:numCache>
                <c:formatCode>General</c:formatCode>
                <c:ptCount val="8"/>
                <c:pt idx="0">
                  <c:v>2018</c:v>
                </c:pt>
                <c:pt idx="1">
                  <c:v>2023</c:v>
                </c:pt>
                <c:pt idx="2">
                  <c:v>2018</c:v>
                </c:pt>
                <c:pt idx="3">
                  <c:v>2023</c:v>
                </c:pt>
                <c:pt idx="4">
                  <c:v>2018</c:v>
                </c:pt>
                <c:pt idx="5">
                  <c:v>2023</c:v>
                </c:pt>
                <c:pt idx="6">
                  <c:v>2023</c:v>
                </c:pt>
                <c:pt idx="7">
                  <c:v>2023</c:v>
                </c:pt>
              </c:numCache>
            </c:numRef>
          </c:cat>
          <c:val>
            <c:numRef>
              <c:f>Sheet1!$E$12:$E$19</c:f>
              <c:numCache>
                <c:formatCode>0%</c:formatCode>
                <c:ptCount val="8"/>
                <c:pt idx="0">
                  <c:v>0.01</c:v>
                </c:pt>
                <c:pt idx="1">
                  <c:v>0.02</c:v>
                </c:pt>
                <c:pt idx="3">
                  <c:v>0.06</c:v>
                </c:pt>
                <c:pt idx="4">
                  <c:v>0.04</c:v>
                </c:pt>
                <c:pt idx="5">
                  <c:v>0.13</c:v>
                </c:pt>
                <c:pt idx="6">
                  <c:v>0.14000000000000001</c:v>
                </c:pt>
                <c:pt idx="7">
                  <c:v>0.09</c:v>
                </c:pt>
              </c:numCache>
            </c:numRef>
          </c:val>
          <c:extLst>
            <c:ext xmlns:c16="http://schemas.microsoft.com/office/drawing/2014/chart" uri="{C3380CC4-5D6E-409C-BE32-E72D297353CC}">
              <c16:uniqueId val="{00000009-4E24-4A03-A309-5AE9FCA712DD}"/>
            </c:ext>
          </c:extLst>
        </c:ser>
        <c:ser>
          <c:idx val="4"/>
          <c:order val="4"/>
          <c:tx>
            <c:strRef>
              <c:f>Sheet1!$F$1</c:f>
              <c:strCache>
                <c:ptCount val="1"/>
                <c:pt idx="0">
                  <c:v>2 to 3 hours</c:v>
                </c:pt>
              </c:strCache>
            </c:strRef>
          </c:tx>
          <c:spPr>
            <a:solidFill>
              <a:schemeClr val="accent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A-4E24-4A03-A309-5AE9FCA712DD}"/>
                </c:ext>
              </c:extLst>
            </c:dLbl>
            <c:dLbl>
              <c:idx val="1"/>
              <c:layout>
                <c:manualLayout>
                  <c:x val="3.5473118056817972E-2"/>
                  <c:y val="3.091049803356567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E24-4A03-A309-5AE9FCA712DD}"/>
                </c:ext>
              </c:extLst>
            </c:dLbl>
            <c:dLbl>
              <c:idx val="4"/>
              <c:layout>
                <c:manualLayout>
                  <c:x val="2.9560931714013895E-3"/>
                  <c:y val="3.709016393442628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E24-4A03-A309-5AE9FCA712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Sheet1!$A$12:$A$19</c:f>
              <c:numCache>
                <c:formatCode>General</c:formatCode>
                <c:ptCount val="8"/>
                <c:pt idx="0">
                  <c:v>2018</c:v>
                </c:pt>
                <c:pt idx="1">
                  <c:v>2023</c:v>
                </c:pt>
                <c:pt idx="2">
                  <c:v>2018</c:v>
                </c:pt>
                <c:pt idx="3">
                  <c:v>2023</c:v>
                </c:pt>
                <c:pt idx="4">
                  <c:v>2018</c:v>
                </c:pt>
                <c:pt idx="5">
                  <c:v>2023</c:v>
                </c:pt>
                <c:pt idx="6">
                  <c:v>2023</c:v>
                </c:pt>
                <c:pt idx="7">
                  <c:v>2023</c:v>
                </c:pt>
              </c:numCache>
            </c:numRef>
          </c:cat>
          <c:val>
            <c:numRef>
              <c:f>Sheet1!$F$12:$F$19</c:f>
              <c:numCache>
                <c:formatCode>0%</c:formatCode>
                <c:ptCount val="8"/>
                <c:pt idx="0">
                  <c:v>0</c:v>
                </c:pt>
                <c:pt idx="1">
                  <c:v>0.01</c:v>
                </c:pt>
                <c:pt idx="4">
                  <c:v>0.01</c:v>
                </c:pt>
                <c:pt idx="5">
                  <c:v>0.05</c:v>
                </c:pt>
                <c:pt idx="6">
                  <c:v>0.09</c:v>
                </c:pt>
                <c:pt idx="7">
                  <c:v>0.05</c:v>
                </c:pt>
              </c:numCache>
            </c:numRef>
          </c:val>
          <c:extLst>
            <c:ext xmlns:c16="http://schemas.microsoft.com/office/drawing/2014/chart" uri="{C3380CC4-5D6E-409C-BE32-E72D297353CC}">
              <c16:uniqueId val="{00000014-4E24-4A03-A309-5AE9FCA712DD}"/>
            </c:ext>
          </c:extLst>
        </c:ser>
        <c:ser>
          <c:idx val="5"/>
          <c:order val="5"/>
          <c:tx>
            <c:strRef>
              <c:f>Sheet1!$G$1</c:f>
              <c:strCache>
                <c:ptCount val="1"/>
                <c:pt idx="0">
                  <c:v>3 hours or more</c:v>
                </c:pt>
              </c:strCache>
            </c:strRef>
          </c:tx>
          <c:spPr>
            <a:solidFill>
              <a:srgbClr val="92D05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invertIfNegative val="0"/>
          <c:dLbls>
            <c:dLbl>
              <c:idx val="0"/>
              <c:layout>
                <c:manualLayout>
                  <c:x val="2.9560931714014978E-2"/>
                  <c:y val="4.867411705293329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E24-4A03-A309-5AE9FCA712DD}"/>
                </c:ext>
              </c:extLst>
            </c:dLbl>
            <c:dLbl>
              <c:idx val="2"/>
              <c:layout>
                <c:manualLayout>
                  <c:x val="2.0692652199810594E-2"/>
                  <c:y val="2.8332065005971055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4E24-4A03-A309-5AE9FCA712DD}"/>
                </c:ext>
              </c:extLst>
            </c:dLbl>
            <c:dLbl>
              <c:idx val="3"/>
              <c:layout>
                <c:manualLayout>
                  <c:x val="1.4780465857007272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E24-4A03-A309-5AE9FCA712DD}"/>
                </c:ext>
              </c:extLst>
            </c:dLbl>
            <c:dLbl>
              <c:idx val="4"/>
              <c:layout>
                <c:manualLayout>
                  <c:x val="3.8429211228219365E-2"/>
                  <c:y val="2.433705853142475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4E24-4A03-A309-5AE9FCA712DD}"/>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Sheet1!$A$12:$A$19</c:f>
              <c:numCache>
                <c:formatCode>General</c:formatCode>
                <c:ptCount val="8"/>
                <c:pt idx="0">
                  <c:v>2018</c:v>
                </c:pt>
                <c:pt idx="1">
                  <c:v>2023</c:v>
                </c:pt>
                <c:pt idx="2">
                  <c:v>2018</c:v>
                </c:pt>
                <c:pt idx="3">
                  <c:v>2023</c:v>
                </c:pt>
                <c:pt idx="4">
                  <c:v>2018</c:v>
                </c:pt>
                <c:pt idx="5">
                  <c:v>2023</c:v>
                </c:pt>
                <c:pt idx="6">
                  <c:v>2023</c:v>
                </c:pt>
                <c:pt idx="7">
                  <c:v>2023</c:v>
                </c:pt>
              </c:numCache>
            </c:numRef>
          </c:cat>
          <c:val>
            <c:numRef>
              <c:f>Sheet1!$G$12:$G$19</c:f>
              <c:numCache>
                <c:formatCode>0%</c:formatCode>
                <c:ptCount val="8"/>
                <c:pt idx="0">
                  <c:v>0.01</c:v>
                </c:pt>
                <c:pt idx="1">
                  <c:v>0.01</c:v>
                </c:pt>
                <c:pt idx="2">
                  <c:v>0.01</c:v>
                </c:pt>
                <c:pt idx="3">
                  <c:v>0.03</c:v>
                </c:pt>
                <c:pt idx="4">
                  <c:v>0.02</c:v>
                </c:pt>
                <c:pt idx="5">
                  <c:v>7.0000000000000007E-2</c:v>
                </c:pt>
                <c:pt idx="6">
                  <c:v>0.09</c:v>
                </c:pt>
                <c:pt idx="7">
                  <c:v>7.0000000000000007E-2</c:v>
                </c:pt>
              </c:numCache>
            </c:numRef>
          </c:val>
          <c:extLst>
            <c:ext xmlns:c16="http://schemas.microsoft.com/office/drawing/2014/chart" uri="{C3380CC4-5D6E-409C-BE32-E72D297353CC}">
              <c16:uniqueId val="{0000001D-4E24-4A03-A309-5AE9FCA712DD}"/>
            </c:ext>
          </c:extLst>
        </c:ser>
        <c:dLbls>
          <c:dLblPos val="ctr"/>
          <c:showLegendKey val="0"/>
          <c:showVal val="1"/>
          <c:showCatName val="0"/>
          <c:showSerName val="0"/>
          <c:showPercent val="0"/>
          <c:showBubbleSize val="0"/>
        </c:dLbls>
        <c:gapWidth val="80"/>
        <c:overlap val="100"/>
        <c:axId val="413574928"/>
        <c:axId val="76083392"/>
      </c:barChart>
      <c:catAx>
        <c:axId val="4135749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083392"/>
        <c:crosses val="autoZero"/>
        <c:auto val="1"/>
        <c:lblAlgn val="ctr"/>
        <c:lblOffset val="100"/>
        <c:noMultiLvlLbl val="0"/>
      </c:catAx>
      <c:valAx>
        <c:axId val="7608339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13574928"/>
        <c:crosses val="autoZero"/>
        <c:crossBetween val="between"/>
      </c:valAx>
      <c:spPr>
        <a:noFill/>
        <a:ln>
          <a:noFill/>
        </a:ln>
        <a:effectLst/>
      </c:spPr>
    </c:plotArea>
    <c:legend>
      <c:legendPos val="r"/>
      <c:layout>
        <c:manualLayout>
          <c:xMode val="edge"/>
          <c:yMode val="edge"/>
          <c:x val="0.11233154051325692"/>
          <c:y val="0.85421663876017284"/>
          <c:w val="0.82921462656280154"/>
          <c:h val="0.144629297924535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640110262186795"/>
          <c:y val="3.2954080634548008E-2"/>
          <c:w val="0.63027107753835376"/>
          <c:h val="0.86330141030429131"/>
        </c:manualLayout>
      </c:layout>
      <c:barChart>
        <c:barDir val="bar"/>
        <c:grouping val="clustered"/>
        <c:varyColors val="0"/>
        <c:ser>
          <c:idx val="0"/>
          <c:order val="0"/>
          <c:tx>
            <c:strRef>
              <c:f>Sheet1!$B$1</c:f>
              <c:strCache>
                <c:ptCount val="1"/>
                <c:pt idx="0">
                  <c:v>2018 Census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General practitioners</c:v>
                </c:pt>
                <c:pt idx="1">
                  <c:v>NDIS provided by an external provider</c:v>
                </c:pt>
                <c:pt idx="2">
                  <c:v>Podiatry services (for feet and lower limbs)</c:v>
                </c:pt>
                <c:pt idx="3">
                  <c:v>Mental health services</c:v>
                </c:pt>
                <c:pt idx="4">
                  <c:v>Dentist</c:v>
                </c:pt>
                <c:pt idx="5">
                  <c:v>NDIS provided by a company affiliated with the SRS proprietor</c:v>
                </c:pt>
                <c:pt idx="6">
                  <c:v>Optometry</c:v>
                </c:pt>
                <c:pt idx="7">
                  <c:v>Nursing services</c:v>
                </c:pt>
              </c:strCache>
            </c:strRef>
          </c:cat>
          <c:val>
            <c:numRef>
              <c:f>Sheet1!$B$2:$B$9</c:f>
              <c:numCache>
                <c:formatCode>0%</c:formatCode>
                <c:ptCount val="8"/>
                <c:pt idx="0">
                  <c:v>0.79</c:v>
                </c:pt>
                <c:pt idx="1">
                  <c:v>0</c:v>
                </c:pt>
                <c:pt idx="2">
                  <c:v>0.53</c:v>
                </c:pt>
                <c:pt idx="3">
                  <c:v>0.22</c:v>
                </c:pt>
                <c:pt idx="4">
                  <c:v>0.18</c:v>
                </c:pt>
                <c:pt idx="5">
                  <c:v>0</c:v>
                </c:pt>
                <c:pt idx="6">
                  <c:v>0.15</c:v>
                </c:pt>
                <c:pt idx="7">
                  <c:v>0.08</c:v>
                </c:pt>
              </c:numCache>
            </c:numRef>
          </c:val>
          <c:extLst>
            <c:ext xmlns:c16="http://schemas.microsoft.com/office/drawing/2014/chart" uri="{C3380CC4-5D6E-409C-BE32-E72D297353CC}">
              <c16:uniqueId val="{00000000-B944-49C7-9F81-2D1BC4824C0D}"/>
            </c:ext>
          </c:extLst>
        </c:ser>
        <c:ser>
          <c:idx val="1"/>
          <c:order val="1"/>
          <c:tx>
            <c:strRef>
              <c:f>Sheet1!$C$1</c:f>
              <c:strCache>
                <c:ptCount val="1"/>
                <c:pt idx="0">
                  <c:v>2023 Census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General practitioners</c:v>
                </c:pt>
                <c:pt idx="1">
                  <c:v>NDIS provided by an external provider</c:v>
                </c:pt>
                <c:pt idx="2">
                  <c:v>Podiatry services (for feet and lower limbs)</c:v>
                </c:pt>
                <c:pt idx="3">
                  <c:v>Mental health services</c:v>
                </c:pt>
                <c:pt idx="4">
                  <c:v>Dentist</c:v>
                </c:pt>
                <c:pt idx="5">
                  <c:v>NDIS provided by a company affiliated with the SRS proprietor</c:v>
                </c:pt>
                <c:pt idx="6">
                  <c:v>Optometry</c:v>
                </c:pt>
                <c:pt idx="7">
                  <c:v>Nursing services</c:v>
                </c:pt>
              </c:strCache>
            </c:strRef>
          </c:cat>
          <c:val>
            <c:numRef>
              <c:f>Sheet1!$C$2:$C$9</c:f>
              <c:numCache>
                <c:formatCode>0%</c:formatCode>
                <c:ptCount val="8"/>
                <c:pt idx="0">
                  <c:v>0.75</c:v>
                </c:pt>
                <c:pt idx="1">
                  <c:v>0.4</c:v>
                </c:pt>
                <c:pt idx="2">
                  <c:v>0.39</c:v>
                </c:pt>
                <c:pt idx="3">
                  <c:v>0.33</c:v>
                </c:pt>
                <c:pt idx="4">
                  <c:v>0.24</c:v>
                </c:pt>
                <c:pt idx="5">
                  <c:v>0.2</c:v>
                </c:pt>
                <c:pt idx="6">
                  <c:v>0.17</c:v>
                </c:pt>
                <c:pt idx="7">
                  <c:v>0.14000000000000001</c:v>
                </c:pt>
              </c:numCache>
            </c:numRef>
          </c:val>
          <c:extLst>
            <c:ext xmlns:c16="http://schemas.microsoft.com/office/drawing/2014/chart" uri="{C3380CC4-5D6E-409C-BE32-E72D297353CC}">
              <c16:uniqueId val="{00000001-B944-49C7-9F81-2D1BC4824C0D}"/>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Yes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0.14233006158311015"/>
                  <c:y val="-2.5447934411737426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FE0-491A-8C69-EACE954C8C14}"/>
                </c:ext>
              </c:extLst>
            </c:dLbl>
            <c:dLbl>
              <c:idx val="1"/>
              <c:layout>
                <c:manualLayout>
                  <c:x val="-1.4954051230400126E-3"/>
                  <c:y val="3.42203675899861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FE0-491A-8C69-EACE954C8C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Sheet1!$B$2:$B$3</c:f>
              <c:numCache>
                <c:formatCode>0%</c:formatCode>
                <c:ptCount val="2"/>
                <c:pt idx="0">
                  <c:v>0.39</c:v>
                </c:pt>
                <c:pt idx="1">
                  <c:v>0.49</c:v>
                </c:pt>
              </c:numCache>
            </c:numRef>
          </c:val>
          <c:smooth val="0"/>
          <c:extLst>
            <c:ext xmlns:c16="http://schemas.microsoft.com/office/drawing/2014/chart" uri="{C3380CC4-5D6E-409C-BE32-E72D297353CC}">
              <c16:uniqueId val="{00000002-DFE0-491A-8C69-EACE954C8C14}"/>
            </c:ext>
          </c:extLst>
        </c:ser>
        <c:ser>
          <c:idx val="1"/>
          <c:order val="1"/>
          <c:tx>
            <c:strRef>
              <c:f>Sheet1!$C$1</c:f>
              <c:strCache>
                <c:ptCount val="1"/>
                <c:pt idx="0">
                  <c:v>No</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0.11496457878396293"/>
                  <c:y val="-1.22399716931331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FE0-491A-8C69-EACE954C8C14}"/>
                </c:ext>
              </c:extLst>
            </c:dLbl>
            <c:dLbl>
              <c:idx val="1"/>
              <c:layout>
                <c:manualLayout>
                  <c:x val="-2.1853292692461841E-2"/>
                  <c:y val="-2.8003579495230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FE0-491A-8C69-EACE954C8C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2018 Census</c:v>
                </c:pt>
                <c:pt idx="1">
                  <c:v>2023 Census</c:v>
                </c:pt>
              </c:strCache>
            </c:strRef>
          </c:cat>
          <c:val>
            <c:numRef>
              <c:f>Sheet1!$C$2:$C$3</c:f>
              <c:numCache>
                <c:formatCode>0%</c:formatCode>
                <c:ptCount val="2"/>
                <c:pt idx="0">
                  <c:v>0.61</c:v>
                </c:pt>
                <c:pt idx="1">
                  <c:v>0.51</c:v>
                </c:pt>
              </c:numCache>
            </c:numRef>
          </c:val>
          <c:smooth val="0"/>
          <c:extLst>
            <c:ext xmlns:c16="http://schemas.microsoft.com/office/drawing/2014/chart" uri="{C3380CC4-5D6E-409C-BE32-E72D297353CC}">
              <c16:uniqueId val="{00000005-DFE0-491A-8C69-EACE954C8C14}"/>
            </c:ext>
          </c:extLst>
        </c:ser>
        <c:dLbls>
          <c:dLblPos val="t"/>
          <c:showLegendKey val="0"/>
          <c:showVal val="1"/>
          <c:showCatName val="0"/>
          <c:showSerName val="0"/>
          <c:showPercent val="0"/>
          <c:showBubbleSize val="0"/>
        </c:dLbls>
        <c:marker val="1"/>
        <c:smooth val="0"/>
        <c:axId val="1766090864"/>
        <c:axId val="1275489263"/>
      </c:lineChart>
      <c:catAx>
        <c:axId val="176609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275489263"/>
        <c:crosses val="autoZero"/>
        <c:auto val="1"/>
        <c:lblAlgn val="ctr"/>
        <c:lblOffset val="100"/>
        <c:noMultiLvlLbl val="0"/>
      </c:catAx>
      <c:valAx>
        <c:axId val="1275489263"/>
        <c:scaling>
          <c:orientation val="minMax"/>
          <c:max val="0.70000000000000007"/>
          <c:min val="0.30000000000000004"/>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766090864"/>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884087154693454"/>
          <c:y val="4.4247087960048441E-2"/>
          <c:w val="0.63027107753835376"/>
          <c:h val="0.86330141030429131"/>
        </c:manualLayout>
      </c:layout>
      <c:barChart>
        <c:barDir val="bar"/>
        <c:grouping val="clustered"/>
        <c:varyColors val="0"/>
        <c:ser>
          <c:idx val="0"/>
          <c:order val="0"/>
          <c:tx>
            <c:strRef>
              <c:f>Sheet1!$B$1</c:f>
              <c:strCache>
                <c:ptCount val="1"/>
                <c:pt idx="0">
                  <c:v>2018 Census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National Disability Insurance Support</c:v>
                </c:pt>
                <c:pt idx="1">
                  <c:v>Mental health services</c:v>
                </c:pt>
                <c:pt idx="2">
                  <c:v>My Aged Care</c:v>
                </c:pt>
                <c:pt idx="3">
                  <c:v>Community service organisation</c:v>
                </c:pt>
                <c:pt idx="4">
                  <c:v>Disability client services</c:v>
                </c:pt>
                <c:pt idx="5">
                  <c:v>Community health services</c:v>
                </c:pt>
                <c:pt idx="6">
                  <c:v>Hospital case manager</c:v>
                </c:pt>
              </c:strCache>
            </c:strRef>
          </c:cat>
          <c:val>
            <c:numRef>
              <c:f>Sheet1!$B$2:$B$8</c:f>
              <c:numCache>
                <c:formatCode>0%</c:formatCode>
                <c:ptCount val="7"/>
                <c:pt idx="0">
                  <c:v>0.06</c:v>
                </c:pt>
                <c:pt idx="1">
                  <c:v>0.19</c:v>
                </c:pt>
                <c:pt idx="2">
                  <c:v>0.03</c:v>
                </c:pt>
                <c:pt idx="3">
                  <c:v>0.09</c:v>
                </c:pt>
                <c:pt idx="4">
                  <c:v>0.02</c:v>
                </c:pt>
                <c:pt idx="5">
                  <c:v>0.04</c:v>
                </c:pt>
                <c:pt idx="6">
                  <c:v>0.01</c:v>
                </c:pt>
              </c:numCache>
            </c:numRef>
          </c:val>
          <c:extLst>
            <c:ext xmlns:c16="http://schemas.microsoft.com/office/drawing/2014/chart" uri="{C3380CC4-5D6E-409C-BE32-E72D297353CC}">
              <c16:uniqueId val="{00000000-E270-49E6-8B05-E3B40EB590AA}"/>
            </c:ext>
          </c:extLst>
        </c:ser>
        <c:ser>
          <c:idx val="1"/>
          <c:order val="1"/>
          <c:tx>
            <c:strRef>
              <c:f>Sheet1!$C$1</c:f>
              <c:strCache>
                <c:ptCount val="1"/>
                <c:pt idx="0">
                  <c:v>2023 Census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National Disability Insurance Support</c:v>
                </c:pt>
                <c:pt idx="1">
                  <c:v>Mental health services</c:v>
                </c:pt>
                <c:pt idx="2">
                  <c:v>My Aged Care</c:v>
                </c:pt>
                <c:pt idx="3">
                  <c:v>Community service organisation</c:v>
                </c:pt>
                <c:pt idx="4">
                  <c:v>Disability client services</c:v>
                </c:pt>
                <c:pt idx="5">
                  <c:v>Community health services</c:v>
                </c:pt>
                <c:pt idx="6">
                  <c:v>Hospital case manager</c:v>
                </c:pt>
              </c:strCache>
            </c:strRef>
          </c:cat>
          <c:val>
            <c:numRef>
              <c:f>Sheet1!$C$2:$C$8</c:f>
              <c:numCache>
                <c:formatCode>0%</c:formatCode>
                <c:ptCount val="7"/>
                <c:pt idx="0">
                  <c:v>0.49</c:v>
                </c:pt>
                <c:pt idx="1">
                  <c:v>0.37</c:v>
                </c:pt>
                <c:pt idx="2">
                  <c:v>0.12</c:v>
                </c:pt>
                <c:pt idx="3">
                  <c:v>0.06</c:v>
                </c:pt>
                <c:pt idx="4">
                  <c:v>0.04</c:v>
                </c:pt>
                <c:pt idx="5">
                  <c:v>0.02</c:v>
                </c:pt>
                <c:pt idx="6">
                  <c:v>0.02</c:v>
                </c:pt>
              </c:numCache>
            </c:numRef>
          </c:val>
          <c:extLst>
            <c:ext xmlns:c16="http://schemas.microsoft.com/office/drawing/2014/chart" uri="{C3380CC4-5D6E-409C-BE32-E72D297353CC}">
              <c16:uniqueId val="{00000001-E270-49E6-8B05-E3B40EB590AA}"/>
            </c:ext>
          </c:extLst>
        </c:ser>
        <c:dLbls>
          <c:dLblPos val="outEnd"/>
          <c:showLegendKey val="0"/>
          <c:showVal val="1"/>
          <c:showCatName val="0"/>
          <c:showSerName val="0"/>
          <c:showPercent val="0"/>
          <c:showBubbleSize val="0"/>
        </c:dLbls>
        <c:gapWidth val="40"/>
        <c:axId val="1132282415"/>
        <c:axId val="1108517999"/>
      </c:barChart>
      <c:catAx>
        <c:axId val="1132282415"/>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108517999"/>
        <c:crosses val="autoZero"/>
        <c:auto val="1"/>
        <c:lblAlgn val="ctr"/>
        <c:lblOffset val="100"/>
        <c:noMultiLvlLbl val="0"/>
      </c:catAx>
      <c:valAx>
        <c:axId val="1108517999"/>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1322824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Once a week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Sheet1!$B$2:$B$7</c:f>
              <c:numCache>
                <c:formatCode>0%</c:formatCode>
                <c:ptCount val="6"/>
                <c:pt idx="0">
                  <c:v>0.05</c:v>
                </c:pt>
                <c:pt idx="1">
                  <c:v>0.09</c:v>
                </c:pt>
                <c:pt idx="2">
                  <c:v>0.16</c:v>
                </c:pt>
                <c:pt idx="3">
                  <c:v>0.18</c:v>
                </c:pt>
                <c:pt idx="4">
                  <c:v>0.2</c:v>
                </c:pt>
                <c:pt idx="5">
                  <c:v>0.24</c:v>
                </c:pt>
              </c:numCache>
            </c:numRef>
          </c:val>
          <c:extLst>
            <c:ext xmlns:c16="http://schemas.microsoft.com/office/drawing/2014/chart" uri="{C3380CC4-5D6E-409C-BE32-E72D297353CC}">
              <c16:uniqueId val="{00000000-BC74-4BE5-BC5D-7BED6DE11A68}"/>
            </c:ext>
          </c:extLst>
        </c:ser>
        <c:ser>
          <c:idx val="1"/>
          <c:order val="1"/>
          <c:tx>
            <c:strRef>
              <c:f>Sheet1!$C$1</c:f>
              <c:strCache>
                <c:ptCount val="1"/>
                <c:pt idx="0">
                  <c:v>Between once a week and once a month</c:v>
                </c:pt>
              </c:strCache>
            </c:strRef>
          </c:tx>
          <c:spPr>
            <a:solidFill>
              <a:schemeClr val="accent1">
                <a:lumMod val="40000"/>
                <a:lumOff val="60000"/>
              </a:schemeClr>
            </a:solidFill>
            <a:ln>
              <a:noFill/>
            </a:ln>
            <a:effectLst/>
          </c:spPr>
          <c:invertIfNegative val="0"/>
          <c:dLbls>
            <c:dLbl>
              <c:idx val="0"/>
              <c:layout>
                <c:manualLayout>
                  <c:x val="-2.9528414937936851E-3"/>
                  <c:y val="7.009734515832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C74-4BE5-BC5D-7BED6DE11A68}"/>
                </c:ext>
              </c:extLst>
            </c:dLbl>
            <c:dLbl>
              <c:idx val="1"/>
              <c:layout>
                <c:manualLayout>
                  <c:x val="2.9528414937936851E-3"/>
                  <c:y val="6.342140752420227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C74-4BE5-BC5D-7BED6DE11A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Sheet1!$C$2:$C$7</c:f>
              <c:numCache>
                <c:formatCode>0%</c:formatCode>
                <c:ptCount val="6"/>
                <c:pt idx="0">
                  <c:v>0.02</c:v>
                </c:pt>
                <c:pt idx="1">
                  <c:v>0.03</c:v>
                </c:pt>
                <c:pt idx="2">
                  <c:v>0.09</c:v>
                </c:pt>
                <c:pt idx="3">
                  <c:v>0.09</c:v>
                </c:pt>
                <c:pt idx="4">
                  <c:v>0.11</c:v>
                </c:pt>
                <c:pt idx="5">
                  <c:v>0.11</c:v>
                </c:pt>
              </c:numCache>
            </c:numRef>
          </c:val>
          <c:extLst>
            <c:ext xmlns:c16="http://schemas.microsoft.com/office/drawing/2014/chart" uri="{C3380CC4-5D6E-409C-BE32-E72D297353CC}">
              <c16:uniqueId val="{00000001-BC74-4BE5-BC5D-7BED6DE11A68}"/>
            </c:ext>
          </c:extLst>
        </c:ser>
        <c:ser>
          <c:idx val="2"/>
          <c:order val="2"/>
          <c:tx>
            <c:strRef>
              <c:f>Sheet1!$D$1</c:f>
              <c:strCache>
                <c:ptCount val="1"/>
                <c:pt idx="0">
                  <c:v>Once a month or less often</c:v>
                </c:pt>
              </c:strCache>
            </c:strRef>
          </c:tx>
          <c:spPr>
            <a:solidFill>
              <a:srgbClr val="92D050"/>
            </a:solidFill>
            <a:ln>
              <a:noFill/>
            </a:ln>
            <a:effectLst/>
          </c:spPr>
          <c:invertIfNegative val="0"/>
          <c:dLbls>
            <c:dLbl>
              <c:idx val="0"/>
              <c:layout>
                <c:manualLayout>
                  <c:x val="2.952841493793685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C74-4BE5-BC5D-7BED6DE11A68}"/>
                </c:ext>
              </c:extLst>
            </c:dLbl>
            <c:dLbl>
              <c:idx val="1"/>
              <c:layout>
                <c:manualLayout>
                  <c:x val="3.5434097925524197E-2"/>
                  <c:y val="3.0597694022574347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C74-4BE5-BC5D-7BED6DE11A68}"/>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Sheet1!$D$2:$D$7</c:f>
              <c:numCache>
                <c:formatCode>0%</c:formatCode>
                <c:ptCount val="6"/>
                <c:pt idx="0">
                  <c:v>0.02</c:v>
                </c:pt>
                <c:pt idx="1">
                  <c:v>0.02</c:v>
                </c:pt>
                <c:pt idx="2">
                  <c:v>7.0000000000000007E-2</c:v>
                </c:pt>
                <c:pt idx="3">
                  <c:v>0.09</c:v>
                </c:pt>
                <c:pt idx="4">
                  <c:v>0.05</c:v>
                </c:pt>
                <c:pt idx="5">
                  <c:v>0.1</c:v>
                </c:pt>
              </c:numCache>
            </c:numRef>
          </c:val>
          <c:extLst>
            <c:ext xmlns:c16="http://schemas.microsoft.com/office/drawing/2014/chart" uri="{C3380CC4-5D6E-409C-BE32-E72D297353CC}">
              <c16:uniqueId val="{00000002-BC74-4BE5-BC5D-7BED6DE11A68}"/>
            </c:ext>
          </c:extLst>
        </c:ser>
        <c:ser>
          <c:idx val="3"/>
          <c:order val="3"/>
          <c:tx>
            <c:strRef>
              <c:f>Sheet1!$E$1</c:f>
              <c:strCache>
                <c:ptCount val="1"/>
                <c:pt idx="0">
                  <c:v>Never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Sheet1!$E$2:$E$7</c:f>
              <c:numCache>
                <c:formatCode>0%</c:formatCode>
                <c:ptCount val="6"/>
                <c:pt idx="0">
                  <c:v>0.87</c:v>
                </c:pt>
                <c:pt idx="1">
                  <c:v>0.79</c:v>
                </c:pt>
                <c:pt idx="2">
                  <c:v>0.67</c:v>
                </c:pt>
                <c:pt idx="3">
                  <c:v>0.56999999999999995</c:v>
                </c:pt>
                <c:pt idx="4">
                  <c:v>0.61</c:v>
                </c:pt>
                <c:pt idx="5">
                  <c:v>0.48</c:v>
                </c:pt>
              </c:numCache>
            </c:numRef>
          </c:val>
          <c:extLst>
            <c:ext xmlns:c16="http://schemas.microsoft.com/office/drawing/2014/chart" uri="{C3380CC4-5D6E-409C-BE32-E72D297353CC}">
              <c16:uniqueId val="{00000003-BC74-4BE5-BC5D-7BED6DE11A68}"/>
            </c:ext>
          </c:extLst>
        </c:ser>
        <c:ser>
          <c:idx val="4"/>
          <c:order val="4"/>
          <c:tx>
            <c:strRef>
              <c:f>Sheet1!$F$1</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Sheet1!$F$2:$F$7</c:f>
              <c:numCache>
                <c:formatCode>0%</c:formatCode>
                <c:ptCount val="6"/>
                <c:pt idx="0">
                  <c:v>0.04</c:v>
                </c:pt>
                <c:pt idx="1">
                  <c:v>7.0000000000000007E-2</c:v>
                </c:pt>
                <c:pt idx="2">
                  <c:v>0.02</c:v>
                </c:pt>
                <c:pt idx="3">
                  <c:v>7.0000000000000007E-2</c:v>
                </c:pt>
                <c:pt idx="4">
                  <c:v>0.04</c:v>
                </c:pt>
                <c:pt idx="5">
                  <c:v>7.0000000000000007E-2</c:v>
                </c:pt>
              </c:numCache>
            </c:numRef>
          </c:val>
          <c:extLst>
            <c:ext xmlns:c16="http://schemas.microsoft.com/office/drawing/2014/chart" uri="{C3380CC4-5D6E-409C-BE32-E72D297353CC}">
              <c16:uniqueId val="{00000004-BC74-4BE5-BC5D-7BED6DE11A68}"/>
            </c:ext>
          </c:extLst>
        </c:ser>
        <c:dLbls>
          <c:dLblPos val="ctr"/>
          <c:showLegendKey val="0"/>
          <c:showVal val="1"/>
          <c:showCatName val="0"/>
          <c:showSerName val="0"/>
          <c:showPercent val="0"/>
          <c:showBubbleSize val="0"/>
        </c:dLbls>
        <c:gapWidth val="80"/>
        <c:overlap val="100"/>
        <c:axId val="413574928"/>
        <c:axId val="76083392"/>
      </c:barChart>
      <c:catAx>
        <c:axId val="4135749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083392"/>
        <c:crosses val="autoZero"/>
        <c:auto val="1"/>
        <c:lblAlgn val="ctr"/>
        <c:lblOffset val="100"/>
        <c:noMultiLvlLbl val="0"/>
      </c:catAx>
      <c:valAx>
        <c:axId val="7608339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13574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13977124081189"/>
          <c:y val="3.6717656987696037E-2"/>
          <c:w val="0.87665911328262502"/>
          <c:h val="0.61947155485478655"/>
        </c:manualLayout>
      </c:layout>
      <c:barChart>
        <c:barDir val="bar"/>
        <c:grouping val="stacked"/>
        <c:varyColors val="0"/>
        <c:ser>
          <c:idx val="0"/>
          <c:order val="0"/>
          <c:tx>
            <c:strRef>
              <c:f>Sheet1!$B$1</c:f>
              <c:strCache>
                <c:ptCount val="1"/>
                <c:pt idx="0">
                  <c:v>Once a week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Sheet1!$A$8:$A$11</c:f>
              <c:numCache>
                <c:formatCode>General</c:formatCode>
                <c:ptCount val="4"/>
                <c:pt idx="0">
                  <c:v>2018</c:v>
                </c:pt>
                <c:pt idx="1">
                  <c:v>2023</c:v>
                </c:pt>
                <c:pt idx="2">
                  <c:v>2018</c:v>
                </c:pt>
                <c:pt idx="3">
                  <c:v>2023</c:v>
                </c:pt>
              </c:numCache>
            </c:numRef>
          </c:cat>
          <c:val>
            <c:numRef>
              <c:f>Sheet1!$B$8:$B$11</c:f>
              <c:numCache>
                <c:formatCode>0%</c:formatCode>
                <c:ptCount val="4"/>
                <c:pt idx="0">
                  <c:v>0.05</c:v>
                </c:pt>
                <c:pt idx="1">
                  <c:v>0.06</c:v>
                </c:pt>
                <c:pt idx="2">
                  <c:v>0.05</c:v>
                </c:pt>
                <c:pt idx="3">
                  <c:v>0.05</c:v>
                </c:pt>
              </c:numCache>
            </c:numRef>
          </c:val>
          <c:extLst>
            <c:ext xmlns:c16="http://schemas.microsoft.com/office/drawing/2014/chart" uri="{C3380CC4-5D6E-409C-BE32-E72D297353CC}">
              <c16:uniqueId val="{00000000-FBCD-48B6-B8CF-BFDBC8051A73}"/>
            </c:ext>
          </c:extLst>
        </c:ser>
        <c:ser>
          <c:idx val="1"/>
          <c:order val="1"/>
          <c:tx>
            <c:strRef>
              <c:f>Sheet1!$C$1</c:f>
              <c:strCache>
                <c:ptCount val="1"/>
                <c:pt idx="0">
                  <c:v>Between once a week and once a month</c:v>
                </c:pt>
              </c:strCache>
            </c:strRef>
          </c:tx>
          <c:spPr>
            <a:solidFill>
              <a:schemeClr val="accent1">
                <a:lumMod val="40000"/>
                <a:lumOff val="60000"/>
              </a:schemeClr>
            </a:solidFill>
            <a:ln>
              <a:noFill/>
            </a:ln>
            <a:effectLst/>
          </c:spPr>
          <c:invertIfNegative val="0"/>
          <c:dLbls>
            <c:dLbl>
              <c:idx val="0"/>
              <c:layout>
                <c:manualLayout>
                  <c:x val="0"/>
                  <c:y val="7.67732827924553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BCD-48B6-B8CF-BFDBC8051A73}"/>
                </c:ext>
              </c:extLst>
            </c:dLbl>
            <c:dLbl>
              <c:idx val="1"/>
              <c:layout>
                <c:manualLayout>
                  <c:x val="-8.8585244813810561E-3"/>
                  <c:y val="7.0097345158328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BCD-48B6-B8CF-BFDBC8051A73}"/>
                </c:ext>
              </c:extLst>
            </c:dLbl>
            <c:dLbl>
              <c:idx val="2"/>
              <c:layout>
                <c:manualLayout>
                  <c:x val="0"/>
                  <c:y val="6.34216703563925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BCD-48B6-B8CF-BFDBC8051A73}"/>
                </c:ext>
              </c:extLst>
            </c:dLbl>
            <c:dLbl>
              <c:idx val="3"/>
              <c:layout>
                <c:manualLayout>
                  <c:x val="0"/>
                  <c:y val="6.008343870713896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BCD-48B6-B8CF-BFDBC8051A7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Sheet1!$A$8:$A$11</c:f>
              <c:numCache>
                <c:formatCode>General</c:formatCode>
                <c:ptCount val="4"/>
                <c:pt idx="0">
                  <c:v>2018</c:v>
                </c:pt>
                <c:pt idx="1">
                  <c:v>2023</c:v>
                </c:pt>
                <c:pt idx="2">
                  <c:v>2018</c:v>
                </c:pt>
                <c:pt idx="3">
                  <c:v>2023</c:v>
                </c:pt>
              </c:numCache>
            </c:numRef>
          </c:cat>
          <c:val>
            <c:numRef>
              <c:f>Sheet1!$C$8:$C$11</c:f>
              <c:numCache>
                <c:formatCode>0%</c:formatCode>
                <c:ptCount val="4"/>
                <c:pt idx="0">
                  <c:v>0.01</c:v>
                </c:pt>
                <c:pt idx="1">
                  <c:v>0.01</c:v>
                </c:pt>
                <c:pt idx="2">
                  <c:v>0</c:v>
                </c:pt>
                <c:pt idx="3">
                  <c:v>0.01</c:v>
                </c:pt>
              </c:numCache>
            </c:numRef>
          </c:val>
          <c:extLst>
            <c:ext xmlns:c16="http://schemas.microsoft.com/office/drawing/2014/chart" uri="{C3380CC4-5D6E-409C-BE32-E72D297353CC}">
              <c16:uniqueId val="{00000001-FBCD-48B6-B8CF-BFDBC8051A73}"/>
            </c:ext>
          </c:extLst>
        </c:ser>
        <c:ser>
          <c:idx val="2"/>
          <c:order val="2"/>
          <c:tx>
            <c:strRef>
              <c:f>Sheet1!$D$1</c:f>
              <c:strCache>
                <c:ptCount val="1"/>
                <c:pt idx="0">
                  <c:v>Once a month or less often</c:v>
                </c:pt>
              </c:strCache>
            </c:strRef>
          </c:tx>
          <c:spPr>
            <a:solidFill>
              <a:srgbClr val="92D050"/>
            </a:solidFill>
            <a:ln>
              <a:noFill/>
            </a:ln>
            <a:effectLst/>
          </c:spPr>
          <c:invertIfNegative val="0"/>
          <c:dLbls>
            <c:dLbl>
              <c:idx val="0"/>
              <c:layout>
                <c:manualLayout>
                  <c:x val="4.7245463900698961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BCD-48B6-B8CF-BFDBC8051A73}"/>
                </c:ext>
              </c:extLst>
            </c:dLbl>
            <c:dLbl>
              <c:idx val="1"/>
              <c:layout>
                <c:manualLayout>
                  <c:x val="3.543409792552422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BCD-48B6-B8CF-BFDBC8051A73}"/>
                </c:ext>
              </c:extLst>
            </c:dLbl>
            <c:dLbl>
              <c:idx val="2"/>
              <c:layout>
                <c:manualLayout>
                  <c:x val="5.3151146888286337E-2"/>
                  <c:y val="-3.33796881706321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BCD-48B6-B8CF-BFDBC8051A73}"/>
                </c:ext>
              </c:extLst>
            </c:dLbl>
            <c:dLbl>
              <c:idx val="3"/>
              <c:layout>
                <c:manualLayout>
                  <c:x val="2.3622731950349481E-2"/>
                  <c:y val="3.338494481444038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BCD-48B6-B8CF-BFDBC8051A73}"/>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Sheet1!$A$8:$A$11</c:f>
              <c:numCache>
                <c:formatCode>General</c:formatCode>
                <c:ptCount val="4"/>
                <c:pt idx="0">
                  <c:v>2018</c:v>
                </c:pt>
                <c:pt idx="1">
                  <c:v>2023</c:v>
                </c:pt>
                <c:pt idx="2">
                  <c:v>2018</c:v>
                </c:pt>
                <c:pt idx="3">
                  <c:v>2023</c:v>
                </c:pt>
              </c:numCache>
            </c:numRef>
          </c:cat>
          <c:val>
            <c:numRef>
              <c:f>Sheet1!$D$8:$D$11</c:f>
              <c:numCache>
                <c:formatCode>0%</c:formatCode>
                <c:ptCount val="4"/>
                <c:pt idx="0">
                  <c:v>0</c:v>
                </c:pt>
                <c:pt idx="1">
                  <c:v>0.01</c:v>
                </c:pt>
                <c:pt idx="2">
                  <c:v>0.01</c:v>
                </c:pt>
                <c:pt idx="3">
                  <c:v>0.01</c:v>
                </c:pt>
              </c:numCache>
            </c:numRef>
          </c:val>
          <c:extLst>
            <c:ext xmlns:c16="http://schemas.microsoft.com/office/drawing/2014/chart" uri="{C3380CC4-5D6E-409C-BE32-E72D297353CC}">
              <c16:uniqueId val="{00000002-FBCD-48B6-B8CF-BFDBC8051A73}"/>
            </c:ext>
          </c:extLst>
        </c:ser>
        <c:ser>
          <c:idx val="3"/>
          <c:order val="3"/>
          <c:tx>
            <c:strRef>
              <c:f>Sheet1!$E$1</c:f>
              <c:strCache>
                <c:ptCount val="1"/>
                <c:pt idx="0">
                  <c:v>Never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Sheet1!$A$8:$A$11</c:f>
              <c:numCache>
                <c:formatCode>General</c:formatCode>
                <c:ptCount val="4"/>
                <c:pt idx="0">
                  <c:v>2018</c:v>
                </c:pt>
                <c:pt idx="1">
                  <c:v>2023</c:v>
                </c:pt>
                <c:pt idx="2">
                  <c:v>2018</c:v>
                </c:pt>
                <c:pt idx="3">
                  <c:v>2023</c:v>
                </c:pt>
              </c:numCache>
            </c:numRef>
          </c:cat>
          <c:val>
            <c:numRef>
              <c:f>Sheet1!$E$8:$E$11</c:f>
              <c:numCache>
                <c:formatCode>0%</c:formatCode>
                <c:ptCount val="4"/>
                <c:pt idx="0">
                  <c:v>0.9</c:v>
                </c:pt>
                <c:pt idx="1">
                  <c:v>0.84</c:v>
                </c:pt>
                <c:pt idx="2">
                  <c:v>0.89</c:v>
                </c:pt>
                <c:pt idx="3">
                  <c:v>0.84</c:v>
                </c:pt>
              </c:numCache>
            </c:numRef>
          </c:val>
          <c:extLst>
            <c:ext xmlns:c16="http://schemas.microsoft.com/office/drawing/2014/chart" uri="{C3380CC4-5D6E-409C-BE32-E72D297353CC}">
              <c16:uniqueId val="{00000003-FBCD-48B6-B8CF-BFDBC8051A73}"/>
            </c:ext>
          </c:extLst>
        </c:ser>
        <c:ser>
          <c:idx val="4"/>
          <c:order val="4"/>
          <c:tx>
            <c:strRef>
              <c:f>Sheet1!$F$1</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Sheet1!$A$8:$A$11</c:f>
              <c:numCache>
                <c:formatCode>General</c:formatCode>
                <c:ptCount val="4"/>
                <c:pt idx="0">
                  <c:v>2018</c:v>
                </c:pt>
                <c:pt idx="1">
                  <c:v>2023</c:v>
                </c:pt>
                <c:pt idx="2">
                  <c:v>2018</c:v>
                </c:pt>
                <c:pt idx="3">
                  <c:v>2023</c:v>
                </c:pt>
              </c:numCache>
            </c:numRef>
          </c:cat>
          <c:val>
            <c:numRef>
              <c:f>Sheet1!$F$8:$F$11</c:f>
              <c:numCache>
                <c:formatCode>0%</c:formatCode>
                <c:ptCount val="4"/>
                <c:pt idx="0">
                  <c:v>0.04</c:v>
                </c:pt>
                <c:pt idx="1">
                  <c:v>0.08</c:v>
                </c:pt>
                <c:pt idx="2">
                  <c:v>0.05</c:v>
                </c:pt>
                <c:pt idx="3">
                  <c:v>0.09</c:v>
                </c:pt>
              </c:numCache>
            </c:numRef>
          </c:val>
          <c:extLst>
            <c:ext xmlns:c16="http://schemas.microsoft.com/office/drawing/2014/chart" uri="{C3380CC4-5D6E-409C-BE32-E72D297353CC}">
              <c16:uniqueId val="{00000004-FBCD-48B6-B8CF-BFDBC8051A73}"/>
            </c:ext>
          </c:extLst>
        </c:ser>
        <c:dLbls>
          <c:dLblPos val="ctr"/>
          <c:showLegendKey val="0"/>
          <c:showVal val="1"/>
          <c:showCatName val="0"/>
          <c:showSerName val="0"/>
          <c:showPercent val="0"/>
          <c:showBubbleSize val="0"/>
        </c:dLbls>
        <c:gapWidth val="80"/>
        <c:overlap val="100"/>
        <c:axId val="413574928"/>
        <c:axId val="76083392"/>
      </c:barChart>
      <c:catAx>
        <c:axId val="4135749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083392"/>
        <c:crosses val="autoZero"/>
        <c:auto val="1"/>
        <c:lblAlgn val="ctr"/>
        <c:lblOffset val="100"/>
        <c:noMultiLvlLbl val="0"/>
      </c:catAx>
      <c:valAx>
        <c:axId val="7608339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13574928"/>
        <c:crosses val="autoZero"/>
        <c:crossBetween val="between"/>
      </c:valAx>
      <c:spPr>
        <a:noFill/>
        <a:ln>
          <a:noFill/>
        </a:ln>
        <a:effectLst/>
      </c:spPr>
    </c:plotArea>
    <c:legend>
      <c:legendPos val="r"/>
      <c:layout>
        <c:manualLayout>
          <c:xMode val="edge"/>
          <c:yMode val="edge"/>
          <c:x val="0.10875780236050614"/>
          <c:y val="0.77122376507638302"/>
          <c:w val="0.8735251486767317"/>
          <c:h val="0.2052574848694079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Once a week or more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Sheet1!$B$2:$B$7</c:f>
              <c:numCache>
                <c:formatCode>0%</c:formatCode>
                <c:ptCount val="6"/>
                <c:pt idx="0">
                  <c:v>0.39</c:v>
                </c:pt>
                <c:pt idx="1">
                  <c:v>0.42</c:v>
                </c:pt>
                <c:pt idx="2">
                  <c:v>0.4</c:v>
                </c:pt>
                <c:pt idx="3">
                  <c:v>0.28000000000000003</c:v>
                </c:pt>
                <c:pt idx="4">
                  <c:v>0.41</c:v>
                </c:pt>
                <c:pt idx="5">
                  <c:v>0.38</c:v>
                </c:pt>
              </c:numCache>
            </c:numRef>
          </c:val>
          <c:extLst>
            <c:ext xmlns:c16="http://schemas.microsoft.com/office/drawing/2014/chart" uri="{C3380CC4-5D6E-409C-BE32-E72D297353CC}">
              <c16:uniqueId val="{00000000-10D9-4DF7-8B26-9C86BFFFA6B8}"/>
            </c:ext>
          </c:extLst>
        </c:ser>
        <c:ser>
          <c:idx val="1"/>
          <c:order val="1"/>
          <c:tx>
            <c:strRef>
              <c:f>Sheet1!$C$1</c:f>
              <c:strCache>
                <c:ptCount val="1"/>
                <c:pt idx="0">
                  <c:v>Between once a week and once a month</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Sheet1!$C$2:$C$7</c:f>
              <c:numCache>
                <c:formatCode>0%</c:formatCode>
                <c:ptCount val="6"/>
                <c:pt idx="0">
                  <c:v>0.16</c:v>
                </c:pt>
                <c:pt idx="1">
                  <c:v>0.16</c:v>
                </c:pt>
                <c:pt idx="2">
                  <c:v>0.13</c:v>
                </c:pt>
                <c:pt idx="3">
                  <c:v>0.13</c:v>
                </c:pt>
                <c:pt idx="4">
                  <c:v>0.21</c:v>
                </c:pt>
                <c:pt idx="5">
                  <c:v>0.15</c:v>
                </c:pt>
              </c:numCache>
            </c:numRef>
          </c:val>
          <c:extLst>
            <c:ext xmlns:c16="http://schemas.microsoft.com/office/drawing/2014/chart" uri="{C3380CC4-5D6E-409C-BE32-E72D297353CC}">
              <c16:uniqueId val="{00000001-10D9-4DF7-8B26-9C86BFFFA6B8}"/>
            </c:ext>
          </c:extLst>
        </c:ser>
        <c:ser>
          <c:idx val="2"/>
          <c:order val="2"/>
          <c:tx>
            <c:strRef>
              <c:f>Sheet1!$D$1</c:f>
              <c:strCache>
                <c:ptCount val="1"/>
                <c:pt idx="0">
                  <c:v>Once a month or less often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Sheet1!$D$2:$D$7</c:f>
              <c:numCache>
                <c:formatCode>0%</c:formatCode>
                <c:ptCount val="6"/>
                <c:pt idx="0">
                  <c:v>0.19</c:v>
                </c:pt>
                <c:pt idx="1">
                  <c:v>0.17</c:v>
                </c:pt>
                <c:pt idx="2">
                  <c:v>0.14000000000000001</c:v>
                </c:pt>
                <c:pt idx="3">
                  <c:v>0.12</c:v>
                </c:pt>
                <c:pt idx="4">
                  <c:v>0.18</c:v>
                </c:pt>
                <c:pt idx="5">
                  <c:v>0.18</c:v>
                </c:pt>
              </c:numCache>
            </c:numRef>
          </c:val>
          <c:extLst>
            <c:ext xmlns:c16="http://schemas.microsoft.com/office/drawing/2014/chart" uri="{C3380CC4-5D6E-409C-BE32-E72D297353CC}">
              <c16:uniqueId val="{00000002-10D9-4DF7-8B26-9C86BFFFA6B8}"/>
            </c:ext>
          </c:extLst>
        </c:ser>
        <c:ser>
          <c:idx val="3"/>
          <c:order val="3"/>
          <c:tx>
            <c:strRef>
              <c:f>Sheet1!$E$1</c:f>
              <c:strCache>
                <c:ptCount val="1"/>
                <c:pt idx="0">
                  <c:v>Never</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Sheet1!$E$2:$E$7</c:f>
              <c:numCache>
                <c:formatCode>0%</c:formatCode>
                <c:ptCount val="6"/>
                <c:pt idx="0">
                  <c:v>0.25</c:v>
                </c:pt>
                <c:pt idx="1">
                  <c:v>0.24</c:v>
                </c:pt>
                <c:pt idx="2">
                  <c:v>0.32</c:v>
                </c:pt>
                <c:pt idx="3">
                  <c:v>0.42</c:v>
                </c:pt>
                <c:pt idx="4">
                  <c:v>0.17</c:v>
                </c:pt>
                <c:pt idx="5">
                  <c:v>0.24</c:v>
                </c:pt>
              </c:numCache>
            </c:numRef>
          </c:val>
          <c:extLst>
            <c:ext xmlns:c16="http://schemas.microsoft.com/office/drawing/2014/chart" uri="{C3380CC4-5D6E-409C-BE32-E72D297353CC}">
              <c16:uniqueId val="{00000005-10D9-4DF7-8B26-9C86BFFFA6B8}"/>
            </c:ext>
          </c:extLst>
        </c:ser>
        <c:ser>
          <c:idx val="4"/>
          <c:order val="4"/>
          <c:tx>
            <c:strRef>
              <c:f>Sheet1!$F$1</c:f>
              <c:strCache>
                <c:ptCount val="1"/>
                <c:pt idx="0">
                  <c:v>Don't know</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Sheet1!$A$2:$A$7</c:f>
              <c:numCache>
                <c:formatCode>General</c:formatCode>
                <c:ptCount val="6"/>
                <c:pt idx="0">
                  <c:v>2018</c:v>
                </c:pt>
                <c:pt idx="1">
                  <c:v>2023</c:v>
                </c:pt>
                <c:pt idx="2">
                  <c:v>2018</c:v>
                </c:pt>
                <c:pt idx="3">
                  <c:v>2023</c:v>
                </c:pt>
                <c:pt idx="4">
                  <c:v>2018</c:v>
                </c:pt>
                <c:pt idx="5">
                  <c:v>2023</c:v>
                </c:pt>
              </c:numCache>
            </c:numRef>
          </c:cat>
          <c:val>
            <c:numRef>
              <c:f>Sheet1!$F$2:$F$7</c:f>
              <c:numCache>
                <c:formatCode>0%</c:formatCode>
                <c:ptCount val="6"/>
                <c:pt idx="0">
                  <c:v>0.02</c:v>
                </c:pt>
                <c:pt idx="1">
                  <c:v>0.01</c:v>
                </c:pt>
                <c:pt idx="2">
                  <c:v>0.01</c:v>
                </c:pt>
                <c:pt idx="3">
                  <c:v>0.05</c:v>
                </c:pt>
                <c:pt idx="4">
                  <c:v>0.03</c:v>
                </c:pt>
                <c:pt idx="5">
                  <c:v>0.05</c:v>
                </c:pt>
              </c:numCache>
            </c:numRef>
          </c:val>
          <c:extLst>
            <c:ext xmlns:c16="http://schemas.microsoft.com/office/drawing/2014/chart" uri="{C3380CC4-5D6E-409C-BE32-E72D297353CC}">
              <c16:uniqueId val="{00000006-10D9-4DF7-8B26-9C86BFFFA6B8}"/>
            </c:ext>
          </c:extLst>
        </c:ser>
        <c:dLbls>
          <c:dLblPos val="ctr"/>
          <c:showLegendKey val="0"/>
          <c:showVal val="1"/>
          <c:showCatName val="0"/>
          <c:showSerName val="0"/>
          <c:showPercent val="0"/>
          <c:showBubbleSize val="0"/>
        </c:dLbls>
        <c:gapWidth val="80"/>
        <c:overlap val="100"/>
        <c:axId val="413574928"/>
        <c:axId val="76083392"/>
      </c:barChart>
      <c:catAx>
        <c:axId val="4135749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76083392"/>
        <c:crosses val="autoZero"/>
        <c:auto val="1"/>
        <c:lblAlgn val="ctr"/>
        <c:lblOffset val="100"/>
        <c:noMultiLvlLbl val="0"/>
      </c:catAx>
      <c:valAx>
        <c:axId val="76083392"/>
        <c:scaling>
          <c:orientation val="minMax"/>
          <c:max val="1"/>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413574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Pension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a year (n=2)</c:v>
                </c:pt>
                <c:pt idx="1">
                  <c:v>1-2 years (n=11)</c:v>
                </c:pt>
                <c:pt idx="2">
                  <c:v>3-5 years (n-15)</c:v>
                </c:pt>
                <c:pt idx="3">
                  <c:v>&gt; 5 years (n=55)</c:v>
                </c:pt>
              </c:strCache>
            </c:strRef>
          </c:cat>
          <c:val>
            <c:numRef>
              <c:f>Sheet1!$B$2:$B$5</c:f>
              <c:numCache>
                <c:formatCode>General</c:formatCode>
                <c:ptCount val="4"/>
                <c:pt idx="0">
                  <c:v>2</c:v>
                </c:pt>
                <c:pt idx="1">
                  <c:v>7</c:v>
                </c:pt>
                <c:pt idx="2">
                  <c:v>9</c:v>
                </c:pt>
                <c:pt idx="3">
                  <c:v>43</c:v>
                </c:pt>
              </c:numCache>
            </c:numRef>
          </c:val>
          <c:extLst>
            <c:ext xmlns:c16="http://schemas.microsoft.com/office/drawing/2014/chart" uri="{C3380CC4-5D6E-409C-BE32-E72D297353CC}">
              <c16:uniqueId val="{00000000-FB6C-4DC2-B3F1-4B6975C976CB}"/>
            </c:ext>
          </c:extLst>
        </c:ser>
        <c:ser>
          <c:idx val="1"/>
          <c:order val="1"/>
          <c:tx>
            <c:strRef>
              <c:f>Sheet1!$C$1</c:f>
              <c:strCache>
                <c:ptCount val="1"/>
                <c:pt idx="0">
                  <c:v>Above Pension</c:v>
                </c:pt>
              </c:strCache>
            </c:strRef>
          </c:tx>
          <c:spPr>
            <a:solidFill>
              <a:schemeClr val="accent2"/>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FB6C-4DC2-B3F1-4B6975C976CB}"/>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a year (n=2)</c:v>
                </c:pt>
                <c:pt idx="1">
                  <c:v>1-2 years (n=11)</c:v>
                </c:pt>
                <c:pt idx="2">
                  <c:v>3-5 years (n-15)</c:v>
                </c:pt>
                <c:pt idx="3">
                  <c:v>&gt; 5 years (n=55)</c:v>
                </c:pt>
              </c:strCache>
            </c:strRef>
          </c:cat>
          <c:val>
            <c:numRef>
              <c:f>Sheet1!$C$2:$C$5</c:f>
              <c:numCache>
                <c:formatCode>General</c:formatCode>
                <c:ptCount val="4"/>
                <c:pt idx="0">
                  <c:v>0</c:v>
                </c:pt>
                <c:pt idx="1">
                  <c:v>4</c:v>
                </c:pt>
                <c:pt idx="2">
                  <c:v>6</c:v>
                </c:pt>
                <c:pt idx="3">
                  <c:v>12</c:v>
                </c:pt>
              </c:numCache>
            </c:numRef>
          </c:val>
          <c:extLst>
            <c:ext xmlns:c16="http://schemas.microsoft.com/office/drawing/2014/chart" uri="{C3380CC4-5D6E-409C-BE32-E72D297353CC}">
              <c16:uniqueId val="{00000001-FB6C-4DC2-B3F1-4B6975C976CB}"/>
            </c:ext>
          </c:extLst>
        </c:ser>
        <c:dLbls>
          <c:dLblPos val="ctr"/>
          <c:showLegendKey val="0"/>
          <c:showVal val="1"/>
          <c:showCatName val="0"/>
          <c:showSerName val="0"/>
          <c:showPercent val="0"/>
          <c:showBubbleSize val="0"/>
        </c:dLbls>
        <c:gapWidth val="150"/>
        <c:overlap val="100"/>
        <c:axId val="219692192"/>
        <c:axId val="1939211376"/>
      </c:barChart>
      <c:catAx>
        <c:axId val="219692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939211376"/>
        <c:crosses val="autoZero"/>
        <c:auto val="1"/>
        <c:lblAlgn val="ctr"/>
        <c:lblOffset val="100"/>
        <c:noMultiLvlLbl val="0"/>
      </c:catAx>
      <c:valAx>
        <c:axId val="1939211376"/>
        <c:scaling>
          <c:orientation val="minMax"/>
        </c:scaling>
        <c:delete val="1"/>
        <c:axPos val="t"/>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9692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People prefer to move to NDIS accommodation (n=27)</c:v>
                </c:pt>
                <c:pt idx="1">
                  <c:v>Potential residents can't afford SRS fees (n=21)</c:v>
                </c:pt>
                <c:pt idx="2">
                  <c:v>People do not want to share rooms (n=14)</c:v>
                </c:pt>
                <c:pt idx="3">
                  <c:v>Referral sources lack understanding of what SRSs are and the services they provide (n=13)</c:v>
                </c:pt>
                <c:pt idx="4">
                  <c:v>People do not want to live in congregate (shared) facilities (n=11)</c:v>
                </c:pt>
                <c:pt idx="5">
                  <c:v>People referred to the SRS need higher levels of support than the SRS can provide (n=9)</c:v>
                </c:pt>
                <c:pt idx="6">
                  <c:v>Other, please specify (n=6)</c:v>
                </c:pt>
                <c:pt idx="7">
                  <c:v>People prefer to move to aged care facilities (n=4)</c:v>
                </c:pt>
              </c:strCache>
            </c:strRef>
          </c:cat>
          <c:val>
            <c:numRef>
              <c:f>Sheet1!$B$2:$B$9</c:f>
              <c:numCache>
                <c:formatCode>0%</c:formatCode>
                <c:ptCount val="8"/>
                <c:pt idx="0">
                  <c:v>0.59</c:v>
                </c:pt>
                <c:pt idx="1">
                  <c:v>0.46</c:v>
                </c:pt>
                <c:pt idx="2">
                  <c:v>0.3</c:v>
                </c:pt>
                <c:pt idx="3">
                  <c:v>0.28000000000000003</c:v>
                </c:pt>
                <c:pt idx="4">
                  <c:v>0.24</c:v>
                </c:pt>
                <c:pt idx="5">
                  <c:v>0.2</c:v>
                </c:pt>
                <c:pt idx="6">
                  <c:v>0.13</c:v>
                </c:pt>
                <c:pt idx="7">
                  <c:v>0.09</c:v>
                </c:pt>
              </c:numCache>
            </c:numRef>
          </c:val>
          <c:extLst>
            <c:ext xmlns:c16="http://schemas.microsoft.com/office/drawing/2014/chart" uri="{C3380CC4-5D6E-409C-BE32-E72D297353CC}">
              <c16:uniqueId val="{00000000-904A-427D-BD90-8FCEDDEC53F1}"/>
            </c:ext>
          </c:extLst>
        </c:ser>
        <c:dLbls>
          <c:dLblPos val="outEnd"/>
          <c:showLegendKey val="0"/>
          <c:showVal val="1"/>
          <c:showCatName val="0"/>
          <c:showSerName val="0"/>
          <c:showPercent val="0"/>
          <c:showBubbleSize val="0"/>
        </c:dLbls>
        <c:gapWidth val="100"/>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5692093682805011"/>
          <c:y val="8.6555464270623064E-2"/>
          <c:w val="0.3801851638596867"/>
          <c:h val="0.8268890714587539"/>
        </c:manualLayout>
      </c:layout>
      <c:barChart>
        <c:barDir val="bar"/>
        <c:grouping val="clustered"/>
        <c:varyColors val="0"/>
        <c:ser>
          <c:idx val="0"/>
          <c:order val="0"/>
          <c:tx>
            <c:strRef>
              <c:f>Sheet1!$B$1</c:f>
              <c:strCache>
                <c:ptCount val="1"/>
                <c:pt idx="0">
                  <c:v>Column1</c:v>
                </c:pt>
              </c:strCache>
            </c:strRef>
          </c:tx>
          <c:spPr>
            <a:solidFill>
              <a:schemeClr val="accent1"/>
            </a:solidFill>
            <a:ln w="104775">
              <a:solidFill>
                <a:schemeClr val="accent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65000"/>
                        <a:lumOff val="3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People prefer to move to NDIS accommodation (n=14)</c:v>
                </c:pt>
                <c:pt idx="1">
                  <c:v>Potential residents can't afford SRS fees (n=8)</c:v>
                </c:pt>
                <c:pt idx="2">
                  <c:v>Referral sources lack understanding of what SRSs are and the services they provide (n=6)</c:v>
                </c:pt>
                <c:pt idx="3">
                  <c:v>People do not want to share rooms (n=5)</c:v>
                </c:pt>
                <c:pt idx="4">
                  <c:v>People referred to the SRS need higher levels of support than the SRS can provide (n=4)</c:v>
                </c:pt>
                <c:pt idx="5">
                  <c:v>People do not want to live in congregate (shared) facilities (n=2)</c:v>
                </c:pt>
                <c:pt idx="6">
                  <c:v>Other (n=2)</c:v>
                </c:pt>
                <c:pt idx="7">
                  <c:v>People prefer to move to aged care facilities (n=1)</c:v>
                </c:pt>
              </c:strCache>
            </c:strRef>
          </c:cat>
          <c:val>
            <c:numRef>
              <c:f>Sheet1!$B$2:$B$9</c:f>
              <c:numCache>
                <c:formatCode>0%</c:formatCode>
                <c:ptCount val="8"/>
                <c:pt idx="0">
                  <c:v>0.33</c:v>
                </c:pt>
                <c:pt idx="1">
                  <c:v>0.19</c:v>
                </c:pt>
                <c:pt idx="2">
                  <c:v>0.14000000000000001</c:v>
                </c:pt>
                <c:pt idx="3">
                  <c:v>0.12</c:v>
                </c:pt>
                <c:pt idx="4">
                  <c:v>0.1</c:v>
                </c:pt>
                <c:pt idx="5">
                  <c:v>0.05</c:v>
                </c:pt>
                <c:pt idx="6">
                  <c:v>0.05</c:v>
                </c:pt>
                <c:pt idx="7">
                  <c:v>0.02</c:v>
                </c:pt>
              </c:numCache>
            </c:numRef>
          </c:val>
          <c:extLst>
            <c:ext xmlns:c16="http://schemas.microsoft.com/office/drawing/2014/chart" uri="{C3380CC4-5D6E-409C-BE32-E72D297353CC}">
              <c16:uniqueId val="{00000000-1AD1-4F48-888F-AA401C14FF95}"/>
            </c:ext>
          </c:extLst>
        </c:ser>
        <c:dLbls>
          <c:dLblPos val="outEnd"/>
          <c:showLegendKey val="0"/>
          <c:showVal val="1"/>
          <c:showCatName val="0"/>
          <c:showSerName val="0"/>
          <c:showPercent val="0"/>
          <c:showBubbleSize val="0"/>
        </c:dLbls>
        <c:gapWidth val="100"/>
        <c:axId val="1927752815"/>
        <c:axId val="1463502143"/>
      </c:barChart>
      <c:catAx>
        <c:axId val="192775281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1463502143"/>
        <c:crosses val="autoZero"/>
        <c:auto val="1"/>
        <c:lblAlgn val="ctr"/>
        <c:lblOffset val="100"/>
        <c:noMultiLvlLbl val="0"/>
      </c:catAx>
      <c:valAx>
        <c:axId val="1463502143"/>
        <c:scaling>
          <c:orientation val="minMax"/>
        </c:scaling>
        <c:delete val="1"/>
        <c:axPos val="t"/>
        <c:numFmt formatCode="0%" sourceLinked="1"/>
        <c:majorTickMark val="out"/>
        <c:minorTickMark val="none"/>
        <c:tickLblPos val="nextTo"/>
        <c:crossAx val="192775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97604648306801"/>
          <c:y val="2.7966552003803453E-2"/>
          <c:w val="0.53302395351693199"/>
          <c:h val="0.87011144120450834"/>
        </c:manualLayout>
      </c:layout>
      <c:barChart>
        <c:barDir val="bar"/>
        <c:grouping val="clustered"/>
        <c:varyColors val="0"/>
        <c:ser>
          <c:idx val="0"/>
          <c:order val="0"/>
          <c:tx>
            <c:strRef>
              <c:f>Sheet1!$B$1</c:f>
              <c:strCache>
                <c:ptCount val="1"/>
                <c:pt idx="0">
                  <c:v>Pension Level</c:v>
                </c:pt>
              </c:strCache>
            </c:strRef>
          </c:tx>
          <c:spPr>
            <a:solidFill>
              <a:schemeClr val="accent1"/>
            </a:solidFill>
            <a:ln>
              <a:noFill/>
            </a:ln>
            <a:effectLst/>
          </c:spPr>
          <c:invertIfNegative val="0"/>
          <c:dLbls>
            <c:dLbl>
              <c:idx val="4"/>
              <c:layout>
                <c:manualLayout>
                  <c:x val="-0.11649139647580245"/>
                  <c:y val="5.593650052245318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01-4CF0-9037-3E91FA480A72}"/>
                </c:ext>
              </c:extLst>
            </c:dLbl>
            <c:dLbl>
              <c:idx val="7"/>
              <c:layout>
                <c:manualLayout>
                  <c:x val="4.9371239749637806E-3"/>
                  <c:y val="-5.8961412752407804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8D1-445A-B68F-413435965A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People prefer to move to NDIS accommodation (n=27)</c:v>
                </c:pt>
                <c:pt idx="1">
                  <c:v>Potential residents can't afford SRS fees (n=21)</c:v>
                </c:pt>
                <c:pt idx="2">
                  <c:v>Referral sources lack understanding of what SRSs are and the services they provide (n=13)</c:v>
                </c:pt>
                <c:pt idx="3">
                  <c:v>People do not want to share rooms (n=14)</c:v>
                </c:pt>
                <c:pt idx="4">
                  <c:v>People do not want to live in congregate (shared) facilities (n=11)</c:v>
                </c:pt>
                <c:pt idx="5">
                  <c:v>People referred to the SRS need higher levels of support than the SRS can provide (n=9)</c:v>
                </c:pt>
                <c:pt idx="6">
                  <c:v>Other, please specify (n=6)</c:v>
                </c:pt>
                <c:pt idx="7">
                  <c:v>People prefer to move to aged care facilities (n=4)</c:v>
                </c:pt>
              </c:strCache>
            </c:strRef>
          </c:cat>
          <c:val>
            <c:numRef>
              <c:f>Sheet1!$B$2:$B$9</c:f>
              <c:numCache>
                <c:formatCode>0%</c:formatCode>
                <c:ptCount val="8"/>
                <c:pt idx="0">
                  <c:v>0.72</c:v>
                </c:pt>
                <c:pt idx="1">
                  <c:v>0.38</c:v>
                </c:pt>
                <c:pt idx="2">
                  <c:v>0.21</c:v>
                </c:pt>
                <c:pt idx="3">
                  <c:v>0.45</c:v>
                </c:pt>
                <c:pt idx="4">
                  <c:v>0.24</c:v>
                </c:pt>
                <c:pt idx="5">
                  <c:v>0.21</c:v>
                </c:pt>
                <c:pt idx="6">
                  <c:v>0.14000000000000001</c:v>
                </c:pt>
                <c:pt idx="7">
                  <c:v>0.03</c:v>
                </c:pt>
              </c:numCache>
            </c:numRef>
          </c:val>
          <c:extLst>
            <c:ext xmlns:c16="http://schemas.microsoft.com/office/drawing/2014/chart" uri="{C3380CC4-5D6E-409C-BE32-E72D297353CC}">
              <c16:uniqueId val="{00000000-1401-4CF0-9037-3E91FA480A72}"/>
            </c:ext>
          </c:extLst>
        </c:ser>
        <c:ser>
          <c:idx val="1"/>
          <c:order val="1"/>
          <c:tx>
            <c:strRef>
              <c:f>Sheet1!$C$1</c:f>
              <c:strCache>
                <c:ptCount val="1"/>
                <c:pt idx="0">
                  <c:v>Above Pension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People prefer to move to NDIS accommodation (n=27)</c:v>
                </c:pt>
                <c:pt idx="1">
                  <c:v>Potential residents can't afford SRS fees (n=21)</c:v>
                </c:pt>
                <c:pt idx="2">
                  <c:v>Referral sources lack understanding of what SRSs are and the services they provide (n=13)</c:v>
                </c:pt>
                <c:pt idx="3">
                  <c:v>People do not want to share rooms (n=14)</c:v>
                </c:pt>
                <c:pt idx="4">
                  <c:v>People do not want to live in congregate (shared) facilities (n=11)</c:v>
                </c:pt>
                <c:pt idx="5">
                  <c:v>People referred to the SRS need higher levels of support than the SRS can provide (n=9)</c:v>
                </c:pt>
                <c:pt idx="6">
                  <c:v>Other, please specify (n=6)</c:v>
                </c:pt>
                <c:pt idx="7">
                  <c:v>People prefer to move to aged care facilities (n=4)</c:v>
                </c:pt>
              </c:strCache>
            </c:strRef>
          </c:cat>
          <c:val>
            <c:numRef>
              <c:f>Sheet1!$C$2:$C$9</c:f>
              <c:numCache>
                <c:formatCode>0%</c:formatCode>
                <c:ptCount val="8"/>
                <c:pt idx="0">
                  <c:v>0.35</c:v>
                </c:pt>
                <c:pt idx="1">
                  <c:v>0.59</c:v>
                </c:pt>
                <c:pt idx="2">
                  <c:v>0.41</c:v>
                </c:pt>
                <c:pt idx="3">
                  <c:v>0.06</c:v>
                </c:pt>
                <c:pt idx="4">
                  <c:v>0.24</c:v>
                </c:pt>
                <c:pt idx="5">
                  <c:v>0.18</c:v>
                </c:pt>
                <c:pt idx="6">
                  <c:v>0.12</c:v>
                </c:pt>
                <c:pt idx="7">
                  <c:v>0.18</c:v>
                </c:pt>
              </c:numCache>
            </c:numRef>
          </c:val>
          <c:extLst>
            <c:ext xmlns:c16="http://schemas.microsoft.com/office/drawing/2014/chart" uri="{C3380CC4-5D6E-409C-BE32-E72D297353CC}">
              <c16:uniqueId val="{00000001-1401-4CF0-9037-3E91FA480A72}"/>
            </c:ext>
          </c:extLst>
        </c:ser>
        <c:dLbls>
          <c:dLblPos val="ctr"/>
          <c:showLegendKey val="0"/>
          <c:showVal val="1"/>
          <c:showCatName val="0"/>
          <c:showSerName val="0"/>
          <c:showPercent val="0"/>
          <c:showBubbleSize val="0"/>
        </c:dLbls>
        <c:gapWidth val="4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697604648306801"/>
          <c:y val="2.7966552003803453E-2"/>
          <c:w val="0.53302395351693199"/>
          <c:h val="0.87011144120450834"/>
        </c:manualLayout>
      </c:layout>
      <c:barChart>
        <c:barDir val="bar"/>
        <c:grouping val="clustered"/>
        <c:varyColors val="0"/>
        <c:ser>
          <c:idx val="0"/>
          <c:order val="0"/>
          <c:tx>
            <c:strRef>
              <c:f>Sheet1!$B$1</c:f>
              <c:strCache>
                <c:ptCount val="1"/>
                <c:pt idx="0">
                  <c:v>Pension Level</c:v>
                </c:pt>
              </c:strCache>
            </c:strRef>
          </c:tx>
          <c:spPr>
            <a:solidFill>
              <a:schemeClr val="accent1"/>
            </a:solidFill>
            <a:ln>
              <a:noFill/>
            </a:ln>
            <a:effectLst/>
          </c:spPr>
          <c:invertIfNegative val="0"/>
          <c:dLbls>
            <c:dLbl>
              <c:idx val="2"/>
              <c:layout>
                <c:manualLayout>
                  <c:x val="-4.7173790475103033E-2"/>
                  <c:y val="3.04699292673494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340-40A3-87D6-F27342913BD1}"/>
                </c:ext>
              </c:extLst>
            </c:dLbl>
            <c:dLbl>
              <c:idx val="3"/>
              <c:layout>
                <c:manualLayout>
                  <c:x val="-0.13920152444028919"/>
                  <c:y val="-3.04627322129598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27-4A81-B527-098A463F051E}"/>
                </c:ext>
              </c:extLst>
            </c:dLbl>
            <c:dLbl>
              <c:idx val="5"/>
              <c:layout>
                <c:manualLayout>
                  <c:x val="-5.139668990914744E-2"/>
                  <c:y val="3.046992926734945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927-4A81-B527-098A463F051E}"/>
                </c:ext>
              </c:extLst>
            </c:dLbl>
            <c:dLbl>
              <c:idx val="7"/>
              <c:layout>
                <c:manualLayout>
                  <c:x val="-4.943975391993842E-2"/>
                  <c:y val="1.1171298706251248E-16"/>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340-40A3-87D6-F27342913BD1}"/>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People prefer to move to NDIS accommodation (n=14)</c:v>
                </c:pt>
                <c:pt idx="1">
                  <c:v>Potential residents can't afford SRS fees (n=8)</c:v>
                </c:pt>
                <c:pt idx="2">
                  <c:v>Referral sources lack understanding of what SRSs are and the services they provide (n=6)</c:v>
                </c:pt>
                <c:pt idx="3">
                  <c:v>People do not want to share rooms (n=5)</c:v>
                </c:pt>
                <c:pt idx="4">
                  <c:v>People referred to the SRS need higher levels of support than the SRS can provide (n=4)</c:v>
                </c:pt>
                <c:pt idx="5">
                  <c:v>People do not want to live in congregate (shared) facilities (n=2)</c:v>
                </c:pt>
                <c:pt idx="6">
                  <c:v>Other (n=2)</c:v>
                </c:pt>
                <c:pt idx="7">
                  <c:v>People prefer to move to aged care facilities (n=1)</c:v>
                </c:pt>
              </c:strCache>
            </c:strRef>
          </c:cat>
          <c:val>
            <c:numRef>
              <c:f>Sheet1!$B$2:$B$9</c:f>
              <c:numCache>
                <c:formatCode>0%</c:formatCode>
                <c:ptCount val="8"/>
                <c:pt idx="0">
                  <c:v>0.46</c:v>
                </c:pt>
                <c:pt idx="1">
                  <c:v>0.11</c:v>
                </c:pt>
                <c:pt idx="2">
                  <c:v>0.04</c:v>
                </c:pt>
                <c:pt idx="3">
                  <c:v>0.18</c:v>
                </c:pt>
                <c:pt idx="4">
                  <c:v>0.11</c:v>
                </c:pt>
                <c:pt idx="5">
                  <c:v>0.04</c:v>
                </c:pt>
                <c:pt idx="6">
                  <c:v>0.04</c:v>
                </c:pt>
                <c:pt idx="7">
                  <c:v>0.04</c:v>
                </c:pt>
              </c:numCache>
            </c:numRef>
          </c:val>
          <c:extLst>
            <c:ext xmlns:c16="http://schemas.microsoft.com/office/drawing/2014/chart" uri="{C3380CC4-5D6E-409C-BE32-E72D297353CC}">
              <c16:uniqueId val="{00000002-5927-4A81-B527-098A463F051E}"/>
            </c:ext>
          </c:extLst>
        </c:ser>
        <c:ser>
          <c:idx val="1"/>
          <c:order val="1"/>
          <c:tx>
            <c:strRef>
              <c:f>Sheet1!$C$1</c:f>
              <c:strCache>
                <c:ptCount val="1"/>
                <c:pt idx="0">
                  <c:v>Above Pension</c:v>
                </c:pt>
              </c:strCache>
            </c:strRef>
          </c:tx>
          <c:spPr>
            <a:solidFill>
              <a:schemeClr val="accent2"/>
            </a:solidFill>
            <a:ln>
              <a:noFill/>
            </a:ln>
            <a:effectLst/>
          </c:spPr>
          <c:invertIfNegative val="0"/>
          <c:dLbls>
            <c:dLbl>
              <c:idx val="5"/>
              <c:layout>
                <c:manualLayout>
                  <c:x val="-6.725843402299507E-2"/>
                  <c:y val="2.3990181309769406E-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A98-4A88-86CD-BFD33A4CFB00}"/>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People prefer to move to NDIS accommodation (n=14)</c:v>
                </c:pt>
                <c:pt idx="1">
                  <c:v>Potential residents can't afford SRS fees (n=8)</c:v>
                </c:pt>
                <c:pt idx="2">
                  <c:v>Referral sources lack understanding of what SRSs are and the services they provide (n=6)</c:v>
                </c:pt>
                <c:pt idx="3">
                  <c:v>People do not want to share rooms (n=5)</c:v>
                </c:pt>
                <c:pt idx="4">
                  <c:v>People referred to the SRS need higher levels of support than the SRS can provide (n=4)</c:v>
                </c:pt>
                <c:pt idx="5">
                  <c:v>People do not want to live in congregate (shared) facilities (n=2)</c:v>
                </c:pt>
                <c:pt idx="6">
                  <c:v>Other (n=2)</c:v>
                </c:pt>
                <c:pt idx="7">
                  <c:v>People prefer to move to aged care facilities (n=1)</c:v>
                </c:pt>
              </c:strCache>
            </c:strRef>
          </c:cat>
          <c:val>
            <c:numRef>
              <c:f>Sheet1!$C$2:$C$9</c:f>
              <c:numCache>
                <c:formatCode>0%</c:formatCode>
                <c:ptCount val="8"/>
                <c:pt idx="0">
                  <c:v>7.0000000000000007E-2</c:v>
                </c:pt>
                <c:pt idx="1">
                  <c:v>0.36</c:v>
                </c:pt>
                <c:pt idx="2">
                  <c:v>0.36</c:v>
                </c:pt>
                <c:pt idx="4">
                  <c:v>7.0000000000000007E-2</c:v>
                </c:pt>
                <c:pt idx="5">
                  <c:v>7.0000000000000007E-2</c:v>
                </c:pt>
                <c:pt idx="6">
                  <c:v>7.0000000000000007E-2</c:v>
                </c:pt>
              </c:numCache>
            </c:numRef>
          </c:val>
          <c:extLst>
            <c:ext xmlns:c16="http://schemas.microsoft.com/office/drawing/2014/chart" uri="{C3380CC4-5D6E-409C-BE32-E72D297353CC}">
              <c16:uniqueId val="{00000003-5927-4A81-B527-098A463F051E}"/>
            </c:ext>
          </c:extLst>
        </c:ser>
        <c:dLbls>
          <c:dLblPos val="ctr"/>
          <c:showLegendKey val="0"/>
          <c:showVal val="1"/>
          <c:showCatName val="0"/>
          <c:showSerName val="0"/>
          <c:showPercent val="0"/>
          <c:showBubbleSize val="0"/>
        </c:dLbls>
        <c:gapWidth val="40"/>
        <c:axId val="927971535"/>
        <c:axId val="80594735"/>
      </c:barChart>
      <c:catAx>
        <c:axId val="927971535"/>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0"/>
          <a:lstStyle/>
          <a:p>
            <a:pPr algn="r">
              <a:defRPr sz="1000" b="0" i="0" u="none" strike="noStrike" kern="1200" baseline="0">
                <a:solidFill>
                  <a:schemeClr val="tx1">
                    <a:lumMod val="65000"/>
                    <a:lumOff val="35000"/>
                  </a:schemeClr>
                </a:solidFill>
                <a:latin typeface="+mn-lt"/>
                <a:ea typeface="+mn-ea"/>
                <a:cs typeface="+mn-cs"/>
              </a:defRPr>
            </a:pPr>
            <a:endParaRPr lang="en-US"/>
          </a:p>
        </c:txPr>
        <c:crossAx val="80594735"/>
        <c:crosses val="autoZero"/>
        <c:auto val="1"/>
        <c:lblAlgn val="ctr"/>
        <c:lblOffset val="100"/>
        <c:noMultiLvlLbl val="0"/>
      </c:catAx>
      <c:valAx>
        <c:axId val="80594735"/>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9279715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0.37409</cdr:x>
      <cdr:y>0.92401</cdr:y>
    </cdr:from>
    <cdr:to>
      <cdr:x>0.86718</cdr:x>
      <cdr:y>1</cdr:y>
    </cdr:to>
    <cdr:sp macro="" textlink="">
      <cdr:nvSpPr>
        <cdr:cNvPr id="2" name="Subtitle 7">
          <a:extLst xmlns:a="http://schemas.openxmlformats.org/drawingml/2006/main">
            <a:ext uri="{FF2B5EF4-FFF2-40B4-BE49-F238E27FC236}">
              <a16:creationId xmlns:a16="http://schemas.microsoft.com/office/drawing/2014/main" id="{C17C46FF-25C9-AFCC-992E-B6A23B1AF0F4}"/>
            </a:ext>
          </a:extLst>
        </cdr:cNvPr>
        <cdr:cNvSpPr txBox="1">
          <a:spLocks xmlns:a="http://schemas.openxmlformats.org/drawingml/2006/main"/>
        </cdr:cNvSpPr>
      </cdr:nvSpPr>
      <cdr:spPr>
        <a:xfrm xmlns:a="http://schemas.openxmlformats.org/drawingml/2006/main">
          <a:off x="1963972" y="3236092"/>
          <a:ext cx="2588733" cy="266131"/>
        </a:xfrm>
        <a:prstGeom xmlns:a="http://schemas.openxmlformats.org/drawingml/2006/main" prst="rect">
          <a:avLst/>
        </a:prstGeom>
        <a:solidFill xmlns:a="http://schemas.openxmlformats.org/drawingml/2006/main">
          <a:schemeClr val="bg1"/>
        </a:solidFill>
      </cdr:spPr>
      <cdr:txBody>
        <a:bodyPr xmlns:a="http://schemas.openxmlformats.org/drawingml/2006/main" vert="horz" lIns="91440" tIns="45720" rIns="91440" bIns="45720" numCol="1" spcCol="1080000" rtlCol="0">
          <a:no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nSpc>
              <a:spcPct val="114000"/>
            </a:lnSpc>
            <a:spcBef>
              <a:spcPts val="1000"/>
            </a:spcBef>
            <a:buClr>
              <a:srgbClr val="2A3B8F"/>
            </a:buClr>
          </a:pPr>
          <a:r>
            <a:rPr lang="en-GB" sz="1000" b="1" dirty="0">
              <a:solidFill>
                <a:schemeClr val="tx1">
                  <a:lumMod val="65000"/>
                  <a:lumOff val="35000"/>
                </a:schemeClr>
              </a:solidFill>
              <a:ea typeface="Source Sans Pro" panose="020B0503030403020204" pitchFamily="34" charset="0"/>
              <a:cs typeface="Segoe UI" panose="020B0502040204020203" pitchFamily="34" charset="0"/>
            </a:rPr>
            <a:t>Response percentage (n= 100)</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4BCC88-6C01-4DCE-9A64-90B6F23AE11B}"/>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D85A5BAB-E4EF-42EB-9164-96FFBD428C77}"/>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AC6E780F-37A4-4873-A1B5-6C6D5B0CF1F9}" type="datetimeFigureOut">
              <a:rPr lang="en-AU" smtClean="0"/>
              <a:t>11/10/2024</a:t>
            </a:fld>
            <a:endParaRPr lang="en-AU"/>
          </a:p>
        </p:txBody>
      </p:sp>
      <p:sp>
        <p:nvSpPr>
          <p:cNvPr id="4" name="Footer Placeholder 3">
            <a:extLst>
              <a:ext uri="{FF2B5EF4-FFF2-40B4-BE49-F238E27FC236}">
                <a16:creationId xmlns:a16="http://schemas.microsoft.com/office/drawing/2014/main" id="{4325E41C-9135-4146-B1EB-9000E6BB13F0}"/>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91B7567-D404-4923-AE12-577D46722C62}"/>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5F78A4FD-F9AD-4FF5-AFF8-7E8F136B7D9B}" type="slidenum">
              <a:rPr lang="en-AU" smtClean="0"/>
              <a:t>‹#›</a:t>
            </a:fld>
            <a:endParaRPr lang="en-AU"/>
          </a:p>
        </p:txBody>
      </p:sp>
    </p:spTree>
    <p:extLst>
      <p:ext uri="{BB962C8B-B14F-4D97-AF65-F5344CB8AC3E}">
        <p14:creationId xmlns:p14="http://schemas.microsoft.com/office/powerpoint/2010/main" val="21507081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43BF00C1-707B-C84E-93DE-C4DF654F6A64}" type="datetimeFigureOut">
              <a:rPr lang="en-US" smtClean="0"/>
              <a:t>10/11/2024</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D78C952-3FC2-7D46-93BB-95A7A3CAC0D3}" type="slidenum">
              <a:rPr lang="en-US" smtClean="0"/>
              <a:t>‹#›</a:t>
            </a:fld>
            <a:endParaRPr lang="en-US"/>
          </a:p>
        </p:txBody>
      </p:sp>
    </p:spTree>
    <p:extLst>
      <p:ext uri="{BB962C8B-B14F-4D97-AF65-F5344CB8AC3E}">
        <p14:creationId xmlns:p14="http://schemas.microsoft.com/office/powerpoint/2010/main" val="38576236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a:solidFill>
                <a:srgbClr val="2A3A8F"/>
              </a:solidFill>
              <a:latin typeface="Source Sans Pro Light" panose="020B0403030403020204" pitchFamily="34" charset="0"/>
              <a:ea typeface="Source Sans Pro Light" panose="020B0403030403020204" pitchFamily="34" charset="0"/>
            </a:endParaRPr>
          </a:p>
        </p:txBody>
      </p:sp>
      <p:sp>
        <p:nvSpPr>
          <p:cNvPr id="4" name="Slide Number Placeholder 3"/>
          <p:cNvSpPr>
            <a:spLocks noGrp="1"/>
          </p:cNvSpPr>
          <p:nvPr>
            <p:ph type="sldNum" sz="quarter" idx="5"/>
          </p:nvPr>
        </p:nvSpPr>
        <p:spPr/>
        <p:txBody>
          <a:bodyPr/>
          <a:lstStyle/>
          <a:p>
            <a:fld id="{FD78C952-3FC2-7D46-93BB-95A7A3CAC0D3}" type="slidenum">
              <a:rPr lang="en-US" smtClean="0"/>
              <a:t>1</a:t>
            </a:fld>
            <a:endParaRPr lang="en-US"/>
          </a:p>
        </p:txBody>
      </p:sp>
    </p:spTree>
    <p:extLst>
      <p:ext uri="{BB962C8B-B14F-4D97-AF65-F5344CB8AC3E}">
        <p14:creationId xmlns:p14="http://schemas.microsoft.com/office/powerpoint/2010/main" val="2306170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insync.com.au/" TargetMode="External"/><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emf"/><Relationship Id="rId1" Type="http://schemas.openxmlformats.org/officeDocument/2006/relationships/slideMaster" Target="../slideMasters/slideMaster1.xml"/><Relationship Id="rId4" Type="http://schemas.openxmlformats.org/officeDocument/2006/relationships/hyperlink" Target="https://insync.com.au/"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hyperlink" Target="https://insync.com.au/" TargetMode="Externa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hyperlink" Target="https://insync.com.au/"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a_Title Slide - illustratio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2422095-5B6E-4F3F-B82A-E8FF780336C0}"/>
              </a:ext>
            </a:extLst>
          </p:cNvPr>
          <p:cNvSpPr/>
          <p:nvPr userDrawn="1"/>
        </p:nvSpPr>
        <p:spPr>
          <a:xfrm>
            <a:off x="0" y="0"/>
            <a:ext cx="12192000" cy="6858000"/>
          </a:xfrm>
          <a:prstGeom prst="rect">
            <a:avLst/>
          </a:prstGeom>
          <a:solidFill>
            <a:srgbClr val="B9E5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DCDD353-016F-3345-8A1A-AE7CB41CCDAB}"/>
              </a:ext>
            </a:extLst>
          </p:cNvPr>
          <p:cNvSpPr/>
          <p:nvPr/>
        </p:nvSpPr>
        <p:spPr>
          <a:xfrm>
            <a:off x="0" y="0"/>
            <a:ext cx="12192000" cy="6858000"/>
          </a:xfrm>
          <a:prstGeom prst="rect">
            <a:avLst/>
          </a:prstGeom>
          <a:solidFill>
            <a:srgbClr val="B9E5FB">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1BC27EC3-C220-E14C-AC18-570B80F4D553}"/>
              </a:ext>
            </a:extLst>
          </p:cNvPr>
          <p:cNvSpPr/>
          <p:nvPr/>
        </p:nvSpPr>
        <p:spPr>
          <a:xfrm>
            <a:off x="743877" y="5020586"/>
            <a:ext cx="2184675" cy="12480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0B3A5D-E2DE-1546-B1BE-DCFAAEB2BAA1}"/>
              </a:ext>
            </a:extLst>
          </p:cNvPr>
          <p:cNvPicPr>
            <a:picLocks noChangeAspect="1"/>
          </p:cNvPicPr>
          <p:nvPr/>
        </p:nvPicPr>
        <p:blipFill>
          <a:blip r:embed="rId2"/>
          <a:stretch>
            <a:fillRect/>
          </a:stretch>
        </p:blipFill>
        <p:spPr>
          <a:xfrm>
            <a:off x="10207284" y="507706"/>
            <a:ext cx="1482209" cy="1377358"/>
          </a:xfrm>
          <a:prstGeom prst="rect">
            <a:avLst/>
          </a:prstGeom>
        </p:spPr>
      </p:pic>
      <p:sp>
        <p:nvSpPr>
          <p:cNvPr id="10" name="Rounded Rectangle 4">
            <a:extLst>
              <a:ext uri="{FF2B5EF4-FFF2-40B4-BE49-F238E27FC236}">
                <a16:creationId xmlns:a16="http://schemas.microsoft.com/office/drawing/2014/main" id="{92D3C148-3D7D-4396-A27C-D5CBB008E3ED}"/>
              </a:ext>
            </a:extLst>
          </p:cNvPr>
          <p:cNvSpPr/>
          <p:nvPr userDrawn="1"/>
        </p:nvSpPr>
        <p:spPr>
          <a:xfrm>
            <a:off x="743877" y="5020586"/>
            <a:ext cx="2184675" cy="12480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65814F5-3187-4CF4-89F4-E77660D9C9EE}"/>
              </a:ext>
            </a:extLst>
          </p:cNvPr>
          <p:cNvPicPr>
            <a:picLocks noChangeAspect="1"/>
          </p:cNvPicPr>
          <p:nvPr userDrawn="1"/>
        </p:nvPicPr>
        <p:blipFill>
          <a:blip r:embed="rId2"/>
          <a:stretch>
            <a:fillRect/>
          </a:stretch>
        </p:blipFill>
        <p:spPr>
          <a:xfrm>
            <a:off x="10207284" y="507706"/>
            <a:ext cx="1482209" cy="1377358"/>
          </a:xfrm>
          <a:prstGeom prst="rect">
            <a:avLst/>
          </a:prstGeom>
        </p:spPr>
      </p:pic>
    </p:spTree>
    <p:extLst>
      <p:ext uri="{BB962C8B-B14F-4D97-AF65-F5344CB8AC3E}">
        <p14:creationId xmlns:p14="http://schemas.microsoft.com/office/powerpoint/2010/main" val="4282295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a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5DC021-CA85-40DE-BF36-9A97AF85B688}"/>
              </a:ext>
            </a:extLst>
          </p:cNvPr>
          <p:cNvSpPr/>
          <p:nvPr userDrawn="1"/>
        </p:nvSpPr>
        <p:spPr>
          <a:xfrm>
            <a:off x="-1" y="0"/>
            <a:ext cx="12192000" cy="6858000"/>
          </a:xfrm>
          <a:prstGeom prst="rect">
            <a:avLst/>
          </a:prstGeom>
          <a:solidFill>
            <a:srgbClr val="2A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A8F"/>
              </a:solidFill>
            </a:endParaRPr>
          </a:p>
        </p:txBody>
      </p:sp>
      <p:sp>
        <p:nvSpPr>
          <p:cNvPr id="7" name="Rectangle 6">
            <a:extLst>
              <a:ext uri="{FF2B5EF4-FFF2-40B4-BE49-F238E27FC236}">
                <a16:creationId xmlns:a16="http://schemas.microsoft.com/office/drawing/2014/main" id="{754AB459-C163-A143-BAC7-560853C8A285}"/>
              </a:ext>
            </a:extLst>
          </p:cNvPr>
          <p:cNvSpPr/>
          <p:nvPr/>
        </p:nvSpPr>
        <p:spPr>
          <a:xfrm>
            <a:off x="0" y="0"/>
            <a:ext cx="12192000" cy="6858000"/>
          </a:xfrm>
          <a:prstGeom prst="rect">
            <a:avLst/>
          </a:prstGeom>
          <a:solidFill>
            <a:srgbClr val="2A3B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A3A8F"/>
              </a:solidFill>
            </a:endParaRPr>
          </a:p>
        </p:txBody>
      </p:sp>
      <p:pic>
        <p:nvPicPr>
          <p:cNvPr id="8" name="Picture 7">
            <a:extLst>
              <a:ext uri="{FF2B5EF4-FFF2-40B4-BE49-F238E27FC236}">
                <a16:creationId xmlns:a16="http://schemas.microsoft.com/office/drawing/2014/main" id="{AAADE048-0277-49A2-97DF-6348708C5D01}"/>
              </a:ext>
            </a:extLst>
          </p:cNvPr>
          <p:cNvPicPr>
            <a:picLocks noChangeAspect="1"/>
          </p:cNvPicPr>
          <p:nvPr userDrawn="1"/>
        </p:nvPicPr>
        <p:blipFill>
          <a:blip r:embed="rId2"/>
          <a:stretch>
            <a:fillRect/>
          </a:stretch>
        </p:blipFill>
        <p:spPr>
          <a:xfrm>
            <a:off x="5368217" y="3843215"/>
            <a:ext cx="1455566" cy="1352600"/>
          </a:xfrm>
          <a:prstGeom prst="rect">
            <a:avLst/>
          </a:prstGeom>
        </p:spPr>
      </p:pic>
      <p:grpSp>
        <p:nvGrpSpPr>
          <p:cNvPr id="13" name="Group 12">
            <a:extLst>
              <a:ext uri="{FF2B5EF4-FFF2-40B4-BE49-F238E27FC236}">
                <a16:creationId xmlns:a16="http://schemas.microsoft.com/office/drawing/2014/main" id="{6D543155-753A-4906-9A40-077C7539F4CF}"/>
              </a:ext>
            </a:extLst>
          </p:cNvPr>
          <p:cNvGrpSpPr/>
          <p:nvPr userDrawn="1"/>
        </p:nvGrpSpPr>
        <p:grpSpPr>
          <a:xfrm>
            <a:off x="3968862" y="5611540"/>
            <a:ext cx="4254274" cy="765428"/>
            <a:chOff x="3968862" y="5611540"/>
            <a:chExt cx="4254274" cy="765428"/>
          </a:xfrm>
        </p:grpSpPr>
        <p:sp>
          <p:nvSpPr>
            <p:cNvPr id="14" name="TextBox 13">
              <a:extLst>
                <a:ext uri="{FF2B5EF4-FFF2-40B4-BE49-F238E27FC236}">
                  <a16:creationId xmlns:a16="http://schemas.microsoft.com/office/drawing/2014/main" id="{476829D8-779A-473E-B937-95CB9F328D67}"/>
                </a:ext>
              </a:extLst>
            </p:cNvPr>
            <p:cNvSpPr txBox="1"/>
            <p:nvPr userDrawn="1"/>
          </p:nvSpPr>
          <p:spPr>
            <a:xfrm>
              <a:off x="3968862" y="5611540"/>
              <a:ext cx="4254274" cy="338554"/>
            </a:xfrm>
            <a:prstGeom prst="rect">
              <a:avLst/>
            </a:prstGeom>
            <a:noFill/>
          </p:spPr>
          <p:txBody>
            <a:bodyPr wrap="square" rtlCol="0">
              <a:spAutoFit/>
            </a:bodyPr>
            <a:lstStyle/>
            <a:p>
              <a:pPr algn="ctr"/>
              <a:r>
                <a:rPr lang="en-AU" sz="1600">
                  <a:solidFill>
                    <a:schemeClr val="bg1"/>
                  </a:solidFill>
                  <a:latin typeface="Source Sans Pro SemiBold" panose="020B0603030403020204" pitchFamily="34" charset="0"/>
                  <a:ea typeface="Source Sans Pro SemiBold" panose="020B0603030403020204" pitchFamily="34" charset="0"/>
                </a:rPr>
                <a:t>Melbourne  |  Sydney  |  Brisbane  |  Gold Coast</a:t>
              </a:r>
            </a:p>
          </p:txBody>
        </p:sp>
        <p:sp>
          <p:nvSpPr>
            <p:cNvPr id="15" name="TextBox 14">
              <a:extLst>
                <a:ext uri="{FF2B5EF4-FFF2-40B4-BE49-F238E27FC236}">
                  <a16:creationId xmlns:a16="http://schemas.microsoft.com/office/drawing/2014/main" id="{84532513-3C55-42A6-A4F4-DF5B72785CDB}"/>
                </a:ext>
              </a:extLst>
            </p:cNvPr>
            <p:cNvSpPr txBox="1"/>
            <p:nvPr userDrawn="1"/>
          </p:nvSpPr>
          <p:spPr>
            <a:xfrm>
              <a:off x="5192358" y="5979091"/>
              <a:ext cx="1807283" cy="338554"/>
            </a:xfrm>
            <a:prstGeom prst="rect">
              <a:avLst/>
            </a:prstGeom>
            <a:noFill/>
          </p:spPr>
          <p:txBody>
            <a:bodyPr wrap="square" rtlCol="0">
              <a:spAutoFit/>
            </a:bodyPr>
            <a:lstStyle/>
            <a:p>
              <a:pPr algn="ctr"/>
              <a:r>
                <a:rPr lang="en-AU" sz="1600" u="none">
                  <a:solidFill>
                    <a:schemeClr val="bg1"/>
                  </a:solidFill>
                  <a:latin typeface="Source Sans Pro SemiBold" panose="020B0603030403020204" pitchFamily="34" charset="0"/>
                  <a:ea typeface="Source Sans Pro SemiBold" panose="020B0603030403020204" pitchFamily="34" charset="0"/>
                </a:rPr>
                <a:t>insync.com.au</a:t>
              </a:r>
            </a:p>
          </p:txBody>
        </p:sp>
        <p:sp>
          <p:nvSpPr>
            <p:cNvPr id="16" name="Rectangle 15">
              <a:hlinkClick r:id="rId3"/>
              <a:extLst>
                <a:ext uri="{FF2B5EF4-FFF2-40B4-BE49-F238E27FC236}">
                  <a16:creationId xmlns:a16="http://schemas.microsoft.com/office/drawing/2014/main" id="{6A4958FB-18FD-4CE4-AD37-E172BDCF6833}"/>
                </a:ext>
              </a:extLst>
            </p:cNvPr>
            <p:cNvSpPr/>
            <p:nvPr userDrawn="1"/>
          </p:nvSpPr>
          <p:spPr>
            <a:xfrm>
              <a:off x="5274383" y="5919768"/>
              <a:ext cx="154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grpSp>
    </p:spTree>
    <p:extLst>
      <p:ext uri="{BB962C8B-B14F-4D97-AF65-F5344CB8AC3E}">
        <p14:creationId xmlns:p14="http://schemas.microsoft.com/office/powerpoint/2010/main" val="1244560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b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7D7AB-949A-4AEA-BD3F-004C009B91DE}"/>
              </a:ext>
            </a:extLst>
          </p:cNvPr>
          <p:cNvSpPr/>
          <p:nvPr userDrawn="1"/>
        </p:nvSpPr>
        <p:spPr>
          <a:xfrm>
            <a:off x="0" y="0"/>
            <a:ext cx="12192000" cy="6858000"/>
          </a:xfrm>
          <a:prstGeom prst="rect">
            <a:avLst/>
          </a:prstGeom>
          <a:solidFill>
            <a:srgbClr val="B9E5F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22060CFB-9B3D-724D-8D26-A5D2B379CDF4}"/>
              </a:ext>
            </a:extLst>
          </p:cNvPr>
          <p:cNvPicPr>
            <a:picLocks noChangeAspect="1"/>
          </p:cNvPicPr>
          <p:nvPr/>
        </p:nvPicPr>
        <p:blipFill>
          <a:blip r:embed="rId2"/>
          <a:stretch>
            <a:fillRect/>
          </a:stretch>
        </p:blipFill>
        <p:spPr>
          <a:xfrm>
            <a:off x="9395744" y="837640"/>
            <a:ext cx="2796256" cy="8237620"/>
          </a:xfrm>
          <a:prstGeom prst="rect">
            <a:avLst/>
          </a:prstGeom>
        </p:spPr>
      </p:pic>
      <p:pic>
        <p:nvPicPr>
          <p:cNvPr id="10" name="Picture 9">
            <a:extLst>
              <a:ext uri="{FF2B5EF4-FFF2-40B4-BE49-F238E27FC236}">
                <a16:creationId xmlns:a16="http://schemas.microsoft.com/office/drawing/2014/main" id="{149ADA39-F70D-4C41-A52D-A02BEE173226}"/>
              </a:ext>
            </a:extLst>
          </p:cNvPr>
          <p:cNvPicPr>
            <a:picLocks noChangeAspect="1"/>
          </p:cNvPicPr>
          <p:nvPr userDrawn="1"/>
        </p:nvPicPr>
        <p:blipFill>
          <a:blip r:embed="rId3"/>
          <a:stretch>
            <a:fillRect/>
          </a:stretch>
        </p:blipFill>
        <p:spPr>
          <a:xfrm>
            <a:off x="5354525" y="4011724"/>
            <a:ext cx="1482209" cy="1377358"/>
          </a:xfrm>
          <a:prstGeom prst="rect">
            <a:avLst/>
          </a:prstGeom>
        </p:spPr>
      </p:pic>
      <p:grpSp>
        <p:nvGrpSpPr>
          <p:cNvPr id="7" name="Group 6">
            <a:extLst>
              <a:ext uri="{FF2B5EF4-FFF2-40B4-BE49-F238E27FC236}">
                <a16:creationId xmlns:a16="http://schemas.microsoft.com/office/drawing/2014/main" id="{CAEA978D-DCFF-4932-B330-B996B0205647}"/>
              </a:ext>
            </a:extLst>
          </p:cNvPr>
          <p:cNvGrpSpPr/>
          <p:nvPr userDrawn="1"/>
        </p:nvGrpSpPr>
        <p:grpSpPr>
          <a:xfrm>
            <a:off x="3959865" y="5744890"/>
            <a:ext cx="4271527" cy="765428"/>
            <a:chOff x="3959865" y="5611540"/>
            <a:chExt cx="4271527" cy="765428"/>
          </a:xfrm>
        </p:grpSpPr>
        <p:sp>
          <p:nvSpPr>
            <p:cNvPr id="9" name="TextBox 8">
              <a:extLst>
                <a:ext uri="{FF2B5EF4-FFF2-40B4-BE49-F238E27FC236}">
                  <a16:creationId xmlns:a16="http://schemas.microsoft.com/office/drawing/2014/main" id="{85AD7274-E095-4C11-A1AE-7854693749E1}"/>
                </a:ext>
              </a:extLst>
            </p:cNvPr>
            <p:cNvSpPr txBox="1"/>
            <p:nvPr userDrawn="1"/>
          </p:nvSpPr>
          <p:spPr>
            <a:xfrm>
              <a:off x="3959865" y="5611540"/>
              <a:ext cx="4271527" cy="338554"/>
            </a:xfrm>
            <a:prstGeom prst="rect">
              <a:avLst/>
            </a:prstGeom>
            <a:noFill/>
          </p:spPr>
          <p:txBody>
            <a:bodyPr wrap="square" rtlCol="0">
              <a:spAutoFit/>
            </a:bodyPr>
            <a:lstStyle/>
            <a:p>
              <a:pPr algn="ctr"/>
              <a:r>
                <a:rPr lang="en-AU" sz="1600">
                  <a:solidFill>
                    <a:srgbClr val="2A3B8F"/>
                  </a:solidFill>
                  <a:latin typeface="Source Sans Pro SemiBold" panose="020B0603030403020204" pitchFamily="34" charset="0"/>
                  <a:ea typeface="Source Sans Pro SemiBold" panose="020B0603030403020204" pitchFamily="34" charset="0"/>
                </a:rPr>
                <a:t>Melbourne  |  Sydney  |  Brisbane  |  Gold Coast</a:t>
              </a:r>
            </a:p>
          </p:txBody>
        </p:sp>
        <p:sp>
          <p:nvSpPr>
            <p:cNvPr id="11" name="TextBox 10">
              <a:extLst>
                <a:ext uri="{FF2B5EF4-FFF2-40B4-BE49-F238E27FC236}">
                  <a16:creationId xmlns:a16="http://schemas.microsoft.com/office/drawing/2014/main" id="{505AD6AD-8A00-48AC-89BF-BFA6F2719138}"/>
                </a:ext>
              </a:extLst>
            </p:cNvPr>
            <p:cNvSpPr txBox="1"/>
            <p:nvPr userDrawn="1"/>
          </p:nvSpPr>
          <p:spPr>
            <a:xfrm>
              <a:off x="5192358" y="5979091"/>
              <a:ext cx="1807283" cy="338554"/>
            </a:xfrm>
            <a:prstGeom prst="rect">
              <a:avLst/>
            </a:prstGeom>
            <a:noFill/>
          </p:spPr>
          <p:txBody>
            <a:bodyPr wrap="square" rtlCol="0">
              <a:spAutoFit/>
            </a:bodyPr>
            <a:lstStyle/>
            <a:p>
              <a:pPr algn="ctr"/>
              <a:r>
                <a:rPr lang="en-AU" sz="1600" u="none">
                  <a:solidFill>
                    <a:srgbClr val="2A3B8F"/>
                  </a:solidFill>
                  <a:latin typeface="Source Sans Pro SemiBold" panose="020B0603030403020204" pitchFamily="34" charset="0"/>
                  <a:ea typeface="Source Sans Pro SemiBold" panose="020B0603030403020204" pitchFamily="34" charset="0"/>
                </a:rPr>
                <a:t>insync.com.au</a:t>
              </a:r>
            </a:p>
          </p:txBody>
        </p:sp>
        <p:sp>
          <p:nvSpPr>
            <p:cNvPr id="12" name="Rectangle 11">
              <a:hlinkClick r:id="rId4"/>
              <a:extLst>
                <a:ext uri="{FF2B5EF4-FFF2-40B4-BE49-F238E27FC236}">
                  <a16:creationId xmlns:a16="http://schemas.microsoft.com/office/drawing/2014/main" id="{FBA196BC-103D-49DE-AF65-085AFC64A415}"/>
                </a:ext>
              </a:extLst>
            </p:cNvPr>
            <p:cNvSpPr/>
            <p:nvPr userDrawn="1"/>
          </p:nvSpPr>
          <p:spPr>
            <a:xfrm>
              <a:off x="5274383" y="5919768"/>
              <a:ext cx="154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2A3B8F"/>
                </a:solidFill>
              </a:endParaRPr>
            </a:p>
          </p:txBody>
        </p:sp>
      </p:grpSp>
    </p:spTree>
    <p:extLst>
      <p:ext uri="{BB962C8B-B14F-4D97-AF65-F5344CB8AC3E}">
        <p14:creationId xmlns:p14="http://schemas.microsoft.com/office/powerpoint/2010/main" val="2587931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c_Thank you">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8F7D7AB-949A-4AEA-BD3F-004C009B91DE}"/>
              </a:ext>
            </a:extLst>
          </p:cNvPr>
          <p:cNvSpPr/>
          <p:nvPr userDrawn="1"/>
        </p:nvSpPr>
        <p:spPr>
          <a:xfrm>
            <a:off x="0" y="0"/>
            <a:ext cx="12192000" cy="6858000"/>
          </a:xfrm>
          <a:prstGeom prst="rect">
            <a:avLst/>
          </a:prstGeom>
          <a:solidFill>
            <a:srgbClr val="B9E5FB">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15FD89B8-27FE-4378-BD10-1B138A224886}"/>
              </a:ext>
            </a:extLst>
          </p:cNvPr>
          <p:cNvPicPr>
            <a:picLocks noChangeAspect="1"/>
          </p:cNvPicPr>
          <p:nvPr userDrawn="1"/>
        </p:nvPicPr>
        <p:blipFill>
          <a:blip r:embed="rId2"/>
          <a:stretch>
            <a:fillRect/>
          </a:stretch>
        </p:blipFill>
        <p:spPr>
          <a:xfrm>
            <a:off x="0" y="1308100"/>
            <a:ext cx="5984362" cy="5549900"/>
          </a:xfrm>
          <a:prstGeom prst="rect">
            <a:avLst/>
          </a:prstGeom>
        </p:spPr>
      </p:pic>
      <p:pic>
        <p:nvPicPr>
          <p:cNvPr id="11" name="Picture 10">
            <a:extLst>
              <a:ext uri="{FF2B5EF4-FFF2-40B4-BE49-F238E27FC236}">
                <a16:creationId xmlns:a16="http://schemas.microsoft.com/office/drawing/2014/main" id="{A52CC3A4-74AD-4F5E-BCAC-6CCE3093302C}"/>
              </a:ext>
            </a:extLst>
          </p:cNvPr>
          <p:cNvPicPr>
            <a:picLocks noChangeAspect="1"/>
          </p:cNvPicPr>
          <p:nvPr userDrawn="1"/>
        </p:nvPicPr>
        <p:blipFill>
          <a:blip r:embed="rId3"/>
          <a:stretch>
            <a:fillRect/>
          </a:stretch>
        </p:blipFill>
        <p:spPr>
          <a:xfrm>
            <a:off x="8850200" y="4011724"/>
            <a:ext cx="1482209" cy="1377358"/>
          </a:xfrm>
          <a:prstGeom prst="rect">
            <a:avLst/>
          </a:prstGeom>
        </p:spPr>
      </p:pic>
      <p:grpSp>
        <p:nvGrpSpPr>
          <p:cNvPr id="12" name="Group 11">
            <a:extLst>
              <a:ext uri="{FF2B5EF4-FFF2-40B4-BE49-F238E27FC236}">
                <a16:creationId xmlns:a16="http://schemas.microsoft.com/office/drawing/2014/main" id="{A910C407-D914-4A1F-8C84-6BAA66BEA310}"/>
              </a:ext>
            </a:extLst>
          </p:cNvPr>
          <p:cNvGrpSpPr/>
          <p:nvPr userDrawn="1"/>
        </p:nvGrpSpPr>
        <p:grpSpPr>
          <a:xfrm>
            <a:off x="7460076" y="5762134"/>
            <a:ext cx="4262456" cy="748184"/>
            <a:chOff x="3964401" y="5628784"/>
            <a:chExt cx="4262456" cy="748184"/>
          </a:xfrm>
        </p:grpSpPr>
        <p:sp>
          <p:nvSpPr>
            <p:cNvPr id="13" name="TextBox 12">
              <a:extLst>
                <a:ext uri="{FF2B5EF4-FFF2-40B4-BE49-F238E27FC236}">
                  <a16:creationId xmlns:a16="http://schemas.microsoft.com/office/drawing/2014/main" id="{FB4D8B69-7A2F-4B5E-BCB9-37A32EF1B078}"/>
                </a:ext>
              </a:extLst>
            </p:cNvPr>
            <p:cNvSpPr txBox="1"/>
            <p:nvPr userDrawn="1"/>
          </p:nvSpPr>
          <p:spPr>
            <a:xfrm>
              <a:off x="3964401" y="5628784"/>
              <a:ext cx="4262456" cy="338554"/>
            </a:xfrm>
            <a:prstGeom prst="rect">
              <a:avLst/>
            </a:prstGeom>
            <a:noFill/>
          </p:spPr>
          <p:txBody>
            <a:bodyPr wrap="square" rtlCol="0">
              <a:spAutoFit/>
            </a:bodyPr>
            <a:lstStyle/>
            <a:p>
              <a:pPr algn="ctr"/>
              <a:r>
                <a:rPr lang="en-AU" sz="1600">
                  <a:solidFill>
                    <a:srgbClr val="2A3B8F"/>
                  </a:solidFill>
                  <a:latin typeface="Source Sans Pro SemiBold" panose="020B0603030403020204" pitchFamily="34" charset="0"/>
                  <a:ea typeface="Source Sans Pro SemiBold" panose="020B0603030403020204" pitchFamily="34" charset="0"/>
                </a:rPr>
                <a:t>Melbourne  |  Sydney |  Brisbane |  Gold Coast</a:t>
              </a:r>
            </a:p>
          </p:txBody>
        </p:sp>
        <p:sp>
          <p:nvSpPr>
            <p:cNvPr id="14" name="TextBox 13">
              <a:extLst>
                <a:ext uri="{FF2B5EF4-FFF2-40B4-BE49-F238E27FC236}">
                  <a16:creationId xmlns:a16="http://schemas.microsoft.com/office/drawing/2014/main" id="{732F2E6B-85DF-47EE-81AB-1201957D587B}"/>
                </a:ext>
              </a:extLst>
            </p:cNvPr>
            <p:cNvSpPr txBox="1"/>
            <p:nvPr userDrawn="1"/>
          </p:nvSpPr>
          <p:spPr>
            <a:xfrm>
              <a:off x="5192358" y="5979091"/>
              <a:ext cx="1807283" cy="338554"/>
            </a:xfrm>
            <a:prstGeom prst="rect">
              <a:avLst/>
            </a:prstGeom>
            <a:noFill/>
          </p:spPr>
          <p:txBody>
            <a:bodyPr wrap="square" rtlCol="0">
              <a:spAutoFit/>
            </a:bodyPr>
            <a:lstStyle/>
            <a:p>
              <a:pPr algn="ctr"/>
              <a:r>
                <a:rPr lang="en-AU" sz="1600" u="none">
                  <a:solidFill>
                    <a:srgbClr val="2A3B8F"/>
                  </a:solidFill>
                  <a:latin typeface="Source Sans Pro SemiBold" panose="020B0603030403020204" pitchFamily="34" charset="0"/>
                  <a:ea typeface="Source Sans Pro SemiBold" panose="020B0603030403020204" pitchFamily="34" charset="0"/>
                </a:rPr>
                <a:t>insync.com.au</a:t>
              </a:r>
            </a:p>
          </p:txBody>
        </p:sp>
        <p:sp>
          <p:nvSpPr>
            <p:cNvPr id="15" name="Rectangle 14">
              <a:hlinkClick r:id="rId4"/>
              <a:extLst>
                <a:ext uri="{FF2B5EF4-FFF2-40B4-BE49-F238E27FC236}">
                  <a16:creationId xmlns:a16="http://schemas.microsoft.com/office/drawing/2014/main" id="{C198313C-7A2F-4900-B692-3603E7CF98A9}"/>
                </a:ext>
              </a:extLst>
            </p:cNvPr>
            <p:cNvSpPr/>
            <p:nvPr userDrawn="1"/>
          </p:nvSpPr>
          <p:spPr>
            <a:xfrm>
              <a:off x="5274383" y="5919768"/>
              <a:ext cx="154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2A3B8F"/>
                </a:solidFill>
              </a:endParaRPr>
            </a:p>
          </p:txBody>
        </p:sp>
      </p:grpSp>
    </p:spTree>
    <p:extLst>
      <p:ext uri="{BB962C8B-B14F-4D97-AF65-F5344CB8AC3E}">
        <p14:creationId xmlns:p14="http://schemas.microsoft.com/office/powerpoint/2010/main" val="34943297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d_Thank you">
    <p:spTree>
      <p:nvGrpSpPr>
        <p:cNvPr id="1" name=""/>
        <p:cNvGrpSpPr/>
        <p:nvPr/>
      </p:nvGrpSpPr>
      <p:grpSpPr>
        <a:xfrm>
          <a:off x="0" y="0"/>
          <a:ext cx="0" cy="0"/>
          <a:chOff x="0" y="0"/>
          <a:chExt cx="0" cy="0"/>
        </a:xfrm>
      </p:grpSpPr>
      <p:pic>
        <p:nvPicPr>
          <p:cNvPr id="40" name="Picture 39" descr="A group of people sitting around a wooden table&#10;&#10;Description automatically generated">
            <a:extLst>
              <a:ext uri="{FF2B5EF4-FFF2-40B4-BE49-F238E27FC236}">
                <a16:creationId xmlns:a16="http://schemas.microsoft.com/office/drawing/2014/main" id="{DFB843A2-34C0-498E-9464-F82ED431BE0C}"/>
              </a:ext>
            </a:extLst>
          </p:cNvPr>
          <p:cNvPicPr>
            <a:picLocks noChangeAspect="1"/>
          </p:cNvPicPr>
          <p:nvPr userDrawn="1"/>
        </p:nvPicPr>
        <p:blipFill>
          <a:blip r:embed="rId2"/>
          <a:stretch>
            <a:fillRect/>
          </a:stretch>
        </p:blipFill>
        <p:spPr>
          <a:xfrm flipH="1">
            <a:off x="1928357" y="0"/>
            <a:ext cx="10287000" cy="6858000"/>
          </a:xfrm>
          <a:prstGeom prst="rect">
            <a:avLst/>
          </a:prstGeom>
        </p:spPr>
      </p:pic>
      <p:sp>
        <p:nvSpPr>
          <p:cNvPr id="33" name="Freeform 4">
            <a:extLst>
              <a:ext uri="{FF2B5EF4-FFF2-40B4-BE49-F238E27FC236}">
                <a16:creationId xmlns:a16="http://schemas.microsoft.com/office/drawing/2014/main" id="{2D525812-AAB5-4B95-BAB9-8E5D3B785E92}"/>
              </a:ext>
            </a:extLst>
          </p:cNvPr>
          <p:cNvSpPr/>
          <p:nvPr userDrawn="1"/>
        </p:nvSpPr>
        <p:spPr>
          <a:xfrm>
            <a:off x="0" y="-1"/>
            <a:ext cx="6308442" cy="6858001"/>
          </a:xfrm>
          <a:custGeom>
            <a:avLst/>
            <a:gdLst>
              <a:gd name="connsiteX0" fmla="*/ 0 w 6858002"/>
              <a:gd name="connsiteY0" fmla="*/ 0 h 6858001"/>
              <a:gd name="connsiteX1" fmla="*/ 5184754 w 6858002"/>
              <a:gd name="connsiteY1" fmla="*/ 0 h 6858001"/>
              <a:gd name="connsiteX2" fmla="*/ 5273954 w 6858002"/>
              <a:gd name="connsiteY2" fmla="*/ 70097 h 6858001"/>
              <a:gd name="connsiteX3" fmla="*/ 6858002 w 6858002"/>
              <a:gd name="connsiteY3" fmla="*/ 3429000 h 6858001"/>
              <a:gd name="connsiteX4" fmla="*/ 5273954 w 6858002"/>
              <a:gd name="connsiteY4" fmla="*/ 6787903 h 6858001"/>
              <a:gd name="connsiteX5" fmla="*/ 5184753 w 6858002"/>
              <a:gd name="connsiteY5" fmla="*/ 6858001 h 6858001"/>
              <a:gd name="connsiteX6" fmla="*/ 0 w 6858002"/>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2" h="6858001">
                <a:moveTo>
                  <a:pt x="0" y="0"/>
                </a:moveTo>
                <a:lnTo>
                  <a:pt x="5184754" y="0"/>
                </a:lnTo>
                <a:lnTo>
                  <a:pt x="5273954" y="70097"/>
                </a:lnTo>
                <a:cubicBezTo>
                  <a:pt x="6241372" y="868481"/>
                  <a:pt x="6858002" y="2076730"/>
                  <a:pt x="6858002" y="3429000"/>
                </a:cubicBezTo>
                <a:cubicBezTo>
                  <a:pt x="6858002" y="4781270"/>
                  <a:pt x="6241372" y="5989519"/>
                  <a:pt x="5273954" y="6787903"/>
                </a:cubicBezTo>
                <a:lnTo>
                  <a:pt x="5184753" y="6858001"/>
                </a:lnTo>
                <a:lnTo>
                  <a:pt x="0" y="6858001"/>
                </a:lnTo>
                <a:close/>
              </a:path>
            </a:pathLst>
          </a:cu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5">
            <a:extLst>
              <a:ext uri="{FF2B5EF4-FFF2-40B4-BE49-F238E27FC236}">
                <a16:creationId xmlns:a16="http://schemas.microsoft.com/office/drawing/2014/main" id="{67EEDF9D-98E7-4CEA-A744-D0B3150FBF90}"/>
              </a:ext>
            </a:extLst>
          </p:cNvPr>
          <p:cNvSpPr/>
          <p:nvPr userDrawn="1"/>
        </p:nvSpPr>
        <p:spPr>
          <a:xfrm>
            <a:off x="0" y="1264985"/>
            <a:ext cx="7321336" cy="5593015"/>
          </a:xfrm>
          <a:custGeom>
            <a:avLst/>
            <a:gdLst>
              <a:gd name="connsiteX0" fmla="*/ 2875500 w 7321336"/>
              <a:gd name="connsiteY0" fmla="*/ 0 h 5593015"/>
              <a:gd name="connsiteX1" fmla="*/ 7321336 w 7321336"/>
              <a:gd name="connsiteY1" fmla="*/ 4445836 h 5593015"/>
              <a:gd name="connsiteX2" fmla="*/ 7181369 w 7321336"/>
              <a:gd name="connsiteY2" fmla="*/ 5556920 h 5593015"/>
              <a:gd name="connsiteX3" fmla="*/ 7171120 w 7321336"/>
              <a:gd name="connsiteY3" fmla="*/ 5593015 h 5593015"/>
              <a:gd name="connsiteX4" fmla="*/ 0 w 7321336"/>
              <a:gd name="connsiteY4" fmla="*/ 5593015 h 5593015"/>
              <a:gd name="connsiteX5" fmla="*/ 0 w 7321336"/>
              <a:gd name="connsiteY5" fmla="*/ 1058416 h 5593015"/>
              <a:gd name="connsiteX6" fmla="*/ 47536 w 7321336"/>
              <a:gd name="connsiteY6" fmla="*/ 1015213 h 5593015"/>
              <a:gd name="connsiteX7" fmla="*/ 2875500 w 7321336"/>
              <a:gd name="connsiteY7" fmla="*/ 0 h 559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336" h="5593015">
                <a:moveTo>
                  <a:pt x="2875500" y="0"/>
                </a:moveTo>
                <a:cubicBezTo>
                  <a:pt x="5330867" y="0"/>
                  <a:pt x="7321336" y="1990469"/>
                  <a:pt x="7321336" y="4445836"/>
                </a:cubicBezTo>
                <a:cubicBezTo>
                  <a:pt x="7321336" y="4829487"/>
                  <a:pt x="7272741" y="5201788"/>
                  <a:pt x="7181369" y="5556920"/>
                </a:cubicBezTo>
                <a:lnTo>
                  <a:pt x="7171120" y="5593015"/>
                </a:lnTo>
                <a:lnTo>
                  <a:pt x="0" y="5593015"/>
                </a:lnTo>
                <a:lnTo>
                  <a:pt x="0" y="1058416"/>
                </a:lnTo>
                <a:lnTo>
                  <a:pt x="47536" y="1015213"/>
                </a:lnTo>
                <a:cubicBezTo>
                  <a:pt x="816038" y="380988"/>
                  <a:pt x="1801277" y="0"/>
                  <a:pt x="2875500" y="0"/>
                </a:cubicBezTo>
                <a:close/>
              </a:path>
            </a:pathLst>
          </a:custGeom>
          <a:solidFill>
            <a:srgbClr val="B9E5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7">
            <a:extLst>
              <a:ext uri="{FF2B5EF4-FFF2-40B4-BE49-F238E27FC236}">
                <a16:creationId xmlns:a16="http://schemas.microsoft.com/office/drawing/2014/main" id="{18B566AE-2C96-4993-9580-3284336B533D}"/>
              </a:ext>
            </a:extLst>
          </p:cNvPr>
          <p:cNvSpPr/>
          <p:nvPr userDrawn="1"/>
        </p:nvSpPr>
        <p:spPr>
          <a:xfrm>
            <a:off x="0" y="0"/>
            <a:ext cx="7604382" cy="6857999"/>
          </a:xfrm>
          <a:custGeom>
            <a:avLst/>
            <a:gdLst>
              <a:gd name="connsiteX0" fmla="*/ 0 w 7604382"/>
              <a:gd name="connsiteY0" fmla="*/ 0 h 6857999"/>
              <a:gd name="connsiteX1" fmla="*/ 6796859 w 7604382"/>
              <a:gd name="connsiteY1" fmla="*/ 0 h 6857999"/>
              <a:gd name="connsiteX2" fmla="*/ 6845103 w 7604382"/>
              <a:gd name="connsiteY2" fmla="*/ 67843 h 6857999"/>
              <a:gd name="connsiteX3" fmla="*/ 7604382 w 7604382"/>
              <a:gd name="connsiteY3" fmla="*/ 2553552 h 6857999"/>
              <a:gd name="connsiteX4" fmla="*/ 4480602 w 7604382"/>
              <a:gd name="connsiteY4" fmla="*/ 6799512 h 6857999"/>
              <a:gd name="connsiteX5" fmla="*/ 4274638 w 7604382"/>
              <a:gd name="connsiteY5" fmla="*/ 6857999 h 6857999"/>
              <a:gd name="connsiteX6" fmla="*/ 2042454 w 7604382"/>
              <a:gd name="connsiteY6" fmla="*/ 6857999 h 6857999"/>
              <a:gd name="connsiteX7" fmla="*/ 1836491 w 7604382"/>
              <a:gd name="connsiteY7" fmla="*/ 6799512 h 6857999"/>
              <a:gd name="connsiteX8" fmla="*/ 14866 w 7604382"/>
              <a:gd name="connsiteY8" fmla="*/ 5697233 h 6857999"/>
              <a:gd name="connsiteX9" fmla="*/ 0 w 7604382"/>
              <a:gd name="connsiteY9" fmla="*/ 56816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4382" h="6857999">
                <a:moveTo>
                  <a:pt x="0" y="0"/>
                </a:moveTo>
                <a:lnTo>
                  <a:pt x="6796859" y="0"/>
                </a:lnTo>
                <a:lnTo>
                  <a:pt x="6845103" y="67843"/>
                </a:lnTo>
                <a:cubicBezTo>
                  <a:pt x="7324473" y="777403"/>
                  <a:pt x="7604382" y="1632790"/>
                  <a:pt x="7604382" y="2553552"/>
                </a:cubicBezTo>
                <a:cubicBezTo>
                  <a:pt x="7604382" y="4548538"/>
                  <a:pt x="6290362" y="6236618"/>
                  <a:pt x="4480602" y="6799512"/>
                </a:cubicBezTo>
                <a:lnTo>
                  <a:pt x="4274638" y="6857999"/>
                </a:lnTo>
                <a:lnTo>
                  <a:pt x="2042454" y="6857999"/>
                </a:lnTo>
                <a:lnTo>
                  <a:pt x="1836491" y="6799512"/>
                </a:lnTo>
                <a:cubicBezTo>
                  <a:pt x="1140429" y="6583015"/>
                  <a:pt x="517702" y="6200069"/>
                  <a:pt x="14866" y="5697233"/>
                </a:cubicBezTo>
                <a:lnTo>
                  <a:pt x="0" y="5681641"/>
                </a:lnTo>
                <a:close/>
              </a:path>
            </a:pathLst>
          </a:custGeom>
          <a:solidFill>
            <a:srgbClr val="B9E5F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itle 1">
            <a:extLst>
              <a:ext uri="{FF2B5EF4-FFF2-40B4-BE49-F238E27FC236}">
                <a16:creationId xmlns:a16="http://schemas.microsoft.com/office/drawing/2014/main" id="{961A9EE0-0363-41B5-8E8F-B937BD221CFD}"/>
              </a:ext>
            </a:extLst>
          </p:cNvPr>
          <p:cNvSpPr>
            <a:spLocks noGrp="1"/>
          </p:cNvSpPr>
          <p:nvPr>
            <p:ph type="title"/>
          </p:nvPr>
        </p:nvSpPr>
        <p:spPr>
          <a:xfrm>
            <a:off x="838200" y="2716101"/>
            <a:ext cx="4930588" cy="1425798"/>
          </a:xfrm>
          <a:prstGeom prst="rect">
            <a:avLst/>
          </a:prstGeom>
        </p:spPr>
        <p:txBody>
          <a:bodyPr anchor="ctr"/>
          <a:lstStyle>
            <a:lvl1pPr>
              <a:defRPr sz="4500">
                <a:solidFill>
                  <a:srgbClr val="2A3A8F"/>
                </a:solidFill>
                <a:latin typeface="Roboto Slab regular" pitchFamily="2" charset="0"/>
                <a:ea typeface="Roboto Slab regular" pitchFamily="2" charset="0"/>
              </a:defRPr>
            </a:lvl1pPr>
          </a:lstStyle>
          <a:p>
            <a:r>
              <a:rPr lang="en-GB"/>
              <a:t>Click to edit Master title style</a:t>
            </a:r>
            <a:endParaRPr lang="en-US"/>
          </a:p>
        </p:txBody>
      </p:sp>
      <p:sp>
        <p:nvSpPr>
          <p:cNvPr id="37" name="Freeform 4">
            <a:extLst>
              <a:ext uri="{FF2B5EF4-FFF2-40B4-BE49-F238E27FC236}">
                <a16:creationId xmlns:a16="http://schemas.microsoft.com/office/drawing/2014/main" id="{DC85A7FC-9413-405C-A9E1-4F714B326C9C}"/>
              </a:ext>
            </a:extLst>
          </p:cNvPr>
          <p:cNvSpPr/>
          <p:nvPr userDrawn="1"/>
        </p:nvSpPr>
        <p:spPr>
          <a:xfrm>
            <a:off x="0" y="-1"/>
            <a:ext cx="6308442" cy="6858001"/>
          </a:xfrm>
          <a:custGeom>
            <a:avLst/>
            <a:gdLst>
              <a:gd name="connsiteX0" fmla="*/ 0 w 6858002"/>
              <a:gd name="connsiteY0" fmla="*/ 0 h 6858001"/>
              <a:gd name="connsiteX1" fmla="*/ 5184754 w 6858002"/>
              <a:gd name="connsiteY1" fmla="*/ 0 h 6858001"/>
              <a:gd name="connsiteX2" fmla="*/ 5273954 w 6858002"/>
              <a:gd name="connsiteY2" fmla="*/ 70097 h 6858001"/>
              <a:gd name="connsiteX3" fmla="*/ 6858002 w 6858002"/>
              <a:gd name="connsiteY3" fmla="*/ 3429000 h 6858001"/>
              <a:gd name="connsiteX4" fmla="*/ 5273954 w 6858002"/>
              <a:gd name="connsiteY4" fmla="*/ 6787903 h 6858001"/>
              <a:gd name="connsiteX5" fmla="*/ 5184753 w 6858002"/>
              <a:gd name="connsiteY5" fmla="*/ 6858001 h 6858001"/>
              <a:gd name="connsiteX6" fmla="*/ 0 w 6858002"/>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2" h="6858001">
                <a:moveTo>
                  <a:pt x="0" y="0"/>
                </a:moveTo>
                <a:lnTo>
                  <a:pt x="5184754" y="0"/>
                </a:lnTo>
                <a:lnTo>
                  <a:pt x="5273954" y="70097"/>
                </a:lnTo>
                <a:cubicBezTo>
                  <a:pt x="6241372" y="868481"/>
                  <a:pt x="6858002" y="2076730"/>
                  <a:pt x="6858002" y="3429000"/>
                </a:cubicBezTo>
                <a:cubicBezTo>
                  <a:pt x="6858002" y="4781270"/>
                  <a:pt x="6241372" y="5989519"/>
                  <a:pt x="5273954" y="6787903"/>
                </a:cubicBezTo>
                <a:lnTo>
                  <a:pt x="5184753" y="6858001"/>
                </a:lnTo>
                <a:lnTo>
                  <a:pt x="0" y="6858001"/>
                </a:lnTo>
                <a:close/>
              </a:path>
            </a:pathLst>
          </a:cu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5">
            <a:extLst>
              <a:ext uri="{FF2B5EF4-FFF2-40B4-BE49-F238E27FC236}">
                <a16:creationId xmlns:a16="http://schemas.microsoft.com/office/drawing/2014/main" id="{645E8FDF-4E0F-4C32-8C28-0C9E307D41B1}"/>
              </a:ext>
            </a:extLst>
          </p:cNvPr>
          <p:cNvSpPr/>
          <p:nvPr userDrawn="1"/>
        </p:nvSpPr>
        <p:spPr>
          <a:xfrm>
            <a:off x="0" y="1264985"/>
            <a:ext cx="7321336" cy="5593015"/>
          </a:xfrm>
          <a:custGeom>
            <a:avLst/>
            <a:gdLst>
              <a:gd name="connsiteX0" fmla="*/ 2875500 w 7321336"/>
              <a:gd name="connsiteY0" fmla="*/ 0 h 5593015"/>
              <a:gd name="connsiteX1" fmla="*/ 7321336 w 7321336"/>
              <a:gd name="connsiteY1" fmla="*/ 4445836 h 5593015"/>
              <a:gd name="connsiteX2" fmla="*/ 7181369 w 7321336"/>
              <a:gd name="connsiteY2" fmla="*/ 5556920 h 5593015"/>
              <a:gd name="connsiteX3" fmla="*/ 7171120 w 7321336"/>
              <a:gd name="connsiteY3" fmla="*/ 5593015 h 5593015"/>
              <a:gd name="connsiteX4" fmla="*/ 0 w 7321336"/>
              <a:gd name="connsiteY4" fmla="*/ 5593015 h 5593015"/>
              <a:gd name="connsiteX5" fmla="*/ 0 w 7321336"/>
              <a:gd name="connsiteY5" fmla="*/ 1058416 h 5593015"/>
              <a:gd name="connsiteX6" fmla="*/ 47536 w 7321336"/>
              <a:gd name="connsiteY6" fmla="*/ 1015213 h 5593015"/>
              <a:gd name="connsiteX7" fmla="*/ 2875500 w 7321336"/>
              <a:gd name="connsiteY7" fmla="*/ 0 h 559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21336" h="5593015">
                <a:moveTo>
                  <a:pt x="2875500" y="0"/>
                </a:moveTo>
                <a:cubicBezTo>
                  <a:pt x="5330867" y="0"/>
                  <a:pt x="7321336" y="1990469"/>
                  <a:pt x="7321336" y="4445836"/>
                </a:cubicBezTo>
                <a:cubicBezTo>
                  <a:pt x="7321336" y="4829487"/>
                  <a:pt x="7272741" y="5201788"/>
                  <a:pt x="7181369" y="5556920"/>
                </a:cubicBezTo>
                <a:lnTo>
                  <a:pt x="7171120" y="5593015"/>
                </a:lnTo>
                <a:lnTo>
                  <a:pt x="0" y="5593015"/>
                </a:lnTo>
                <a:lnTo>
                  <a:pt x="0" y="1058416"/>
                </a:lnTo>
                <a:lnTo>
                  <a:pt x="47536" y="1015213"/>
                </a:lnTo>
                <a:cubicBezTo>
                  <a:pt x="816038" y="380988"/>
                  <a:pt x="1801277" y="0"/>
                  <a:pt x="2875500" y="0"/>
                </a:cubicBezTo>
                <a:close/>
              </a:path>
            </a:pathLst>
          </a:custGeom>
          <a:solidFill>
            <a:srgbClr val="B9E5FB">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7">
            <a:extLst>
              <a:ext uri="{FF2B5EF4-FFF2-40B4-BE49-F238E27FC236}">
                <a16:creationId xmlns:a16="http://schemas.microsoft.com/office/drawing/2014/main" id="{75D859AD-3B88-4AF9-9528-9FE773642201}"/>
              </a:ext>
            </a:extLst>
          </p:cNvPr>
          <p:cNvSpPr/>
          <p:nvPr userDrawn="1"/>
        </p:nvSpPr>
        <p:spPr>
          <a:xfrm>
            <a:off x="0" y="0"/>
            <a:ext cx="7604382" cy="6857999"/>
          </a:xfrm>
          <a:custGeom>
            <a:avLst/>
            <a:gdLst>
              <a:gd name="connsiteX0" fmla="*/ 0 w 7604382"/>
              <a:gd name="connsiteY0" fmla="*/ 0 h 6857999"/>
              <a:gd name="connsiteX1" fmla="*/ 6796859 w 7604382"/>
              <a:gd name="connsiteY1" fmla="*/ 0 h 6857999"/>
              <a:gd name="connsiteX2" fmla="*/ 6845103 w 7604382"/>
              <a:gd name="connsiteY2" fmla="*/ 67843 h 6857999"/>
              <a:gd name="connsiteX3" fmla="*/ 7604382 w 7604382"/>
              <a:gd name="connsiteY3" fmla="*/ 2553552 h 6857999"/>
              <a:gd name="connsiteX4" fmla="*/ 4480602 w 7604382"/>
              <a:gd name="connsiteY4" fmla="*/ 6799512 h 6857999"/>
              <a:gd name="connsiteX5" fmla="*/ 4274638 w 7604382"/>
              <a:gd name="connsiteY5" fmla="*/ 6857999 h 6857999"/>
              <a:gd name="connsiteX6" fmla="*/ 2042454 w 7604382"/>
              <a:gd name="connsiteY6" fmla="*/ 6857999 h 6857999"/>
              <a:gd name="connsiteX7" fmla="*/ 1836491 w 7604382"/>
              <a:gd name="connsiteY7" fmla="*/ 6799512 h 6857999"/>
              <a:gd name="connsiteX8" fmla="*/ 14866 w 7604382"/>
              <a:gd name="connsiteY8" fmla="*/ 5697233 h 6857999"/>
              <a:gd name="connsiteX9" fmla="*/ 0 w 7604382"/>
              <a:gd name="connsiteY9" fmla="*/ 56816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4382" h="6857999">
                <a:moveTo>
                  <a:pt x="0" y="0"/>
                </a:moveTo>
                <a:lnTo>
                  <a:pt x="6796859" y="0"/>
                </a:lnTo>
                <a:lnTo>
                  <a:pt x="6845103" y="67843"/>
                </a:lnTo>
                <a:cubicBezTo>
                  <a:pt x="7324473" y="777403"/>
                  <a:pt x="7604382" y="1632790"/>
                  <a:pt x="7604382" y="2553552"/>
                </a:cubicBezTo>
                <a:cubicBezTo>
                  <a:pt x="7604382" y="4548538"/>
                  <a:pt x="6290362" y="6236618"/>
                  <a:pt x="4480602" y="6799512"/>
                </a:cubicBezTo>
                <a:lnTo>
                  <a:pt x="4274638" y="6857999"/>
                </a:lnTo>
                <a:lnTo>
                  <a:pt x="2042454" y="6857999"/>
                </a:lnTo>
                <a:lnTo>
                  <a:pt x="1836491" y="6799512"/>
                </a:lnTo>
                <a:cubicBezTo>
                  <a:pt x="1140429" y="6583015"/>
                  <a:pt x="517702" y="6200069"/>
                  <a:pt x="14866" y="5697233"/>
                </a:cubicBezTo>
                <a:lnTo>
                  <a:pt x="0" y="5681641"/>
                </a:lnTo>
                <a:close/>
              </a:path>
            </a:pathLst>
          </a:custGeom>
          <a:solidFill>
            <a:srgbClr val="B9E5F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39DDA821-77B6-40D4-8366-D83DF91DD978}"/>
              </a:ext>
            </a:extLst>
          </p:cNvPr>
          <p:cNvPicPr>
            <a:picLocks noChangeAspect="1"/>
          </p:cNvPicPr>
          <p:nvPr userDrawn="1"/>
        </p:nvPicPr>
        <p:blipFill>
          <a:blip r:embed="rId3"/>
          <a:stretch>
            <a:fillRect/>
          </a:stretch>
        </p:blipFill>
        <p:spPr>
          <a:xfrm>
            <a:off x="2090524" y="3906914"/>
            <a:ext cx="1482209" cy="1377358"/>
          </a:xfrm>
          <a:prstGeom prst="rect">
            <a:avLst/>
          </a:prstGeom>
        </p:spPr>
      </p:pic>
      <p:grpSp>
        <p:nvGrpSpPr>
          <p:cNvPr id="24" name="Group 23">
            <a:extLst>
              <a:ext uri="{FF2B5EF4-FFF2-40B4-BE49-F238E27FC236}">
                <a16:creationId xmlns:a16="http://schemas.microsoft.com/office/drawing/2014/main" id="{3C887B30-41ED-43B5-9232-A02F8265E55C}"/>
              </a:ext>
            </a:extLst>
          </p:cNvPr>
          <p:cNvGrpSpPr/>
          <p:nvPr userDrawn="1"/>
        </p:nvGrpSpPr>
        <p:grpSpPr>
          <a:xfrm>
            <a:off x="739637" y="5640080"/>
            <a:ext cx="4183982" cy="765428"/>
            <a:chOff x="4003638" y="5611540"/>
            <a:chExt cx="4183982" cy="765428"/>
          </a:xfrm>
        </p:grpSpPr>
        <p:sp>
          <p:nvSpPr>
            <p:cNvPr id="25" name="TextBox 24">
              <a:extLst>
                <a:ext uri="{FF2B5EF4-FFF2-40B4-BE49-F238E27FC236}">
                  <a16:creationId xmlns:a16="http://schemas.microsoft.com/office/drawing/2014/main" id="{BA2DE410-0B18-4A88-9681-B41062616B23}"/>
                </a:ext>
              </a:extLst>
            </p:cNvPr>
            <p:cNvSpPr txBox="1"/>
            <p:nvPr userDrawn="1"/>
          </p:nvSpPr>
          <p:spPr>
            <a:xfrm>
              <a:off x="4003638" y="5611540"/>
              <a:ext cx="4183982" cy="338554"/>
            </a:xfrm>
            <a:prstGeom prst="rect">
              <a:avLst/>
            </a:prstGeom>
            <a:noFill/>
          </p:spPr>
          <p:txBody>
            <a:bodyPr wrap="square" rtlCol="0">
              <a:spAutoFit/>
            </a:bodyPr>
            <a:lstStyle/>
            <a:p>
              <a:pPr algn="ctr"/>
              <a:r>
                <a:rPr lang="en-AU" sz="1600">
                  <a:solidFill>
                    <a:srgbClr val="2A3B8F"/>
                  </a:solidFill>
                  <a:latin typeface="Source Sans Pro SemiBold" panose="020B0603030403020204" pitchFamily="34" charset="0"/>
                  <a:ea typeface="Source Sans Pro SemiBold" panose="020B0603030403020204" pitchFamily="34" charset="0"/>
                </a:rPr>
                <a:t>Melbourne |  Sydney  |  Brisbane  |  Gold Coast</a:t>
              </a:r>
            </a:p>
          </p:txBody>
        </p:sp>
        <p:sp>
          <p:nvSpPr>
            <p:cNvPr id="26" name="TextBox 25">
              <a:extLst>
                <a:ext uri="{FF2B5EF4-FFF2-40B4-BE49-F238E27FC236}">
                  <a16:creationId xmlns:a16="http://schemas.microsoft.com/office/drawing/2014/main" id="{ECA457CC-6F60-4F5F-8DAD-42BC5466D4D6}"/>
                </a:ext>
              </a:extLst>
            </p:cNvPr>
            <p:cNvSpPr txBox="1"/>
            <p:nvPr userDrawn="1"/>
          </p:nvSpPr>
          <p:spPr>
            <a:xfrm>
              <a:off x="5192358" y="5979091"/>
              <a:ext cx="1807283" cy="338554"/>
            </a:xfrm>
            <a:prstGeom prst="rect">
              <a:avLst/>
            </a:prstGeom>
            <a:noFill/>
          </p:spPr>
          <p:txBody>
            <a:bodyPr wrap="square" rtlCol="0">
              <a:spAutoFit/>
            </a:bodyPr>
            <a:lstStyle/>
            <a:p>
              <a:pPr algn="ctr"/>
              <a:r>
                <a:rPr lang="en-AU" sz="1600" u="none">
                  <a:solidFill>
                    <a:srgbClr val="2A3B8F"/>
                  </a:solidFill>
                  <a:latin typeface="Source Sans Pro SemiBold" panose="020B0603030403020204" pitchFamily="34" charset="0"/>
                  <a:ea typeface="Source Sans Pro SemiBold" panose="020B0603030403020204" pitchFamily="34" charset="0"/>
                </a:rPr>
                <a:t>insync.com.au</a:t>
              </a:r>
            </a:p>
          </p:txBody>
        </p:sp>
        <p:sp>
          <p:nvSpPr>
            <p:cNvPr id="27" name="Rectangle 26">
              <a:hlinkClick r:id="rId4"/>
              <a:extLst>
                <a:ext uri="{FF2B5EF4-FFF2-40B4-BE49-F238E27FC236}">
                  <a16:creationId xmlns:a16="http://schemas.microsoft.com/office/drawing/2014/main" id="{2BB73BA6-7B2F-4DFB-B085-7CC0579F50B9}"/>
                </a:ext>
              </a:extLst>
            </p:cNvPr>
            <p:cNvSpPr/>
            <p:nvPr userDrawn="1"/>
          </p:nvSpPr>
          <p:spPr>
            <a:xfrm>
              <a:off x="5274383" y="5919768"/>
              <a:ext cx="1549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2A3B8F"/>
                </a:solidFill>
              </a:endParaRPr>
            </a:p>
          </p:txBody>
        </p:sp>
      </p:grpSp>
    </p:spTree>
    <p:extLst>
      <p:ext uri="{BB962C8B-B14F-4D97-AF65-F5344CB8AC3E}">
        <p14:creationId xmlns:p14="http://schemas.microsoft.com/office/powerpoint/2010/main" val="138519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c_Title Slide - phot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7B82A2-4512-85D3-6621-A43F9AE4E1A5}"/>
              </a:ext>
            </a:extLst>
          </p:cNvPr>
          <p:cNvPicPr>
            <a:picLocks noChangeAspect="1"/>
          </p:cNvPicPr>
          <p:nvPr userDrawn="1"/>
        </p:nvPicPr>
        <p:blipFill>
          <a:blip r:embed="rId2"/>
          <a:stretch>
            <a:fillRect/>
          </a:stretch>
        </p:blipFill>
        <p:spPr>
          <a:xfrm>
            <a:off x="4032871" y="0"/>
            <a:ext cx="8167316" cy="6859716"/>
          </a:xfrm>
          <a:prstGeom prst="rect">
            <a:avLst/>
          </a:prstGeom>
        </p:spPr>
      </p:pic>
      <p:sp>
        <p:nvSpPr>
          <p:cNvPr id="17" name="Freeform 16">
            <a:extLst>
              <a:ext uri="{FF2B5EF4-FFF2-40B4-BE49-F238E27FC236}">
                <a16:creationId xmlns:a16="http://schemas.microsoft.com/office/drawing/2014/main" id="{D05EE75E-6F98-C944-B7A7-7F023B9F55E6}"/>
              </a:ext>
            </a:extLst>
          </p:cNvPr>
          <p:cNvSpPr/>
          <p:nvPr/>
        </p:nvSpPr>
        <p:spPr>
          <a:xfrm>
            <a:off x="0" y="-1"/>
            <a:ext cx="6308442" cy="6858001"/>
          </a:xfrm>
          <a:custGeom>
            <a:avLst/>
            <a:gdLst>
              <a:gd name="connsiteX0" fmla="*/ 0 w 6858002"/>
              <a:gd name="connsiteY0" fmla="*/ 0 h 6858001"/>
              <a:gd name="connsiteX1" fmla="*/ 5184754 w 6858002"/>
              <a:gd name="connsiteY1" fmla="*/ 0 h 6858001"/>
              <a:gd name="connsiteX2" fmla="*/ 5273954 w 6858002"/>
              <a:gd name="connsiteY2" fmla="*/ 70097 h 6858001"/>
              <a:gd name="connsiteX3" fmla="*/ 6858002 w 6858002"/>
              <a:gd name="connsiteY3" fmla="*/ 3429000 h 6858001"/>
              <a:gd name="connsiteX4" fmla="*/ 5273954 w 6858002"/>
              <a:gd name="connsiteY4" fmla="*/ 6787903 h 6858001"/>
              <a:gd name="connsiteX5" fmla="*/ 5184753 w 6858002"/>
              <a:gd name="connsiteY5" fmla="*/ 6858001 h 6858001"/>
              <a:gd name="connsiteX6" fmla="*/ 0 w 6858002"/>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2" h="6858001">
                <a:moveTo>
                  <a:pt x="0" y="0"/>
                </a:moveTo>
                <a:lnTo>
                  <a:pt x="5184754" y="0"/>
                </a:lnTo>
                <a:lnTo>
                  <a:pt x="5273954" y="70097"/>
                </a:lnTo>
                <a:cubicBezTo>
                  <a:pt x="6241372" y="868481"/>
                  <a:pt x="6858002" y="2076730"/>
                  <a:pt x="6858002" y="3429000"/>
                </a:cubicBezTo>
                <a:cubicBezTo>
                  <a:pt x="6858002" y="4781270"/>
                  <a:pt x="6241372" y="5989519"/>
                  <a:pt x="5273954" y="6787903"/>
                </a:cubicBezTo>
                <a:lnTo>
                  <a:pt x="5184753" y="6858001"/>
                </a:lnTo>
                <a:lnTo>
                  <a:pt x="0" y="6858001"/>
                </a:lnTo>
                <a:close/>
              </a:path>
            </a:pathLst>
          </a:cu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a:extLst>
              <a:ext uri="{FF2B5EF4-FFF2-40B4-BE49-F238E27FC236}">
                <a16:creationId xmlns:a16="http://schemas.microsoft.com/office/drawing/2014/main" id="{005A21EF-0C97-6845-9AE8-22F60A233755}"/>
              </a:ext>
            </a:extLst>
          </p:cNvPr>
          <p:cNvSpPr/>
          <p:nvPr/>
        </p:nvSpPr>
        <p:spPr>
          <a:xfrm>
            <a:off x="1760047" y="-3"/>
            <a:ext cx="6854563" cy="6809873"/>
          </a:xfrm>
          <a:custGeom>
            <a:avLst/>
            <a:gdLst>
              <a:gd name="connsiteX0" fmla="*/ 0 w 7604382"/>
              <a:gd name="connsiteY0" fmla="*/ 0 h 6857999"/>
              <a:gd name="connsiteX1" fmla="*/ 6796859 w 7604382"/>
              <a:gd name="connsiteY1" fmla="*/ 0 h 6857999"/>
              <a:gd name="connsiteX2" fmla="*/ 6845103 w 7604382"/>
              <a:gd name="connsiteY2" fmla="*/ 67843 h 6857999"/>
              <a:gd name="connsiteX3" fmla="*/ 7604382 w 7604382"/>
              <a:gd name="connsiteY3" fmla="*/ 2553552 h 6857999"/>
              <a:gd name="connsiteX4" fmla="*/ 4480602 w 7604382"/>
              <a:gd name="connsiteY4" fmla="*/ 6799512 h 6857999"/>
              <a:gd name="connsiteX5" fmla="*/ 4274638 w 7604382"/>
              <a:gd name="connsiteY5" fmla="*/ 6857999 h 6857999"/>
              <a:gd name="connsiteX6" fmla="*/ 2042454 w 7604382"/>
              <a:gd name="connsiteY6" fmla="*/ 6857999 h 6857999"/>
              <a:gd name="connsiteX7" fmla="*/ 1836491 w 7604382"/>
              <a:gd name="connsiteY7" fmla="*/ 6799512 h 6857999"/>
              <a:gd name="connsiteX8" fmla="*/ 14866 w 7604382"/>
              <a:gd name="connsiteY8" fmla="*/ 5697233 h 6857999"/>
              <a:gd name="connsiteX9" fmla="*/ 0 w 7604382"/>
              <a:gd name="connsiteY9" fmla="*/ 568164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04382" h="6857999">
                <a:moveTo>
                  <a:pt x="0" y="0"/>
                </a:moveTo>
                <a:lnTo>
                  <a:pt x="6796859" y="0"/>
                </a:lnTo>
                <a:lnTo>
                  <a:pt x="6845103" y="67843"/>
                </a:lnTo>
                <a:cubicBezTo>
                  <a:pt x="7324473" y="777403"/>
                  <a:pt x="7604382" y="1632790"/>
                  <a:pt x="7604382" y="2553552"/>
                </a:cubicBezTo>
                <a:cubicBezTo>
                  <a:pt x="7604382" y="4548538"/>
                  <a:pt x="6290362" y="6236618"/>
                  <a:pt x="4480602" y="6799512"/>
                </a:cubicBezTo>
                <a:lnTo>
                  <a:pt x="4274638" y="6857999"/>
                </a:lnTo>
                <a:lnTo>
                  <a:pt x="2042454" y="6857999"/>
                </a:lnTo>
                <a:lnTo>
                  <a:pt x="1836491" y="6799512"/>
                </a:lnTo>
                <a:cubicBezTo>
                  <a:pt x="1140429" y="6583015"/>
                  <a:pt x="517702" y="6200069"/>
                  <a:pt x="14866" y="5697233"/>
                </a:cubicBezTo>
                <a:lnTo>
                  <a:pt x="0" y="5681641"/>
                </a:lnTo>
                <a:close/>
              </a:path>
            </a:pathLst>
          </a:custGeom>
          <a:solidFill>
            <a:srgbClr val="B9E5FB">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150EF437-DBB6-1F44-8C9F-961E9301B936}"/>
              </a:ext>
            </a:extLst>
          </p:cNvPr>
          <p:cNvSpPr>
            <a:spLocks noGrp="1"/>
          </p:cNvSpPr>
          <p:nvPr>
            <p:ph type="ctrTitle"/>
          </p:nvPr>
        </p:nvSpPr>
        <p:spPr>
          <a:xfrm>
            <a:off x="490150" y="1559815"/>
            <a:ext cx="4901359" cy="3003825"/>
          </a:xfrm>
          <a:prstGeom prst="rect">
            <a:avLst/>
          </a:prstGeom>
        </p:spPr>
        <p:txBody>
          <a:bodyPr anchor="ctr">
            <a:normAutofit/>
          </a:bodyPr>
          <a:lstStyle>
            <a:lvl1pPr algn="l">
              <a:defRPr sz="4500">
                <a:solidFill>
                  <a:srgbClr val="2A3A8F"/>
                </a:solidFill>
                <a:latin typeface="Roboto Slab regular" pitchFamily="2" charset="0"/>
                <a:ea typeface="Roboto Slab regular" pitchFamily="2" charset="0"/>
              </a:defRPr>
            </a:lvl1pPr>
          </a:lstStyle>
          <a:p>
            <a:r>
              <a:rPr lang="en-GB"/>
              <a:t>Click to edit Master title style</a:t>
            </a:r>
            <a:endParaRPr lang="en-US"/>
          </a:p>
        </p:txBody>
      </p:sp>
      <p:sp>
        <p:nvSpPr>
          <p:cNvPr id="16" name="Rounded Rectangle 15">
            <a:extLst>
              <a:ext uri="{FF2B5EF4-FFF2-40B4-BE49-F238E27FC236}">
                <a16:creationId xmlns:a16="http://schemas.microsoft.com/office/drawing/2014/main" id="{0C66B34A-1678-5241-BD92-A818731D1C57}"/>
              </a:ext>
            </a:extLst>
          </p:cNvPr>
          <p:cNvSpPr/>
          <p:nvPr/>
        </p:nvSpPr>
        <p:spPr>
          <a:xfrm>
            <a:off x="549560" y="5086804"/>
            <a:ext cx="2184675" cy="12480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6">
            <a:extLst>
              <a:ext uri="{FF2B5EF4-FFF2-40B4-BE49-F238E27FC236}">
                <a16:creationId xmlns:a16="http://schemas.microsoft.com/office/drawing/2014/main" id="{ACE63900-F71F-4831-8ABC-05AB5D26AE7F}"/>
              </a:ext>
            </a:extLst>
          </p:cNvPr>
          <p:cNvSpPr/>
          <p:nvPr userDrawn="1"/>
        </p:nvSpPr>
        <p:spPr>
          <a:xfrm>
            <a:off x="0" y="-1"/>
            <a:ext cx="6308442" cy="6858001"/>
          </a:xfrm>
          <a:custGeom>
            <a:avLst/>
            <a:gdLst>
              <a:gd name="connsiteX0" fmla="*/ 0 w 6858002"/>
              <a:gd name="connsiteY0" fmla="*/ 0 h 6858001"/>
              <a:gd name="connsiteX1" fmla="*/ 5184754 w 6858002"/>
              <a:gd name="connsiteY1" fmla="*/ 0 h 6858001"/>
              <a:gd name="connsiteX2" fmla="*/ 5273954 w 6858002"/>
              <a:gd name="connsiteY2" fmla="*/ 70097 h 6858001"/>
              <a:gd name="connsiteX3" fmla="*/ 6858002 w 6858002"/>
              <a:gd name="connsiteY3" fmla="*/ 3429000 h 6858001"/>
              <a:gd name="connsiteX4" fmla="*/ 5273954 w 6858002"/>
              <a:gd name="connsiteY4" fmla="*/ 6787903 h 6858001"/>
              <a:gd name="connsiteX5" fmla="*/ 5184753 w 6858002"/>
              <a:gd name="connsiteY5" fmla="*/ 6858001 h 6858001"/>
              <a:gd name="connsiteX6" fmla="*/ 0 w 6858002"/>
              <a:gd name="connsiteY6"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2" h="6858001">
                <a:moveTo>
                  <a:pt x="0" y="0"/>
                </a:moveTo>
                <a:lnTo>
                  <a:pt x="5184754" y="0"/>
                </a:lnTo>
                <a:lnTo>
                  <a:pt x="5273954" y="70097"/>
                </a:lnTo>
                <a:cubicBezTo>
                  <a:pt x="6241372" y="868481"/>
                  <a:pt x="6858002" y="2076730"/>
                  <a:pt x="6858002" y="3429000"/>
                </a:cubicBezTo>
                <a:cubicBezTo>
                  <a:pt x="6858002" y="4781270"/>
                  <a:pt x="6241372" y="5989519"/>
                  <a:pt x="5273954" y="6787903"/>
                </a:cubicBezTo>
                <a:lnTo>
                  <a:pt x="5184753" y="6858001"/>
                </a:lnTo>
                <a:lnTo>
                  <a:pt x="0" y="6858001"/>
                </a:lnTo>
                <a:close/>
              </a:path>
            </a:pathLst>
          </a:custGeom>
          <a:solidFill>
            <a:srgbClr val="B9E5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0123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a_Content slide">
    <p:spTree>
      <p:nvGrpSpPr>
        <p:cNvPr id="1" name=""/>
        <p:cNvGrpSpPr/>
        <p:nvPr/>
      </p:nvGrpSpPr>
      <p:grpSpPr>
        <a:xfrm>
          <a:off x="0" y="0"/>
          <a:ext cx="0" cy="0"/>
          <a:chOff x="0" y="0"/>
          <a:chExt cx="0" cy="0"/>
        </a:xfrm>
      </p:grpSpPr>
      <p:pic>
        <p:nvPicPr>
          <p:cNvPr id="5" name="Picture 4" descr="A picture containing drawing&#10;&#10;Description automatically generated">
            <a:extLst>
              <a:ext uri="{FF2B5EF4-FFF2-40B4-BE49-F238E27FC236}">
                <a16:creationId xmlns:a16="http://schemas.microsoft.com/office/drawing/2014/main" id="{4BBC57A9-1B76-43B2-99B8-8F639EA37F33}"/>
              </a:ext>
            </a:extLst>
          </p:cNvPr>
          <p:cNvPicPr>
            <a:picLocks noChangeAspect="1"/>
          </p:cNvPicPr>
          <p:nvPr userDrawn="1"/>
        </p:nvPicPr>
        <p:blipFill>
          <a:blip r:embed="rId2"/>
          <a:stretch>
            <a:fillRect/>
          </a:stretch>
        </p:blipFill>
        <p:spPr>
          <a:xfrm>
            <a:off x="11104880" y="6069832"/>
            <a:ext cx="850771" cy="611365"/>
          </a:xfrm>
          <a:prstGeom prst="rect">
            <a:avLst/>
          </a:prstGeom>
        </p:spPr>
      </p:pic>
      <p:sp>
        <p:nvSpPr>
          <p:cNvPr id="2" name="Title 1">
            <a:extLst>
              <a:ext uri="{FF2B5EF4-FFF2-40B4-BE49-F238E27FC236}">
                <a16:creationId xmlns:a16="http://schemas.microsoft.com/office/drawing/2014/main" id="{D3439BE0-4B3E-5B44-AF44-76A046AE0D19}"/>
              </a:ext>
            </a:extLst>
          </p:cNvPr>
          <p:cNvSpPr>
            <a:spLocks noGrp="1"/>
          </p:cNvSpPr>
          <p:nvPr>
            <p:ph type="ctrTitle"/>
          </p:nvPr>
        </p:nvSpPr>
        <p:spPr>
          <a:xfrm>
            <a:off x="731519" y="370750"/>
            <a:ext cx="11096045" cy="756603"/>
          </a:xfrm>
          <a:prstGeom prst="rect">
            <a:avLst/>
          </a:prstGeom>
        </p:spPr>
        <p:txBody>
          <a:bodyPr anchor="b">
            <a:normAutofit/>
          </a:bodyPr>
          <a:lstStyle>
            <a:lvl1pPr algn="l">
              <a:lnSpc>
                <a:spcPct val="100000"/>
              </a:lnSpc>
              <a:defRPr sz="3200">
                <a:solidFill>
                  <a:srgbClr val="2A3A8F"/>
                </a:solidFill>
                <a:latin typeface="Roboto Slab regular" pitchFamily="2" charset="0"/>
                <a:ea typeface="Roboto Slab regular" pitchFamily="2" charset="0"/>
              </a:defRPr>
            </a:lvl1pPr>
          </a:lstStyle>
          <a:p>
            <a:r>
              <a:rPr lang="en-GB"/>
              <a:t>Click to edit Master title style</a:t>
            </a:r>
            <a:endParaRPr lang="en-US"/>
          </a:p>
        </p:txBody>
      </p:sp>
      <p:sp>
        <p:nvSpPr>
          <p:cNvPr id="3" name="Subtitle 2">
            <a:extLst>
              <a:ext uri="{FF2B5EF4-FFF2-40B4-BE49-F238E27FC236}">
                <a16:creationId xmlns:a16="http://schemas.microsoft.com/office/drawing/2014/main" id="{723D4599-0839-A045-8CE0-7FE3DAF4ED24}"/>
              </a:ext>
            </a:extLst>
          </p:cNvPr>
          <p:cNvSpPr>
            <a:spLocks noGrp="1"/>
          </p:cNvSpPr>
          <p:nvPr>
            <p:ph type="subTitle" idx="1" hasCustomPrompt="1"/>
          </p:nvPr>
        </p:nvSpPr>
        <p:spPr>
          <a:xfrm>
            <a:off x="731520" y="1600517"/>
            <a:ext cx="11096044" cy="4242483"/>
          </a:xfrm>
          <a:prstGeom prst="rect">
            <a:avLst/>
          </a:prstGeom>
        </p:spPr>
        <p:txBody>
          <a:bodyPr/>
          <a:lstStyle>
            <a:lvl1pPr marL="0" indent="0" algn="l">
              <a:buNone/>
              <a:defRPr sz="2400" b="0" i="0">
                <a:solidFill>
                  <a:srgbClr val="333333"/>
                </a:solidFill>
                <a:latin typeface="+mn-lt"/>
                <a:ea typeface="Source Sans Pro Light" panose="020B0403030403020204" pitchFamily="34" charset="0"/>
              </a:defRPr>
            </a:lvl1pPr>
            <a:lvl2pPr marL="457200" indent="0" algn="l">
              <a:buNone/>
              <a:defRPr sz="2000" b="0" i="0">
                <a:solidFill>
                  <a:srgbClr val="414140"/>
                </a:solidFill>
                <a:latin typeface="Source Sans Pro Light" panose="020B0403030403020204" pitchFamily="34" charset="0"/>
                <a:ea typeface="Source Sans Pro Light" panose="020B0403030403020204" pitchFamily="34" charset="0"/>
              </a:defRPr>
            </a:lvl2pPr>
            <a:lvl3pPr marL="914400" indent="0" algn="l">
              <a:buNone/>
              <a:defRPr sz="1800" b="0" i="0">
                <a:solidFill>
                  <a:srgbClr val="414140"/>
                </a:solidFill>
                <a:latin typeface="Source Sans Pro Light" panose="020B0403030403020204" pitchFamily="34" charset="0"/>
                <a:ea typeface="Source Sans Pro Light" panose="020B0403030403020204" pitchFamily="34" charset="0"/>
              </a:defRPr>
            </a:lvl3pPr>
            <a:lvl4pPr marL="1371600" indent="0" algn="l">
              <a:buNone/>
              <a:defRPr sz="1600" b="0" i="0">
                <a:solidFill>
                  <a:srgbClr val="414140"/>
                </a:solidFill>
                <a:latin typeface="Source Sans Pro Light" panose="020B0403030403020204" pitchFamily="34" charset="0"/>
                <a:ea typeface="Source Sans Pro Light" panose="020B0403030403020204" pitchFamily="34" charset="0"/>
              </a:defRPr>
            </a:lvl4pPr>
            <a:lvl5pPr marL="1828800" indent="0" algn="l">
              <a:buNone/>
              <a:defRPr sz="1600" b="0" i="0">
                <a:solidFill>
                  <a:srgbClr val="414140"/>
                </a:solidFill>
                <a:latin typeface="Source Sans Pro Light" panose="020B0403030403020204" pitchFamily="34" charset="0"/>
                <a:ea typeface="Source Sans Pro Light" panose="020B0403030403020204" pitchFamily="34"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Edit Master text styles</a:t>
            </a:r>
          </a:p>
        </p:txBody>
      </p:sp>
      <p:cxnSp>
        <p:nvCxnSpPr>
          <p:cNvPr id="8" name="Straight Connector 7">
            <a:extLst>
              <a:ext uri="{FF2B5EF4-FFF2-40B4-BE49-F238E27FC236}">
                <a16:creationId xmlns:a16="http://schemas.microsoft.com/office/drawing/2014/main" id="{B1F6CF14-6F75-E641-A556-29F5EACABE29}"/>
              </a:ext>
            </a:extLst>
          </p:cNvPr>
          <p:cNvCxnSpPr>
            <a:cxnSpLocks/>
          </p:cNvCxnSpPr>
          <p:nvPr/>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DF36FD0-C760-4471-A424-C4EBF2F629E3}"/>
              </a:ext>
            </a:extLst>
          </p:cNvPr>
          <p:cNvCxnSpPr>
            <a:cxnSpLocks/>
          </p:cNvCxnSpPr>
          <p:nvPr userDrawn="1"/>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a16="http://schemas.microsoft.com/office/drawing/2014/main" id="{FE91F060-F797-4004-93BA-0356EB78D6F9}"/>
              </a:ext>
            </a:extLst>
          </p:cNvPr>
          <p:cNvSpPr>
            <a:spLocks noGrp="1"/>
          </p:cNvSpPr>
          <p:nvPr>
            <p:ph type="ftr" sz="quarter" idx="3"/>
          </p:nvPr>
        </p:nvSpPr>
        <p:spPr>
          <a:xfrm>
            <a:off x="1150619" y="6291622"/>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All slides and material are commercial-in-confidence. © Insync Surveys Pty Ltd.  All rights reserved</a:t>
            </a:r>
            <a:endParaRPr lang="en-AU"/>
          </a:p>
        </p:txBody>
      </p:sp>
      <p:sp>
        <p:nvSpPr>
          <p:cNvPr id="19" name="Slide Number Placeholder 5">
            <a:extLst>
              <a:ext uri="{FF2B5EF4-FFF2-40B4-BE49-F238E27FC236}">
                <a16:creationId xmlns:a16="http://schemas.microsoft.com/office/drawing/2014/main" id="{A7699A8D-6A38-431E-8770-4CDD1B5EDD1B}"/>
              </a:ext>
            </a:extLst>
          </p:cNvPr>
          <p:cNvSpPr>
            <a:spLocks noGrp="1"/>
          </p:cNvSpPr>
          <p:nvPr>
            <p:ph type="sldNum" sz="quarter" idx="4"/>
          </p:nvPr>
        </p:nvSpPr>
        <p:spPr>
          <a:xfrm>
            <a:off x="731519" y="6291622"/>
            <a:ext cx="542925" cy="365125"/>
          </a:xfrm>
          <a:prstGeom prst="rect">
            <a:avLst/>
          </a:prstGeom>
        </p:spPr>
        <p:txBody>
          <a:bodyPr vert="horz" lIns="91440" tIns="45720" rIns="91440" bIns="45720" rtlCol="0" anchor="ctr"/>
          <a:lstStyle>
            <a:lvl1pPr algn="l">
              <a:defRPr sz="1200">
                <a:solidFill>
                  <a:srgbClr val="2A3B8F"/>
                </a:solidFill>
              </a:defRPr>
            </a:lvl1pPr>
          </a:lstStyle>
          <a:p>
            <a:fld id="{2B3F9802-22CF-4938-9F44-3FA30BBE2747}" type="slidenum">
              <a:rPr lang="en-AU" smtClean="0"/>
              <a:pPr/>
              <a:t>‹#›</a:t>
            </a:fld>
            <a:r>
              <a:rPr lang="en-AU"/>
              <a:t>   |</a:t>
            </a:r>
          </a:p>
        </p:txBody>
      </p:sp>
    </p:spTree>
    <p:extLst>
      <p:ext uri="{BB962C8B-B14F-4D97-AF65-F5344CB8AC3E}">
        <p14:creationId xmlns:p14="http://schemas.microsoft.com/office/powerpoint/2010/main" val="1302127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b_Content slide, bullets">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23D4599-0839-A045-8CE0-7FE3DAF4ED24}"/>
              </a:ext>
            </a:extLst>
          </p:cNvPr>
          <p:cNvSpPr>
            <a:spLocks noGrp="1"/>
          </p:cNvSpPr>
          <p:nvPr>
            <p:ph type="subTitle" idx="1" hasCustomPrompt="1"/>
          </p:nvPr>
        </p:nvSpPr>
        <p:spPr>
          <a:xfrm>
            <a:off x="731520" y="1600517"/>
            <a:ext cx="11096044" cy="4242483"/>
          </a:xfrm>
          <a:prstGeom prst="rect">
            <a:avLst/>
          </a:prstGeom>
        </p:spPr>
        <p:txBody>
          <a:bodyPr/>
          <a:lstStyle>
            <a:lvl1pPr marL="342900" indent="-342900" algn="l">
              <a:buClr>
                <a:srgbClr val="2A3A8F"/>
              </a:buClr>
              <a:buFont typeface="Arial" panose="020B0604020202020204" pitchFamily="34" charset="0"/>
              <a:buChar char="•"/>
              <a:defRPr sz="2400" b="0" i="0">
                <a:solidFill>
                  <a:srgbClr val="33333A"/>
                </a:solidFill>
                <a:latin typeface="+mn-lt"/>
                <a:ea typeface="Source Sans Pro Light" panose="020B0403030403020204" pitchFamily="34" charset="0"/>
              </a:defRPr>
            </a:lvl1pPr>
            <a:lvl2pPr marL="800100" indent="-342900" algn="l">
              <a:buClr>
                <a:srgbClr val="2A3A8F"/>
              </a:buClr>
              <a:buFont typeface="Source Sans Pro Light" panose="020B0403030403020204" pitchFamily="34" charset="0"/>
              <a:buChar char="−"/>
              <a:defRPr sz="2000" b="0" i="0">
                <a:solidFill>
                  <a:srgbClr val="33333A"/>
                </a:solidFill>
                <a:latin typeface="+mn-lt"/>
                <a:ea typeface="Source Sans Pro Light" panose="020B0403030403020204" pitchFamily="34" charset="0"/>
              </a:defRPr>
            </a:lvl2pPr>
            <a:lvl3pPr marL="1200150" indent="-285750" algn="l">
              <a:buClr>
                <a:srgbClr val="2A3A8F"/>
              </a:buClr>
              <a:buFont typeface="Arial" panose="020B0604020202020204" pitchFamily="34" charset="0"/>
              <a:buChar char="•"/>
              <a:defRPr sz="1800" b="0" i="0">
                <a:solidFill>
                  <a:srgbClr val="33333A"/>
                </a:solidFill>
                <a:latin typeface="+mn-lt"/>
                <a:ea typeface="Source Sans Pro Light" panose="020B0403030403020204" pitchFamily="34" charset="0"/>
              </a:defRPr>
            </a:lvl3pPr>
            <a:lvl4pPr marL="1657350" indent="-285750" algn="l">
              <a:buClr>
                <a:srgbClr val="2A3A8F"/>
              </a:buClr>
              <a:buFont typeface="Source Sans Pro Light" panose="020B0403030403020204" pitchFamily="34" charset="0"/>
              <a:buChar char="−"/>
              <a:defRPr sz="1600" b="0" i="0">
                <a:solidFill>
                  <a:srgbClr val="33333A"/>
                </a:solidFill>
                <a:latin typeface="+mn-lt"/>
                <a:ea typeface="Source Sans Pro Light" panose="020B0403030403020204" pitchFamily="34" charset="0"/>
              </a:defRPr>
            </a:lvl4pPr>
            <a:lvl5pPr marL="2114550" indent="-285750" algn="l">
              <a:buClr>
                <a:srgbClr val="2A3A8F"/>
              </a:buClr>
              <a:buFont typeface="Arial" panose="020B0604020202020204" pitchFamily="34" charset="0"/>
              <a:buChar char="•"/>
              <a:defRPr sz="1400" b="0" i="0">
                <a:solidFill>
                  <a:srgbClr val="33333A"/>
                </a:solidFill>
                <a:latin typeface="+mn-lt"/>
                <a:ea typeface="Source Sans Pro Light" panose="020B0403030403020204" pitchFamily="34"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1F6CF14-6F75-E641-A556-29F5EACABE29}"/>
              </a:ext>
            </a:extLst>
          </p:cNvPr>
          <p:cNvCxnSpPr>
            <a:cxnSpLocks/>
          </p:cNvCxnSpPr>
          <p:nvPr/>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drawing&#10;&#10;Description automatically generated">
            <a:extLst>
              <a:ext uri="{FF2B5EF4-FFF2-40B4-BE49-F238E27FC236}">
                <a16:creationId xmlns:a16="http://schemas.microsoft.com/office/drawing/2014/main" id="{F813A8E8-34E3-4C75-85CE-D5724B498C82}"/>
              </a:ext>
            </a:extLst>
          </p:cNvPr>
          <p:cNvPicPr>
            <a:picLocks noChangeAspect="1"/>
          </p:cNvPicPr>
          <p:nvPr/>
        </p:nvPicPr>
        <p:blipFill>
          <a:blip r:embed="rId2"/>
          <a:stretch>
            <a:fillRect/>
          </a:stretch>
        </p:blipFill>
        <p:spPr>
          <a:xfrm>
            <a:off x="11104880" y="6069832"/>
            <a:ext cx="850771" cy="611365"/>
          </a:xfrm>
          <a:prstGeom prst="rect">
            <a:avLst/>
          </a:prstGeom>
        </p:spPr>
      </p:pic>
      <p:cxnSp>
        <p:nvCxnSpPr>
          <p:cNvPr id="9" name="Straight Connector 8">
            <a:extLst>
              <a:ext uri="{FF2B5EF4-FFF2-40B4-BE49-F238E27FC236}">
                <a16:creationId xmlns:a16="http://schemas.microsoft.com/office/drawing/2014/main" id="{F6353905-AF37-4286-8AF5-10777393675A}"/>
              </a:ext>
            </a:extLst>
          </p:cNvPr>
          <p:cNvCxnSpPr>
            <a:cxnSpLocks/>
          </p:cNvCxnSpPr>
          <p:nvPr userDrawn="1"/>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6D4D4B88-288B-4B3F-B27D-953603E0B4C1}"/>
              </a:ext>
            </a:extLst>
          </p:cNvPr>
          <p:cNvPicPr>
            <a:picLocks noChangeAspect="1"/>
          </p:cNvPicPr>
          <p:nvPr userDrawn="1"/>
        </p:nvPicPr>
        <p:blipFill>
          <a:blip r:embed="rId2"/>
          <a:stretch>
            <a:fillRect/>
          </a:stretch>
        </p:blipFill>
        <p:spPr>
          <a:xfrm>
            <a:off x="11104880" y="6069832"/>
            <a:ext cx="850771" cy="611365"/>
          </a:xfrm>
          <a:prstGeom prst="rect">
            <a:avLst/>
          </a:prstGeom>
        </p:spPr>
      </p:pic>
      <p:sp>
        <p:nvSpPr>
          <p:cNvPr id="6" name="Title 5">
            <a:extLst>
              <a:ext uri="{FF2B5EF4-FFF2-40B4-BE49-F238E27FC236}">
                <a16:creationId xmlns:a16="http://schemas.microsoft.com/office/drawing/2014/main" id="{96A4D1A1-69C3-4AB6-B231-5476ABBED5E6}"/>
              </a:ext>
            </a:extLst>
          </p:cNvPr>
          <p:cNvSpPr>
            <a:spLocks noGrp="1"/>
          </p:cNvSpPr>
          <p:nvPr>
            <p:ph type="title"/>
          </p:nvPr>
        </p:nvSpPr>
        <p:spPr/>
        <p:txBody>
          <a:bodyPr/>
          <a:lstStyle/>
          <a:p>
            <a:r>
              <a:rPr lang="en-GB"/>
              <a:t>Click to edit Master title style</a:t>
            </a:r>
            <a:endParaRPr lang="en-AU"/>
          </a:p>
        </p:txBody>
      </p:sp>
      <p:sp>
        <p:nvSpPr>
          <p:cNvPr id="23" name="Footer Placeholder 4">
            <a:extLst>
              <a:ext uri="{FF2B5EF4-FFF2-40B4-BE49-F238E27FC236}">
                <a16:creationId xmlns:a16="http://schemas.microsoft.com/office/drawing/2014/main" id="{3DC8FB83-F457-4140-923E-58D460466B41}"/>
              </a:ext>
            </a:extLst>
          </p:cNvPr>
          <p:cNvSpPr>
            <a:spLocks noGrp="1"/>
          </p:cNvSpPr>
          <p:nvPr>
            <p:ph type="ftr" sz="quarter" idx="3"/>
          </p:nvPr>
        </p:nvSpPr>
        <p:spPr>
          <a:xfrm>
            <a:off x="1150619" y="6291622"/>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All slides and material are commercial-in-confidence. © Insync Surveys Pty Ltd.  All rights reserved</a:t>
            </a:r>
            <a:endParaRPr lang="en-AU"/>
          </a:p>
        </p:txBody>
      </p:sp>
      <p:sp>
        <p:nvSpPr>
          <p:cNvPr id="24" name="Slide Number Placeholder 5">
            <a:extLst>
              <a:ext uri="{FF2B5EF4-FFF2-40B4-BE49-F238E27FC236}">
                <a16:creationId xmlns:a16="http://schemas.microsoft.com/office/drawing/2014/main" id="{137A2D5B-7FA2-411C-8E6F-D4EF1CC78711}"/>
              </a:ext>
            </a:extLst>
          </p:cNvPr>
          <p:cNvSpPr>
            <a:spLocks noGrp="1"/>
          </p:cNvSpPr>
          <p:nvPr>
            <p:ph type="sldNum" sz="quarter" idx="4"/>
          </p:nvPr>
        </p:nvSpPr>
        <p:spPr>
          <a:xfrm>
            <a:off x="731519" y="6291622"/>
            <a:ext cx="542925" cy="365125"/>
          </a:xfrm>
          <a:prstGeom prst="rect">
            <a:avLst/>
          </a:prstGeom>
        </p:spPr>
        <p:txBody>
          <a:bodyPr vert="horz" lIns="91440" tIns="45720" rIns="91440" bIns="45720" rtlCol="0" anchor="ctr"/>
          <a:lstStyle>
            <a:lvl1pPr algn="l">
              <a:defRPr sz="1200">
                <a:solidFill>
                  <a:srgbClr val="2A3B8F"/>
                </a:solidFill>
              </a:defRPr>
            </a:lvl1pPr>
          </a:lstStyle>
          <a:p>
            <a:fld id="{2B3F9802-22CF-4938-9F44-3FA30BBE2747}" type="slidenum">
              <a:rPr lang="en-AU" smtClean="0"/>
              <a:pPr/>
              <a:t>‹#›</a:t>
            </a:fld>
            <a:r>
              <a:rPr lang="en-AU"/>
              <a:t>   |</a:t>
            </a:r>
          </a:p>
        </p:txBody>
      </p:sp>
    </p:spTree>
    <p:extLst>
      <p:ext uri="{BB962C8B-B14F-4D97-AF65-F5344CB8AC3E}">
        <p14:creationId xmlns:p14="http://schemas.microsoft.com/office/powerpoint/2010/main" val="266477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c_Content slide, no tex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410C0DD-020F-DD43-8905-1736E04EA7AF}"/>
              </a:ext>
            </a:extLst>
          </p:cNvPr>
          <p:cNvSpPr>
            <a:spLocks noGrp="1"/>
          </p:cNvSpPr>
          <p:nvPr>
            <p:ph type="ctrTitle"/>
          </p:nvPr>
        </p:nvSpPr>
        <p:spPr>
          <a:xfrm>
            <a:off x="731518" y="370750"/>
            <a:ext cx="11095200" cy="756603"/>
          </a:xfrm>
          <a:prstGeom prst="rect">
            <a:avLst/>
          </a:prstGeom>
        </p:spPr>
        <p:txBody>
          <a:bodyPr anchor="b">
            <a:normAutofit/>
          </a:bodyPr>
          <a:lstStyle>
            <a:lvl1pPr algn="l">
              <a:defRPr sz="3200">
                <a:solidFill>
                  <a:srgbClr val="2A3A8F"/>
                </a:solidFill>
                <a:latin typeface="Roboto Slab regular" pitchFamily="2" charset="0"/>
                <a:ea typeface="Roboto Slab regular" pitchFamily="2" charset="0"/>
              </a:defRPr>
            </a:lvl1pPr>
          </a:lstStyle>
          <a:p>
            <a:r>
              <a:rPr lang="en-GB"/>
              <a:t>Click to edit Master title style</a:t>
            </a:r>
            <a:endParaRPr lang="en-US"/>
          </a:p>
        </p:txBody>
      </p:sp>
      <p:cxnSp>
        <p:nvCxnSpPr>
          <p:cNvPr id="7" name="Straight Connector 6">
            <a:extLst>
              <a:ext uri="{FF2B5EF4-FFF2-40B4-BE49-F238E27FC236}">
                <a16:creationId xmlns:a16="http://schemas.microsoft.com/office/drawing/2014/main" id="{33FF0E92-DB2A-A44B-A303-DA293E0D6002}"/>
              </a:ext>
            </a:extLst>
          </p:cNvPr>
          <p:cNvCxnSpPr>
            <a:cxnSpLocks/>
          </p:cNvCxnSpPr>
          <p:nvPr/>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drawing&#10;&#10;Description automatically generated">
            <a:extLst>
              <a:ext uri="{FF2B5EF4-FFF2-40B4-BE49-F238E27FC236}">
                <a16:creationId xmlns:a16="http://schemas.microsoft.com/office/drawing/2014/main" id="{558089CE-1D69-47A5-8586-CCDA7F87F855}"/>
              </a:ext>
            </a:extLst>
          </p:cNvPr>
          <p:cNvPicPr>
            <a:picLocks noChangeAspect="1"/>
          </p:cNvPicPr>
          <p:nvPr/>
        </p:nvPicPr>
        <p:blipFill>
          <a:blip r:embed="rId2"/>
          <a:stretch>
            <a:fillRect/>
          </a:stretch>
        </p:blipFill>
        <p:spPr>
          <a:xfrm>
            <a:off x="11104880" y="6069832"/>
            <a:ext cx="850771" cy="611365"/>
          </a:xfrm>
          <a:prstGeom prst="rect">
            <a:avLst/>
          </a:prstGeom>
        </p:spPr>
      </p:pic>
      <p:cxnSp>
        <p:nvCxnSpPr>
          <p:cNvPr id="10" name="Straight Connector 9">
            <a:extLst>
              <a:ext uri="{FF2B5EF4-FFF2-40B4-BE49-F238E27FC236}">
                <a16:creationId xmlns:a16="http://schemas.microsoft.com/office/drawing/2014/main" id="{108200C8-7BA9-4796-AFAB-128B7871D9DC}"/>
              </a:ext>
            </a:extLst>
          </p:cNvPr>
          <p:cNvCxnSpPr>
            <a:cxnSpLocks/>
          </p:cNvCxnSpPr>
          <p:nvPr userDrawn="1"/>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drawing&#10;&#10;Description automatically generated">
            <a:extLst>
              <a:ext uri="{FF2B5EF4-FFF2-40B4-BE49-F238E27FC236}">
                <a16:creationId xmlns:a16="http://schemas.microsoft.com/office/drawing/2014/main" id="{34BD8903-1019-4A09-B3F7-6BFC678CE318}"/>
              </a:ext>
            </a:extLst>
          </p:cNvPr>
          <p:cNvPicPr>
            <a:picLocks noChangeAspect="1"/>
          </p:cNvPicPr>
          <p:nvPr userDrawn="1"/>
        </p:nvPicPr>
        <p:blipFill>
          <a:blip r:embed="rId2"/>
          <a:stretch>
            <a:fillRect/>
          </a:stretch>
        </p:blipFill>
        <p:spPr>
          <a:xfrm>
            <a:off x="11104880" y="6069832"/>
            <a:ext cx="850771" cy="611365"/>
          </a:xfrm>
          <a:prstGeom prst="rect">
            <a:avLst/>
          </a:prstGeom>
        </p:spPr>
      </p:pic>
      <p:sp>
        <p:nvSpPr>
          <p:cNvPr id="20" name="Footer Placeholder 4">
            <a:extLst>
              <a:ext uri="{FF2B5EF4-FFF2-40B4-BE49-F238E27FC236}">
                <a16:creationId xmlns:a16="http://schemas.microsoft.com/office/drawing/2014/main" id="{ED81D7EC-3513-43E6-BD8F-834139233929}"/>
              </a:ext>
            </a:extLst>
          </p:cNvPr>
          <p:cNvSpPr>
            <a:spLocks noGrp="1"/>
          </p:cNvSpPr>
          <p:nvPr>
            <p:ph type="ftr" sz="quarter" idx="3"/>
          </p:nvPr>
        </p:nvSpPr>
        <p:spPr>
          <a:xfrm>
            <a:off x="1150619" y="6291622"/>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All slides and material are commercial-in-confidence. © Insync Surveys Pty Ltd.  All rights reserved</a:t>
            </a:r>
            <a:endParaRPr lang="en-AU"/>
          </a:p>
        </p:txBody>
      </p:sp>
      <p:sp>
        <p:nvSpPr>
          <p:cNvPr id="21" name="Slide Number Placeholder 5">
            <a:extLst>
              <a:ext uri="{FF2B5EF4-FFF2-40B4-BE49-F238E27FC236}">
                <a16:creationId xmlns:a16="http://schemas.microsoft.com/office/drawing/2014/main" id="{5D63E38E-0D80-41C3-AE30-DC4028A9B3B3}"/>
              </a:ext>
            </a:extLst>
          </p:cNvPr>
          <p:cNvSpPr>
            <a:spLocks noGrp="1"/>
          </p:cNvSpPr>
          <p:nvPr>
            <p:ph type="sldNum" sz="quarter" idx="4"/>
          </p:nvPr>
        </p:nvSpPr>
        <p:spPr>
          <a:xfrm>
            <a:off x="731519" y="6291622"/>
            <a:ext cx="542925" cy="365125"/>
          </a:xfrm>
          <a:prstGeom prst="rect">
            <a:avLst/>
          </a:prstGeom>
        </p:spPr>
        <p:txBody>
          <a:bodyPr vert="horz" lIns="91440" tIns="45720" rIns="91440" bIns="45720" rtlCol="0" anchor="ctr"/>
          <a:lstStyle>
            <a:lvl1pPr algn="l">
              <a:defRPr sz="1200">
                <a:solidFill>
                  <a:srgbClr val="2A3B8F"/>
                </a:solidFill>
              </a:defRPr>
            </a:lvl1pPr>
          </a:lstStyle>
          <a:p>
            <a:fld id="{2B3F9802-22CF-4938-9F44-3FA30BBE2747}" type="slidenum">
              <a:rPr lang="en-AU" smtClean="0"/>
              <a:pPr/>
              <a:t>‹#›</a:t>
            </a:fld>
            <a:r>
              <a:rPr lang="en-AU"/>
              <a:t>   |</a:t>
            </a:r>
          </a:p>
        </p:txBody>
      </p:sp>
    </p:spTree>
    <p:extLst>
      <p:ext uri="{BB962C8B-B14F-4D97-AF65-F5344CB8AC3E}">
        <p14:creationId xmlns:p14="http://schemas.microsoft.com/office/powerpoint/2010/main" val="3006393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d_Content slide, 2 columns">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AE3EEFDA-6767-1C46-ACAD-B156A25959A9}"/>
              </a:ext>
            </a:extLst>
          </p:cNvPr>
          <p:cNvSpPr>
            <a:spLocks noGrp="1"/>
          </p:cNvSpPr>
          <p:nvPr>
            <p:ph type="ctrTitle"/>
          </p:nvPr>
        </p:nvSpPr>
        <p:spPr>
          <a:xfrm>
            <a:off x="731520" y="370750"/>
            <a:ext cx="11095200" cy="756603"/>
          </a:xfrm>
          <a:prstGeom prst="rect">
            <a:avLst/>
          </a:prstGeom>
        </p:spPr>
        <p:txBody>
          <a:bodyPr anchor="b">
            <a:normAutofit/>
          </a:bodyPr>
          <a:lstStyle>
            <a:lvl1pPr algn="l">
              <a:defRPr sz="3200">
                <a:solidFill>
                  <a:srgbClr val="2A3A8F"/>
                </a:solidFill>
                <a:latin typeface="Roboto Slab regular" pitchFamily="2" charset="0"/>
                <a:ea typeface="Roboto Slab regular" pitchFamily="2" charset="0"/>
              </a:defRPr>
            </a:lvl1pPr>
          </a:lstStyle>
          <a:p>
            <a:r>
              <a:rPr lang="en-GB"/>
              <a:t>Click to edit Master title style</a:t>
            </a:r>
            <a:endParaRPr lang="en-US"/>
          </a:p>
        </p:txBody>
      </p:sp>
      <p:cxnSp>
        <p:nvCxnSpPr>
          <p:cNvPr id="14" name="Straight Connector 13">
            <a:extLst>
              <a:ext uri="{FF2B5EF4-FFF2-40B4-BE49-F238E27FC236}">
                <a16:creationId xmlns:a16="http://schemas.microsoft.com/office/drawing/2014/main" id="{CB3F15A1-877E-F448-9C10-89E3A6FB261F}"/>
              </a:ext>
            </a:extLst>
          </p:cNvPr>
          <p:cNvCxnSpPr>
            <a:cxnSpLocks/>
          </p:cNvCxnSpPr>
          <p:nvPr/>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FA1CA113-E909-4F80-A465-4DAF0F9750FB}"/>
              </a:ext>
            </a:extLst>
          </p:cNvPr>
          <p:cNvPicPr>
            <a:picLocks noChangeAspect="1"/>
          </p:cNvPicPr>
          <p:nvPr/>
        </p:nvPicPr>
        <p:blipFill>
          <a:blip r:embed="rId2"/>
          <a:stretch>
            <a:fillRect/>
          </a:stretch>
        </p:blipFill>
        <p:spPr>
          <a:xfrm>
            <a:off x="11104880" y="6069832"/>
            <a:ext cx="850771" cy="611365"/>
          </a:xfrm>
          <a:prstGeom prst="rect">
            <a:avLst/>
          </a:prstGeom>
        </p:spPr>
      </p:pic>
      <p:cxnSp>
        <p:nvCxnSpPr>
          <p:cNvPr id="10" name="Straight Connector 9">
            <a:extLst>
              <a:ext uri="{FF2B5EF4-FFF2-40B4-BE49-F238E27FC236}">
                <a16:creationId xmlns:a16="http://schemas.microsoft.com/office/drawing/2014/main" id="{91B17747-3714-4D66-9268-7613001F19F3}"/>
              </a:ext>
            </a:extLst>
          </p:cNvPr>
          <p:cNvCxnSpPr>
            <a:cxnSpLocks/>
          </p:cNvCxnSpPr>
          <p:nvPr userDrawn="1"/>
        </p:nvCxnSpPr>
        <p:spPr>
          <a:xfrm>
            <a:off x="838200" y="1216378"/>
            <a:ext cx="11353800" cy="0"/>
          </a:xfrm>
          <a:prstGeom prst="line">
            <a:avLst/>
          </a:prstGeom>
          <a:ln w="19050">
            <a:solidFill>
              <a:srgbClr val="2A3B8F"/>
            </a:solidFill>
          </a:ln>
        </p:spPr>
        <p:style>
          <a:lnRef idx="1">
            <a:schemeClr val="accent1"/>
          </a:lnRef>
          <a:fillRef idx="0">
            <a:schemeClr val="accent1"/>
          </a:fillRef>
          <a:effectRef idx="0">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D26C6504-2212-4FB2-9E26-1D76C82ACBF4}"/>
              </a:ext>
            </a:extLst>
          </p:cNvPr>
          <p:cNvPicPr>
            <a:picLocks noChangeAspect="1"/>
          </p:cNvPicPr>
          <p:nvPr userDrawn="1"/>
        </p:nvPicPr>
        <p:blipFill>
          <a:blip r:embed="rId2"/>
          <a:stretch>
            <a:fillRect/>
          </a:stretch>
        </p:blipFill>
        <p:spPr>
          <a:xfrm>
            <a:off x="11104880" y="6069832"/>
            <a:ext cx="850771" cy="611365"/>
          </a:xfrm>
          <a:prstGeom prst="rect">
            <a:avLst/>
          </a:prstGeom>
        </p:spPr>
      </p:pic>
      <p:sp>
        <p:nvSpPr>
          <p:cNvPr id="8" name="Subtitle 2">
            <a:extLst>
              <a:ext uri="{FF2B5EF4-FFF2-40B4-BE49-F238E27FC236}">
                <a16:creationId xmlns:a16="http://schemas.microsoft.com/office/drawing/2014/main" id="{5A598945-3919-43BD-A3AD-504C86583558}"/>
              </a:ext>
            </a:extLst>
          </p:cNvPr>
          <p:cNvSpPr>
            <a:spLocks noGrp="1"/>
          </p:cNvSpPr>
          <p:nvPr>
            <p:ph type="subTitle" idx="10" hasCustomPrompt="1"/>
          </p:nvPr>
        </p:nvSpPr>
        <p:spPr>
          <a:xfrm>
            <a:off x="731520" y="1602000"/>
            <a:ext cx="11095200" cy="4242483"/>
          </a:xfrm>
          <a:prstGeom prst="rect">
            <a:avLst/>
          </a:prstGeom>
        </p:spPr>
        <p:txBody>
          <a:bodyPr numCol="2"/>
          <a:lstStyle>
            <a:lvl1pPr marL="342900" indent="-342900" algn="l">
              <a:buClr>
                <a:srgbClr val="2A3A8F"/>
              </a:buClr>
              <a:buFont typeface="Arial" panose="020B0604020202020204" pitchFamily="34" charset="0"/>
              <a:buChar char="•"/>
              <a:defRPr sz="2400" b="0" i="0">
                <a:solidFill>
                  <a:srgbClr val="33333A"/>
                </a:solidFill>
                <a:latin typeface="+mn-lt"/>
                <a:ea typeface="Source Sans Pro Light" panose="020B0403030403020204" pitchFamily="34" charset="0"/>
              </a:defRPr>
            </a:lvl1pPr>
            <a:lvl2pPr marL="800100" indent="-342900" algn="l">
              <a:buClr>
                <a:srgbClr val="2A3A8F"/>
              </a:buClr>
              <a:buFont typeface="Source Sans Pro Light" panose="020B0403030403020204" pitchFamily="34" charset="0"/>
              <a:buChar char="−"/>
              <a:defRPr sz="2000" b="0" i="0">
                <a:solidFill>
                  <a:srgbClr val="33333A"/>
                </a:solidFill>
                <a:latin typeface="+mn-lt"/>
                <a:ea typeface="Source Sans Pro Light" panose="020B0403030403020204" pitchFamily="34" charset="0"/>
              </a:defRPr>
            </a:lvl2pPr>
            <a:lvl3pPr marL="1200150" indent="-285750" algn="l">
              <a:buClr>
                <a:srgbClr val="2A3A8F"/>
              </a:buClr>
              <a:buFont typeface="Arial" panose="020B0604020202020204" pitchFamily="34" charset="0"/>
              <a:buChar char="•"/>
              <a:defRPr sz="1800" b="0" i="0">
                <a:solidFill>
                  <a:srgbClr val="33333A"/>
                </a:solidFill>
                <a:latin typeface="+mn-lt"/>
                <a:ea typeface="Source Sans Pro Light" panose="020B0403030403020204" pitchFamily="34" charset="0"/>
              </a:defRPr>
            </a:lvl3pPr>
            <a:lvl4pPr marL="1657350" indent="-285750" algn="l">
              <a:buClr>
                <a:srgbClr val="2A3A8F"/>
              </a:buClr>
              <a:buFont typeface="Source Sans Pro Light" panose="020B0403030403020204" pitchFamily="34" charset="0"/>
              <a:buChar char="−"/>
              <a:defRPr sz="1600" b="0" i="0">
                <a:solidFill>
                  <a:srgbClr val="33333A"/>
                </a:solidFill>
                <a:latin typeface="+mn-lt"/>
                <a:ea typeface="Source Sans Pro Light" panose="020B0403030403020204" pitchFamily="34" charset="0"/>
              </a:defRPr>
            </a:lvl4pPr>
            <a:lvl5pPr marL="1828800" indent="0" algn="l">
              <a:buClr>
                <a:srgbClr val="2A3A8F"/>
              </a:buClr>
              <a:buFont typeface="Arial" panose="020B0604020202020204" pitchFamily="34" charset="0"/>
              <a:buNone/>
              <a:defRPr sz="1400" b="0" i="0">
                <a:solidFill>
                  <a:srgbClr val="33333A"/>
                </a:solidFill>
                <a:latin typeface="+mn-lt"/>
                <a:ea typeface="Source Sans Pro Light" panose="020B0403030403020204" pitchFamily="34" charset="0"/>
              </a:defRPr>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a:p>
            <a:pPr lvl="4"/>
            <a:endParaRPr lang="en-US"/>
          </a:p>
          <a:p>
            <a:pPr lvl="4"/>
            <a:endParaRPr lang="en-US"/>
          </a:p>
          <a:p>
            <a:pPr lvl="4"/>
            <a:endParaRPr lang="en-US"/>
          </a:p>
          <a:p>
            <a:pPr lvl="4"/>
            <a:endParaRPr lang="en-US"/>
          </a:p>
          <a:p>
            <a:pPr lvl="4"/>
            <a:endParaRPr lang="en-US"/>
          </a:p>
          <a:p>
            <a:pPr lvl="4"/>
            <a:endParaRPr lang="en-US"/>
          </a:p>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1" name="Footer Placeholder 4">
            <a:extLst>
              <a:ext uri="{FF2B5EF4-FFF2-40B4-BE49-F238E27FC236}">
                <a16:creationId xmlns:a16="http://schemas.microsoft.com/office/drawing/2014/main" id="{50ABBD01-A6FB-4694-AC58-D9D5DC76B2E5}"/>
              </a:ext>
            </a:extLst>
          </p:cNvPr>
          <p:cNvSpPr>
            <a:spLocks noGrp="1"/>
          </p:cNvSpPr>
          <p:nvPr>
            <p:ph type="ftr" sz="quarter" idx="3"/>
          </p:nvPr>
        </p:nvSpPr>
        <p:spPr>
          <a:xfrm>
            <a:off x="1150619" y="6291622"/>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All slides and material are commercial-in-confidence. © Insync Surveys Pty Ltd.  All rights reserved</a:t>
            </a:r>
            <a:endParaRPr lang="en-AU"/>
          </a:p>
        </p:txBody>
      </p:sp>
      <p:sp>
        <p:nvSpPr>
          <p:cNvPr id="22" name="Slide Number Placeholder 5">
            <a:extLst>
              <a:ext uri="{FF2B5EF4-FFF2-40B4-BE49-F238E27FC236}">
                <a16:creationId xmlns:a16="http://schemas.microsoft.com/office/drawing/2014/main" id="{2EAD2017-905E-47CD-B6E2-02C1699798BB}"/>
              </a:ext>
            </a:extLst>
          </p:cNvPr>
          <p:cNvSpPr>
            <a:spLocks noGrp="1"/>
          </p:cNvSpPr>
          <p:nvPr>
            <p:ph type="sldNum" sz="quarter" idx="4"/>
          </p:nvPr>
        </p:nvSpPr>
        <p:spPr>
          <a:xfrm>
            <a:off x="731519" y="6291622"/>
            <a:ext cx="542925" cy="365125"/>
          </a:xfrm>
          <a:prstGeom prst="rect">
            <a:avLst/>
          </a:prstGeom>
        </p:spPr>
        <p:txBody>
          <a:bodyPr vert="horz" lIns="91440" tIns="45720" rIns="91440" bIns="45720" rtlCol="0" anchor="ctr"/>
          <a:lstStyle>
            <a:lvl1pPr algn="l">
              <a:defRPr sz="1200">
                <a:solidFill>
                  <a:srgbClr val="2A3B8F"/>
                </a:solidFill>
              </a:defRPr>
            </a:lvl1pPr>
          </a:lstStyle>
          <a:p>
            <a:fld id="{2B3F9802-22CF-4938-9F44-3FA30BBE2747}" type="slidenum">
              <a:rPr lang="en-AU" smtClean="0"/>
              <a:pPr/>
              <a:t>‹#›</a:t>
            </a:fld>
            <a:r>
              <a:rPr lang="en-AU"/>
              <a:t>   |</a:t>
            </a:r>
          </a:p>
        </p:txBody>
      </p:sp>
    </p:spTree>
    <p:extLst>
      <p:ext uri="{BB962C8B-B14F-4D97-AF65-F5344CB8AC3E}">
        <p14:creationId xmlns:p14="http://schemas.microsoft.com/office/powerpoint/2010/main" val="333585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a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EE8C042-D23A-4E9C-A78F-FFBC6D26B626}"/>
              </a:ext>
            </a:extLst>
          </p:cNvPr>
          <p:cNvSpPr/>
          <p:nvPr userDrawn="1"/>
        </p:nvSpPr>
        <p:spPr>
          <a:xfrm>
            <a:off x="0" y="0"/>
            <a:ext cx="12192000" cy="6858000"/>
          </a:xfrm>
          <a:prstGeom prst="rect">
            <a:avLst/>
          </a:prstGeom>
          <a:solidFill>
            <a:srgbClr val="7ECF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AB459-C163-A143-BAC7-560853C8A285}"/>
              </a:ext>
            </a:extLst>
          </p:cNvPr>
          <p:cNvSpPr/>
          <p:nvPr/>
        </p:nvSpPr>
        <p:spPr>
          <a:xfrm>
            <a:off x="0" y="0"/>
            <a:ext cx="12192000" cy="6858000"/>
          </a:xfrm>
          <a:prstGeom prst="rect">
            <a:avLst/>
          </a:prstGeom>
          <a:solidFill>
            <a:srgbClr val="7ECFD9">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33D0B-B10C-604A-8EE3-202C400C8A5F}"/>
              </a:ext>
            </a:extLst>
          </p:cNvPr>
          <p:cNvSpPr>
            <a:spLocks noGrp="1"/>
          </p:cNvSpPr>
          <p:nvPr>
            <p:ph type="title"/>
          </p:nvPr>
        </p:nvSpPr>
        <p:spPr>
          <a:xfrm>
            <a:off x="838200" y="3071209"/>
            <a:ext cx="10515600" cy="715581"/>
          </a:xfrm>
          <a:prstGeom prst="rect">
            <a:avLst/>
          </a:prstGeom>
        </p:spPr>
        <p:txBody>
          <a:bodyPr anchor="ctr">
            <a:spAutoFit/>
          </a:bodyPr>
          <a:lstStyle>
            <a:lvl1pPr>
              <a:defRPr sz="4500">
                <a:solidFill>
                  <a:srgbClr val="2A3A8F"/>
                </a:solidFill>
                <a:latin typeface="Roboto Slab regular" pitchFamily="2" charset="0"/>
                <a:ea typeface="Roboto Slab regular" pitchFamily="2" charset="0"/>
              </a:defRPr>
            </a:lvl1pPr>
          </a:lstStyle>
          <a:p>
            <a:r>
              <a:rPr lang="en-GB"/>
              <a:t>Click to edit Master title style</a:t>
            </a:r>
            <a:endParaRPr lang="en-US"/>
          </a:p>
        </p:txBody>
      </p:sp>
    </p:spTree>
    <p:extLst>
      <p:ext uri="{BB962C8B-B14F-4D97-AF65-F5344CB8AC3E}">
        <p14:creationId xmlns:p14="http://schemas.microsoft.com/office/powerpoint/2010/main" val="464435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b_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49AAF6-0C86-426C-ADD8-6556DC6EA326}"/>
              </a:ext>
            </a:extLst>
          </p:cNvPr>
          <p:cNvSpPr/>
          <p:nvPr userDrawn="1"/>
        </p:nvSpPr>
        <p:spPr>
          <a:xfrm>
            <a:off x="0" y="0"/>
            <a:ext cx="12192000" cy="6858000"/>
          </a:xfrm>
          <a:prstGeom prst="rect">
            <a:avLst/>
          </a:prstGeom>
          <a:solidFill>
            <a:srgbClr val="B9E5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754AB459-C163-A143-BAC7-560853C8A285}"/>
              </a:ext>
            </a:extLst>
          </p:cNvPr>
          <p:cNvSpPr/>
          <p:nvPr/>
        </p:nvSpPr>
        <p:spPr>
          <a:xfrm>
            <a:off x="0" y="0"/>
            <a:ext cx="12192000" cy="6858000"/>
          </a:xfrm>
          <a:prstGeom prst="rect">
            <a:avLst/>
          </a:prstGeom>
          <a:solidFill>
            <a:srgbClr val="B9E5F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433D0B-B10C-604A-8EE3-202C400C8A5F}"/>
              </a:ext>
            </a:extLst>
          </p:cNvPr>
          <p:cNvSpPr>
            <a:spLocks noGrp="1"/>
          </p:cNvSpPr>
          <p:nvPr>
            <p:ph type="title"/>
          </p:nvPr>
        </p:nvSpPr>
        <p:spPr>
          <a:xfrm>
            <a:off x="838200" y="3071209"/>
            <a:ext cx="10515600" cy="715581"/>
          </a:xfrm>
          <a:prstGeom prst="rect">
            <a:avLst/>
          </a:prstGeom>
        </p:spPr>
        <p:txBody>
          <a:bodyPr anchor="ctr">
            <a:spAutoFit/>
          </a:bodyPr>
          <a:lstStyle>
            <a:lvl1pPr>
              <a:defRPr sz="4500">
                <a:solidFill>
                  <a:srgbClr val="2A3A8F"/>
                </a:solidFill>
                <a:latin typeface="Roboto Slab regular" pitchFamily="2" charset="0"/>
                <a:ea typeface="Roboto Slab regular" pitchFamily="2" charset="0"/>
              </a:defRPr>
            </a:lvl1pPr>
          </a:lstStyle>
          <a:p>
            <a:r>
              <a:rPr lang="en-GB"/>
              <a:t>Click to edit Master title style</a:t>
            </a:r>
            <a:endParaRPr lang="en-US"/>
          </a:p>
        </p:txBody>
      </p:sp>
    </p:spTree>
    <p:extLst>
      <p:ext uri="{BB962C8B-B14F-4D97-AF65-F5344CB8AC3E}">
        <p14:creationId xmlns:p14="http://schemas.microsoft.com/office/powerpoint/2010/main" val="73529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_Blank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87CDA21-BF99-0042-A202-8D52309BA6E3}"/>
              </a:ext>
            </a:extLst>
          </p:cNvPr>
          <p:cNvPicPr>
            <a:picLocks noChangeAspect="1"/>
          </p:cNvPicPr>
          <p:nvPr userDrawn="1"/>
        </p:nvPicPr>
        <p:blipFill>
          <a:blip r:embed="rId2"/>
          <a:stretch>
            <a:fillRect/>
          </a:stretch>
        </p:blipFill>
        <p:spPr>
          <a:xfrm>
            <a:off x="11104880" y="6069648"/>
            <a:ext cx="850771" cy="612140"/>
          </a:xfrm>
          <a:prstGeom prst="rect">
            <a:avLst/>
          </a:prstGeom>
        </p:spPr>
      </p:pic>
      <p:sp>
        <p:nvSpPr>
          <p:cNvPr id="12" name="Footer Placeholder 4">
            <a:extLst>
              <a:ext uri="{FF2B5EF4-FFF2-40B4-BE49-F238E27FC236}">
                <a16:creationId xmlns:a16="http://schemas.microsoft.com/office/drawing/2014/main" id="{B7C9AC1D-0BEC-4E72-9C22-DA9DA19B27C6}"/>
              </a:ext>
            </a:extLst>
          </p:cNvPr>
          <p:cNvSpPr>
            <a:spLocks noGrp="1"/>
          </p:cNvSpPr>
          <p:nvPr>
            <p:ph type="ftr" sz="quarter" idx="3"/>
          </p:nvPr>
        </p:nvSpPr>
        <p:spPr>
          <a:xfrm>
            <a:off x="1150619" y="6291622"/>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All slides and material are commercial-in-confidence. © Insync Surveys Pty Ltd.  All rights reserved</a:t>
            </a:r>
            <a:endParaRPr lang="en-AU"/>
          </a:p>
        </p:txBody>
      </p:sp>
      <p:sp>
        <p:nvSpPr>
          <p:cNvPr id="13" name="Slide Number Placeholder 5">
            <a:extLst>
              <a:ext uri="{FF2B5EF4-FFF2-40B4-BE49-F238E27FC236}">
                <a16:creationId xmlns:a16="http://schemas.microsoft.com/office/drawing/2014/main" id="{8FE25FF5-5B90-40B1-AB05-84A5ACFE7867}"/>
              </a:ext>
            </a:extLst>
          </p:cNvPr>
          <p:cNvSpPr>
            <a:spLocks noGrp="1"/>
          </p:cNvSpPr>
          <p:nvPr>
            <p:ph type="sldNum" sz="quarter" idx="4"/>
          </p:nvPr>
        </p:nvSpPr>
        <p:spPr>
          <a:xfrm>
            <a:off x="731519" y="6291622"/>
            <a:ext cx="542925" cy="365125"/>
          </a:xfrm>
          <a:prstGeom prst="rect">
            <a:avLst/>
          </a:prstGeom>
        </p:spPr>
        <p:txBody>
          <a:bodyPr vert="horz" lIns="91440" tIns="45720" rIns="91440" bIns="45720" rtlCol="0" anchor="ctr"/>
          <a:lstStyle>
            <a:lvl1pPr algn="l">
              <a:defRPr sz="1200">
                <a:solidFill>
                  <a:srgbClr val="2A3B8F"/>
                </a:solidFill>
              </a:defRPr>
            </a:lvl1pPr>
          </a:lstStyle>
          <a:p>
            <a:fld id="{2B3F9802-22CF-4938-9F44-3FA30BBE2747}" type="slidenum">
              <a:rPr lang="en-AU" smtClean="0"/>
              <a:pPr/>
              <a:t>‹#›</a:t>
            </a:fld>
            <a:r>
              <a:rPr lang="en-AU"/>
              <a:t>   |</a:t>
            </a:r>
          </a:p>
        </p:txBody>
      </p:sp>
    </p:spTree>
    <p:extLst>
      <p:ext uri="{BB962C8B-B14F-4D97-AF65-F5344CB8AC3E}">
        <p14:creationId xmlns:p14="http://schemas.microsoft.com/office/powerpoint/2010/main" val="2920977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6E54A-C73E-4415-9186-15E2CEFE24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E40B6542-E543-4CD8-9CDA-28E859EE524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Footer Placeholder 4">
            <a:extLst>
              <a:ext uri="{FF2B5EF4-FFF2-40B4-BE49-F238E27FC236}">
                <a16:creationId xmlns:a16="http://schemas.microsoft.com/office/drawing/2014/main" id="{266B0089-FB34-414F-AFEB-A28FC667802E}"/>
              </a:ext>
            </a:extLst>
          </p:cNvPr>
          <p:cNvSpPr>
            <a:spLocks noGrp="1"/>
          </p:cNvSpPr>
          <p:nvPr>
            <p:ph type="ftr" sz="quarter" idx="3"/>
          </p:nvPr>
        </p:nvSpPr>
        <p:spPr>
          <a:xfrm>
            <a:off x="1150619" y="6291622"/>
            <a:ext cx="7315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a:t>All slides and material are commercial-in-confidence. © Insync Surveys Pty Ltd.  All rights reserved</a:t>
            </a:r>
            <a:endParaRPr lang="en-AU"/>
          </a:p>
        </p:txBody>
      </p:sp>
      <p:sp>
        <p:nvSpPr>
          <p:cNvPr id="10" name="Slide Number Placeholder 5">
            <a:extLst>
              <a:ext uri="{FF2B5EF4-FFF2-40B4-BE49-F238E27FC236}">
                <a16:creationId xmlns:a16="http://schemas.microsoft.com/office/drawing/2014/main" id="{C6626DE2-EEF8-4B74-A8A8-DD780100BDFD}"/>
              </a:ext>
            </a:extLst>
          </p:cNvPr>
          <p:cNvSpPr>
            <a:spLocks noGrp="1"/>
          </p:cNvSpPr>
          <p:nvPr>
            <p:ph type="sldNum" sz="quarter" idx="4"/>
          </p:nvPr>
        </p:nvSpPr>
        <p:spPr>
          <a:xfrm>
            <a:off x="731519" y="6291622"/>
            <a:ext cx="542925" cy="365125"/>
          </a:xfrm>
          <a:prstGeom prst="rect">
            <a:avLst/>
          </a:prstGeom>
        </p:spPr>
        <p:txBody>
          <a:bodyPr vert="horz" lIns="91440" tIns="45720" rIns="91440" bIns="45720" rtlCol="0" anchor="ctr"/>
          <a:lstStyle>
            <a:lvl1pPr algn="l">
              <a:defRPr sz="1200">
                <a:solidFill>
                  <a:srgbClr val="2A3B8F"/>
                </a:solidFill>
              </a:defRPr>
            </a:lvl1pPr>
          </a:lstStyle>
          <a:p>
            <a:fld id="{2B3F9802-22CF-4938-9F44-3FA30BBE2747}" type="slidenum">
              <a:rPr lang="en-AU" smtClean="0"/>
              <a:pPr/>
              <a:t>‹#›</a:t>
            </a:fld>
            <a:r>
              <a:rPr lang="en-AU"/>
              <a:t>   |</a:t>
            </a:r>
          </a:p>
        </p:txBody>
      </p:sp>
      <p:sp>
        <p:nvSpPr>
          <p:cNvPr id="5" name="TextBox 4">
            <a:extLst>
              <a:ext uri="{FF2B5EF4-FFF2-40B4-BE49-F238E27FC236}">
                <a16:creationId xmlns:a16="http://schemas.microsoft.com/office/drawing/2014/main" id="{4069DBEE-7442-8026-7C8D-4E0E453F82F4}"/>
              </a:ext>
            </a:extLst>
          </p:cNvPr>
          <p:cNvSpPr txBox="1"/>
          <p:nvPr userDrawn="1">
            <p:extLst>
              <p:ext uri="{1162E1C5-73C7-4A58-AE30-91384D911F3F}">
                <p184:classification xmlns:p184="http://schemas.microsoft.com/office/powerpoint/2018/4/main" val="ftr"/>
              </p:ext>
            </p:extLst>
          </p:nvPr>
        </p:nvSpPr>
        <p:spPr>
          <a:xfrm>
            <a:off x="5768975" y="6642100"/>
            <a:ext cx="696913" cy="152400"/>
          </a:xfrm>
          <a:prstGeom prst="rect">
            <a:avLst/>
          </a:prstGeom>
        </p:spPr>
        <p:txBody>
          <a:bodyPr horzOverflow="overflow" lIns="0" tIns="0" rIns="0" bIns="0">
            <a:spAutoFit/>
          </a:bodyPr>
          <a:lstStyle/>
          <a:p>
            <a:pPr algn="l"/>
            <a:r>
              <a:rPr lang="en-AU" sz="1000">
                <a:solidFill>
                  <a:srgbClr val="000000"/>
                </a:solidFill>
                <a:latin typeface="Arial Black" panose="020B0A04020102020204" pitchFamily="34" charset="0"/>
              </a:rPr>
              <a:t>OFFICIAL</a:t>
            </a:r>
          </a:p>
        </p:txBody>
      </p:sp>
    </p:spTree>
    <p:extLst>
      <p:ext uri="{BB962C8B-B14F-4D97-AF65-F5344CB8AC3E}">
        <p14:creationId xmlns:p14="http://schemas.microsoft.com/office/powerpoint/2010/main" val="1457174672"/>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78" r:id="rId3"/>
    <p:sldLayoutId id="2147483679" r:id="rId4"/>
    <p:sldLayoutId id="2147483680" r:id="rId5"/>
    <p:sldLayoutId id="2147483681" r:id="rId6"/>
    <p:sldLayoutId id="2147483682" r:id="rId7"/>
    <p:sldLayoutId id="2147483683" r:id="rId8"/>
    <p:sldLayoutId id="2147483685" r:id="rId9"/>
    <p:sldLayoutId id="2147483686" r:id="rId10"/>
    <p:sldLayoutId id="2147483687" r:id="rId11"/>
    <p:sldLayoutId id="2147483690" r:id="rId12"/>
    <p:sldLayoutId id="2147483688" r:id="rId13"/>
  </p:sldLayoutIdLst>
  <p:hf hdr="0" dt="0"/>
  <p:txStyles>
    <p:titleStyle>
      <a:lvl1pPr algn="l" defTabSz="914400" rtl="0" eaLnBrk="1" latinLnBrk="0" hangingPunct="1">
        <a:lnSpc>
          <a:spcPct val="100000"/>
        </a:lnSpc>
        <a:spcBef>
          <a:spcPct val="0"/>
        </a:spcBef>
        <a:buNone/>
        <a:defRPr sz="3200" kern="1200">
          <a:solidFill>
            <a:srgbClr val="2A3B8F"/>
          </a:solidFill>
          <a:latin typeface="+mj-lt"/>
          <a:ea typeface="+mj-ea"/>
          <a:cs typeface="+mj-cs"/>
        </a:defRPr>
      </a:lvl1pPr>
    </p:titleStyle>
    <p:bodyStyle>
      <a:lvl1pPr marL="228600" indent="-228600" algn="l" defTabSz="914400" rtl="0" eaLnBrk="1" latinLnBrk="0" hangingPunct="1">
        <a:lnSpc>
          <a:spcPct val="114000"/>
        </a:lnSpc>
        <a:spcBef>
          <a:spcPts val="1000"/>
        </a:spcBef>
        <a:buClr>
          <a:srgbClr val="2A3B8F"/>
        </a:buClr>
        <a:buFont typeface="Arial" panose="020B0604020202020204" pitchFamily="34" charset="0"/>
        <a:buChar char="•"/>
        <a:defRPr sz="2400" kern="1200">
          <a:solidFill>
            <a:srgbClr val="333333"/>
          </a:solidFill>
          <a:latin typeface="+mn-lt"/>
          <a:ea typeface="+mn-ea"/>
          <a:cs typeface="+mn-cs"/>
        </a:defRPr>
      </a:lvl1pPr>
      <a:lvl2pPr marL="685800" indent="-228600" algn="l" defTabSz="914400" rtl="0" eaLnBrk="1" latinLnBrk="0" hangingPunct="1">
        <a:lnSpc>
          <a:spcPct val="114000"/>
        </a:lnSpc>
        <a:spcBef>
          <a:spcPts val="500"/>
        </a:spcBef>
        <a:buClr>
          <a:srgbClr val="2A3B8F"/>
        </a:buClr>
        <a:buFont typeface="Arial" panose="020B0604020202020204" pitchFamily="34" charset="0"/>
        <a:buChar char="•"/>
        <a:defRPr sz="2000" kern="1200">
          <a:solidFill>
            <a:srgbClr val="333333"/>
          </a:solidFill>
          <a:latin typeface="+mn-lt"/>
          <a:ea typeface="+mn-ea"/>
          <a:cs typeface="+mn-cs"/>
        </a:defRPr>
      </a:lvl2pPr>
      <a:lvl3pPr marL="1143000" indent="-228600" algn="l" defTabSz="914400" rtl="0" eaLnBrk="1" latinLnBrk="0" hangingPunct="1">
        <a:lnSpc>
          <a:spcPct val="114000"/>
        </a:lnSpc>
        <a:spcBef>
          <a:spcPts val="500"/>
        </a:spcBef>
        <a:buClr>
          <a:srgbClr val="2A3B8F"/>
        </a:buClr>
        <a:buFont typeface="Arial" panose="020B0604020202020204" pitchFamily="34" charset="0"/>
        <a:buChar char="•"/>
        <a:defRPr sz="1800" kern="1200">
          <a:solidFill>
            <a:srgbClr val="333333"/>
          </a:solidFill>
          <a:latin typeface="+mn-lt"/>
          <a:ea typeface="+mn-ea"/>
          <a:cs typeface="+mn-cs"/>
        </a:defRPr>
      </a:lvl3pPr>
      <a:lvl4pPr marL="1600200" indent="-228600" algn="l" defTabSz="914400" rtl="0" eaLnBrk="1" latinLnBrk="0" hangingPunct="1">
        <a:lnSpc>
          <a:spcPct val="114000"/>
        </a:lnSpc>
        <a:spcBef>
          <a:spcPts val="500"/>
        </a:spcBef>
        <a:buClr>
          <a:srgbClr val="2A3B8F"/>
        </a:buClr>
        <a:buFont typeface="Arial" panose="020B0604020202020204" pitchFamily="34" charset="0"/>
        <a:buChar char="•"/>
        <a:defRPr sz="1600" kern="1200">
          <a:solidFill>
            <a:srgbClr val="333333"/>
          </a:solidFill>
          <a:latin typeface="+mn-lt"/>
          <a:ea typeface="+mn-ea"/>
          <a:cs typeface="+mn-cs"/>
        </a:defRPr>
      </a:lvl4pPr>
      <a:lvl5pPr marL="2057400" indent="-228600" algn="l" defTabSz="914400" rtl="0" eaLnBrk="1" latinLnBrk="0" hangingPunct="1">
        <a:lnSpc>
          <a:spcPct val="114000"/>
        </a:lnSpc>
        <a:spcBef>
          <a:spcPts val="500"/>
        </a:spcBef>
        <a:buClr>
          <a:srgbClr val="2A3B8F"/>
        </a:buClr>
        <a:buFont typeface="Arial" panose="020B0604020202020204" pitchFamily="34" charset="0"/>
        <a:buChar char="•"/>
        <a:defRPr sz="1400" kern="1200">
          <a:solidFill>
            <a:srgbClr val="33333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creativecommons.org/licenses/by/4.0/" TargetMode="Externa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s://secure.insyncsurveys.com.au/surveys/HomesVictoria/Resident/?page=print" TargetMode="External"/><Relationship Id="rId2" Type="http://schemas.openxmlformats.org/officeDocument/2006/relationships/hyperlink" Target="https://secure.insyncsurveys.com.au/surveys/HomesVictoria/Facility/?page=print"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6.xml"/><Relationship Id="rId4" Type="http://schemas.openxmlformats.org/officeDocument/2006/relationships/chart" Target="../charts/chart30.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chart" Target="../charts/chart31.xm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black background with white text&#10;&#10;Description automatically generated">
            <a:extLst>
              <a:ext uri="{FF2B5EF4-FFF2-40B4-BE49-F238E27FC236}">
                <a16:creationId xmlns:a16="http://schemas.microsoft.com/office/drawing/2014/main" id="{23C05511-5FF0-B7BD-FA40-2B81AAFFAC29}"/>
              </a:ext>
            </a:extLst>
          </p:cNvPr>
          <p:cNvPicPr>
            <a:picLocks noChangeAspect="1"/>
          </p:cNvPicPr>
          <p:nvPr/>
        </p:nvPicPr>
        <p:blipFill>
          <a:blip r:embed="rId3"/>
          <a:stretch>
            <a:fillRect/>
          </a:stretch>
        </p:blipFill>
        <p:spPr>
          <a:xfrm>
            <a:off x="634365" y="811761"/>
            <a:ext cx="2527935" cy="684128"/>
          </a:xfrm>
          <a:prstGeom prst="rect">
            <a:avLst/>
          </a:prstGeom>
        </p:spPr>
      </p:pic>
      <p:sp>
        <p:nvSpPr>
          <p:cNvPr id="5" name="Title 6">
            <a:extLst>
              <a:ext uri="{FF2B5EF4-FFF2-40B4-BE49-F238E27FC236}">
                <a16:creationId xmlns:a16="http://schemas.microsoft.com/office/drawing/2014/main" id="{854712EE-FA0B-FC9E-7694-B411F98FBA1B}"/>
              </a:ext>
            </a:extLst>
          </p:cNvPr>
          <p:cNvSpPr>
            <a:spLocks noGrp="1"/>
          </p:cNvSpPr>
          <p:nvPr>
            <p:ph type="ctrTitle"/>
          </p:nvPr>
        </p:nvSpPr>
        <p:spPr>
          <a:xfrm>
            <a:off x="138674" y="2094088"/>
            <a:ext cx="5448963" cy="2056962"/>
          </a:xfrm>
        </p:spPr>
        <p:txBody>
          <a:bodyPr>
            <a:noAutofit/>
          </a:bodyPr>
          <a:lstStyle/>
          <a:p>
            <a:r>
              <a:rPr lang="en-US" sz="2600"/>
              <a:t>Supported Residential Services </a:t>
            </a:r>
            <a:br>
              <a:rPr lang="en-US" sz="3200"/>
            </a:br>
            <a:br>
              <a:rPr lang="en-US" sz="2000"/>
            </a:br>
            <a:r>
              <a:rPr lang="en-US" sz="2000"/>
              <a:t>2023 Census Results</a:t>
            </a:r>
            <a:br>
              <a:rPr lang="en-US" sz="2000"/>
            </a:br>
            <a:br>
              <a:rPr lang="en-US" sz="1400"/>
            </a:br>
            <a:r>
              <a:rPr lang="en-US" sz="1400"/>
              <a:t>April 2024</a:t>
            </a:r>
            <a:endParaRPr lang="en-AU" sz="1400"/>
          </a:p>
        </p:txBody>
      </p:sp>
      <p:pic>
        <p:nvPicPr>
          <p:cNvPr id="2" name="Picture 1">
            <a:extLst>
              <a:ext uri="{FF2B5EF4-FFF2-40B4-BE49-F238E27FC236}">
                <a16:creationId xmlns:a16="http://schemas.microsoft.com/office/drawing/2014/main" id="{446B9E6F-3591-CE41-5DCD-44DCB4AC4C71}"/>
              </a:ext>
            </a:extLst>
          </p:cNvPr>
          <p:cNvPicPr>
            <a:picLocks noChangeAspect="1"/>
          </p:cNvPicPr>
          <p:nvPr/>
        </p:nvPicPr>
        <p:blipFill>
          <a:blip r:embed="rId4"/>
          <a:stretch>
            <a:fillRect/>
          </a:stretch>
        </p:blipFill>
        <p:spPr>
          <a:xfrm>
            <a:off x="634365" y="5078626"/>
            <a:ext cx="1263963" cy="1174551"/>
          </a:xfrm>
          <a:prstGeom prst="rect">
            <a:avLst/>
          </a:prstGeom>
        </p:spPr>
      </p:pic>
      <p:sp>
        <p:nvSpPr>
          <p:cNvPr id="13" name="TextBox 12">
            <a:extLst>
              <a:ext uri="{FF2B5EF4-FFF2-40B4-BE49-F238E27FC236}">
                <a16:creationId xmlns:a16="http://schemas.microsoft.com/office/drawing/2014/main" id="{864C25E6-E826-EF62-4A00-9DB065745A5F}"/>
              </a:ext>
            </a:extLst>
          </p:cNvPr>
          <p:cNvSpPr txBox="1"/>
          <p:nvPr/>
        </p:nvSpPr>
        <p:spPr>
          <a:xfrm>
            <a:off x="1898328" y="4881071"/>
            <a:ext cx="3535821" cy="1938992"/>
          </a:xfrm>
          <a:prstGeom prst="rect">
            <a:avLst/>
          </a:prstGeom>
          <a:noFill/>
        </p:spPr>
        <p:txBody>
          <a:bodyPr wrap="square">
            <a:spAutoFit/>
          </a:bodyPr>
          <a:lstStyle/>
          <a:p>
            <a:r>
              <a:rPr lang="en-AU" sz="1200"/>
              <a:t>© State of Victoria (Homes Victoria) [2024]</a:t>
            </a:r>
          </a:p>
          <a:p>
            <a:endParaRPr lang="en-AU" sz="1200"/>
          </a:p>
          <a:p>
            <a:endParaRPr lang="en-AU" sz="1200"/>
          </a:p>
          <a:p>
            <a:r>
              <a:rPr lang="en-AU" sz="1200"/>
              <a:t>This work, Supported Residential Services 2023 Census Results April 2024 is licensed under a </a:t>
            </a:r>
            <a:r>
              <a:rPr lang="en-AU" sz="1200">
                <a:solidFill>
                  <a:srgbClr val="00B050"/>
                </a:solidFill>
                <a:hlinkClick r:id="rId5">
                  <a:extLst>
                    <a:ext uri="{A12FA001-AC4F-418D-AE19-62706E023703}">
                      <ahyp:hlinkClr xmlns:ahyp="http://schemas.microsoft.com/office/drawing/2018/hyperlinkcolor" val="tx"/>
                    </a:ext>
                  </a:extLst>
                </a:hlinkClick>
              </a:rPr>
              <a:t>Creative Commons Attribution 4.0 licence  </a:t>
            </a:r>
            <a:endParaRPr lang="en-AU" sz="1200">
              <a:solidFill>
                <a:srgbClr val="00B050"/>
              </a:solidFill>
            </a:endParaRPr>
          </a:p>
          <a:p>
            <a:r>
              <a:rPr lang="en-AU" sz="1200"/>
              <a:t>You are free to re use the work under that licence, on the condition that you credit the State of Victoria Homes Victoria as author, indicate if changes were made and comply with the other licence terms</a:t>
            </a:r>
          </a:p>
        </p:txBody>
      </p:sp>
    </p:spTree>
    <p:extLst>
      <p:ext uri="{BB962C8B-B14F-4D97-AF65-F5344CB8AC3E}">
        <p14:creationId xmlns:p14="http://schemas.microsoft.com/office/powerpoint/2010/main" val="1412620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D2311B8-8FCF-5197-43C7-AF0DBE9D16C7}"/>
              </a:ext>
            </a:extLst>
          </p:cNvPr>
          <p:cNvGraphicFramePr/>
          <p:nvPr>
            <p:extLst>
              <p:ext uri="{D42A27DB-BD31-4B8C-83A1-F6EECF244321}">
                <p14:modId xmlns:p14="http://schemas.microsoft.com/office/powerpoint/2010/main" val="634517857"/>
              </p:ext>
            </p:extLst>
          </p:nvPr>
        </p:nvGraphicFramePr>
        <p:xfrm>
          <a:off x="314931" y="2779752"/>
          <a:ext cx="6093408" cy="330894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solidFill>
                  <a:schemeClr val="accent1"/>
                </a:solidFill>
                <a:latin typeface="Roboto Slab regular"/>
                <a:ea typeface="Roboto Slab regular"/>
                <a:cs typeface="Roboto Slab regular"/>
              </a:rPr>
              <a:t>45% of SRS keep some beds permanently vacant</a:t>
            </a:r>
            <a:endParaRPr lang="en-AU" sz="2800">
              <a:solidFill>
                <a:schemeClr val="accent1"/>
              </a:solidFill>
              <a:latin typeface="Roboto Slab regular"/>
              <a:ea typeface="Roboto Slab regular"/>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10</a:t>
            </a:fld>
            <a:r>
              <a:rPr lang="en-AU"/>
              <a:t>   |</a:t>
            </a:r>
          </a:p>
        </p:txBody>
      </p:sp>
      <p:sp>
        <p:nvSpPr>
          <p:cNvPr id="2" name="Rectangle 1">
            <a:extLst>
              <a:ext uri="{FF2B5EF4-FFF2-40B4-BE49-F238E27FC236}">
                <a16:creationId xmlns:a16="http://schemas.microsoft.com/office/drawing/2014/main" id="{D86FBFDD-1C52-BFFE-1C7C-14E7031F61ED}"/>
              </a:ext>
            </a:extLst>
          </p:cNvPr>
          <p:cNvSpPr/>
          <p:nvPr/>
        </p:nvSpPr>
        <p:spPr>
          <a:xfrm>
            <a:off x="10579100" y="135016"/>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B8BE136-9171-3CDB-5C96-0A1137114480}"/>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14" name="Subtitle 7">
            <a:extLst>
              <a:ext uri="{FF2B5EF4-FFF2-40B4-BE49-F238E27FC236}">
                <a16:creationId xmlns:a16="http://schemas.microsoft.com/office/drawing/2014/main" id="{79C0A4C9-D63B-3421-CFA9-8685F835010C}"/>
              </a:ext>
            </a:extLst>
          </p:cNvPr>
          <p:cNvSpPr txBox="1">
            <a:spLocks/>
          </p:cNvSpPr>
          <p:nvPr/>
        </p:nvSpPr>
        <p:spPr>
          <a:xfrm>
            <a:off x="995797" y="2166100"/>
            <a:ext cx="5271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381 registered beds were kept permanently vacant across SRS.</a:t>
            </a:r>
          </a:p>
        </p:txBody>
      </p:sp>
      <p:sp>
        <p:nvSpPr>
          <p:cNvPr id="17" name="Subtitle 7">
            <a:extLst>
              <a:ext uri="{FF2B5EF4-FFF2-40B4-BE49-F238E27FC236}">
                <a16:creationId xmlns:a16="http://schemas.microsoft.com/office/drawing/2014/main" id="{3315EC1D-B34D-009E-4EFF-ECA64178D66B}"/>
              </a:ext>
            </a:extLst>
          </p:cNvPr>
          <p:cNvSpPr txBox="1">
            <a:spLocks/>
          </p:cNvSpPr>
          <p:nvPr/>
        </p:nvSpPr>
        <p:spPr>
          <a:xfrm>
            <a:off x="970477" y="1700040"/>
            <a:ext cx="5437862" cy="364313"/>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Number of permanently vacant beds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18" name="Subtitle 7">
            <a:extLst>
              <a:ext uri="{FF2B5EF4-FFF2-40B4-BE49-F238E27FC236}">
                <a16:creationId xmlns:a16="http://schemas.microsoft.com/office/drawing/2014/main" id="{D956D5D1-7045-D82B-33FA-41A324B4D631}"/>
              </a:ext>
            </a:extLst>
          </p:cNvPr>
          <p:cNvSpPr txBox="1">
            <a:spLocks/>
          </p:cNvSpPr>
          <p:nvPr/>
        </p:nvSpPr>
        <p:spPr>
          <a:xfrm>
            <a:off x="7047831" y="1692666"/>
            <a:ext cx="4410744" cy="30542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5" name="Subtitle 7">
            <a:extLst>
              <a:ext uri="{FF2B5EF4-FFF2-40B4-BE49-F238E27FC236}">
                <a16:creationId xmlns:a16="http://schemas.microsoft.com/office/drawing/2014/main" id="{5219C244-EE76-739C-A5DF-D03AD1FE2FDB}"/>
              </a:ext>
            </a:extLst>
          </p:cNvPr>
          <p:cNvSpPr txBox="1">
            <a:spLocks/>
          </p:cNvSpPr>
          <p:nvPr/>
        </p:nvSpPr>
        <p:spPr>
          <a:xfrm>
            <a:off x="7220337" y="2166100"/>
            <a:ext cx="4084972"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a:ea typeface="Source Sans Pro"/>
              </a:rPr>
              <a:t>57% of pension level and 50% of above pension SRS  did not keep any beds permanently vacant. </a:t>
            </a:r>
          </a:p>
        </p:txBody>
      </p:sp>
      <p:graphicFrame>
        <p:nvGraphicFramePr>
          <p:cNvPr id="16" name="Table 15">
            <a:extLst>
              <a:ext uri="{FF2B5EF4-FFF2-40B4-BE49-F238E27FC236}">
                <a16:creationId xmlns:a16="http://schemas.microsoft.com/office/drawing/2014/main" id="{247E8051-DEE6-6CAB-4408-F57AC9DE3EB6}"/>
              </a:ext>
            </a:extLst>
          </p:cNvPr>
          <p:cNvGraphicFramePr>
            <a:graphicFrameLocks noGrp="1"/>
          </p:cNvGraphicFramePr>
          <p:nvPr>
            <p:extLst>
              <p:ext uri="{D42A27DB-BD31-4B8C-83A1-F6EECF244321}">
                <p14:modId xmlns:p14="http://schemas.microsoft.com/office/powerpoint/2010/main" val="4290524329"/>
              </p:ext>
            </p:extLst>
          </p:nvPr>
        </p:nvGraphicFramePr>
        <p:xfrm>
          <a:off x="7265271" y="3140186"/>
          <a:ext cx="3975863" cy="2588080"/>
        </p:xfrm>
        <a:graphic>
          <a:graphicData uri="http://schemas.openxmlformats.org/drawingml/2006/table">
            <a:tbl>
              <a:tblPr/>
              <a:tblGrid>
                <a:gridCol w="1026819">
                  <a:extLst>
                    <a:ext uri="{9D8B030D-6E8A-4147-A177-3AD203B41FA5}">
                      <a16:colId xmlns:a16="http://schemas.microsoft.com/office/drawing/2014/main" val="1956720184"/>
                    </a:ext>
                  </a:extLst>
                </a:gridCol>
                <a:gridCol w="737261">
                  <a:extLst>
                    <a:ext uri="{9D8B030D-6E8A-4147-A177-3AD203B41FA5}">
                      <a16:colId xmlns:a16="http://schemas.microsoft.com/office/drawing/2014/main" val="2304074961"/>
                    </a:ext>
                  </a:extLst>
                </a:gridCol>
                <a:gridCol w="737261">
                  <a:extLst>
                    <a:ext uri="{9D8B030D-6E8A-4147-A177-3AD203B41FA5}">
                      <a16:colId xmlns:a16="http://schemas.microsoft.com/office/drawing/2014/main" val="2404624293"/>
                    </a:ext>
                  </a:extLst>
                </a:gridCol>
                <a:gridCol w="737261">
                  <a:extLst>
                    <a:ext uri="{9D8B030D-6E8A-4147-A177-3AD203B41FA5}">
                      <a16:colId xmlns:a16="http://schemas.microsoft.com/office/drawing/2014/main" val="1832578316"/>
                    </a:ext>
                  </a:extLst>
                </a:gridCol>
                <a:gridCol w="737261">
                  <a:extLst>
                    <a:ext uri="{9D8B030D-6E8A-4147-A177-3AD203B41FA5}">
                      <a16:colId xmlns:a16="http://schemas.microsoft.com/office/drawing/2014/main" val="410807601"/>
                    </a:ext>
                  </a:extLst>
                </a:gridCol>
              </a:tblGrid>
              <a:tr h="529954">
                <a:tc rowSpan="2">
                  <a:txBody>
                    <a:bodyPr/>
                    <a:lstStyle/>
                    <a:p>
                      <a:pPr algn="ctr" fontAlgn="ctr"/>
                      <a:endParaRPr lang="en-AU" sz="1000" b="0" i="0" u="none" strike="noStrike">
                        <a:solidFill>
                          <a:srgbClr val="FFFFFF"/>
                        </a:solidFill>
                        <a:effectLst/>
                        <a:latin typeface="+mn-lt"/>
                      </a:endParaRPr>
                    </a:p>
                    <a:p>
                      <a:pPr algn="ctr" fontAlgn="ctr"/>
                      <a:r>
                        <a:rPr lang="en-AU" sz="1000" b="0" i="0" u="none" strike="noStrike">
                          <a:solidFill>
                            <a:srgbClr val="FFFFFF"/>
                          </a:solidFill>
                          <a:effectLst/>
                          <a:latin typeface="+mn-lt"/>
                        </a:rPr>
                        <a:t> </a:t>
                      </a:r>
                    </a:p>
                  </a:txBody>
                  <a:tcPr marL="6350" marR="6350" marT="6350"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algn="ctr" fontAlgn="ctr"/>
                      <a:r>
                        <a:rPr lang="en-AU" sz="1000" b="0" i="0" u="none" strike="noStrike">
                          <a:solidFill>
                            <a:schemeClr val="bg1"/>
                          </a:solidFill>
                          <a:effectLst/>
                          <a:latin typeface="+mn-lt"/>
                        </a:rPr>
                        <a:t>Pension level </a:t>
                      </a:r>
                      <a:br>
                        <a:rPr lang="en-AU" sz="1000" b="0" i="0" u="none" strike="noStrike">
                          <a:solidFill>
                            <a:schemeClr val="bg1"/>
                          </a:solidFill>
                          <a:effectLst/>
                          <a:latin typeface="+mn-lt"/>
                        </a:rPr>
                      </a:br>
                      <a:r>
                        <a:rPr lang="en-AU" sz="1000" b="0" i="0" u="none" strike="noStrike">
                          <a:solidFill>
                            <a:schemeClr val="bg1"/>
                          </a:solidFill>
                          <a:effectLst/>
                          <a:latin typeface="+mn-lt"/>
                        </a:rPr>
                        <a:t>(n=70)</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pPr algn="l" fontAlgn="ctr"/>
                      <a:r>
                        <a:rPr lang="en-AU" sz="1000" b="0" i="0" u="none" strike="noStrike">
                          <a:solidFill>
                            <a:schemeClr val="bg1"/>
                          </a:solidFill>
                          <a:effectLst/>
                          <a:latin typeface="+mn-lt"/>
                        </a:rPr>
                        <a:t>Pension level</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algn="ctr" fontAlgn="ctr"/>
                      <a:r>
                        <a:rPr lang="en-AU" sz="1000" b="0" i="0" u="none" strike="noStrike">
                          <a:solidFill>
                            <a:schemeClr val="bg1"/>
                          </a:solidFill>
                          <a:effectLst/>
                          <a:latin typeface="+mn-lt"/>
                        </a:rPr>
                        <a:t>Above pension only </a:t>
                      </a:r>
                      <a:br>
                        <a:rPr lang="en-AU" sz="1000" b="0" i="0" u="none" strike="noStrike">
                          <a:solidFill>
                            <a:schemeClr val="bg1"/>
                          </a:solidFill>
                          <a:effectLst/>
                          <a:latin typeface="+mn-lt"/>
                        </a:rPr>
                      </a:br>
                      <a:r>
                        <a:rPr lang="en-AU" sz="1000" b="0" i="0" u="none" strike="noStrike">
                          <a:solidFill>
                            <a:schemeClr val="bg1"/>
                          </a:solidFill>
                          <a:effectLst/>
                          <a:latin typeface="+mn-lt"/>
                        </a:rPr>
                        <a:t>(n=24)</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pPr algn="l" fontAlgn="ctr"/>
                      <a:r>
                        <a:rPr lang="en-AU" sz="1000" b="0" i="0" u="none" strike="noStrike">
                          <a:solidFill>
                            <a:schemeClr val="bg1"/>
                          </a:solidFill>
                          <a:effectLst/>
                          <a:latin typeface="+mn-lt"/>
                        </a:rPr>
                        <a:t>Above pension only</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3523923280"/>
                  </a:ext>
                </a:extLst>
              </a:tr>
              <a:tr h="297684">
                <a:tc vMerge="1">
                  <a:txBody>
                    <a:bodyPr/>
                    <a:lstStyle/>
                    <a:p>
                      <a:pPr algn="ctr" fontAlgn="ctr"/>
                      <a:endParaRPr lang="en-AU" sz="1000" b="0" i="0" u="none" strike="noStrike" kern="1200">
                        <a:solidFill>
                          <a:srgbClr val="333333"/>
                        </a:solidFill>
                        <a:effectLst/>
                        <a:latin typeface="+mn-lt"/>
                        <a:ea typeface="+mn-ea"/>
                        <a:cs typeface="+mn-cs"/>
                      </a:endParaRP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1" i="0" u="none" strike="noStrike" kern="1200">
                          <a:solidFill>
                            <a:srgbClr val="333333"/>
                          </a:solidFill>
                          <a:effectLst/>
                          <a:latin typeface="+mn-lt"/>
                          <a:ea typeface="+mn-ea"/>
                          <a:cs typeface="+mn-cs"/>
                        </a:rPr>
                        <a:t>n</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00" b="1" i="0" u="none" strike="noStrike" kern="1200">
                          <a:solidFill>
                            <a:srgbClr val="333333"/>
                          </a:solidFill>
                          <a:effectLst/>
                          <a:latin typeface="+mn-lt"/>
                          <a:ea typeface="+mn-ea"/>
                          <a:cs typeface="+mn-cs"/>
                        </a:rPr>
                        <a:t>%</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1" i="0" u="none" strike="noStrike" kern="1200">
                          <a:solidFill>
                            <a:srgbClr val="333333"/>
                          </a:solidFill>
                          <a:effectLst/>
                          <a:latin typeface="+mn-lt"/>
                          <a:ea typeface="+mn-ea"/>
                          <a:cs typeface="+mn-cs"/>
                        </a:rPr>
                        <a:t>n</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00" b="1" i="0" u="none" strike="noStrike" kern="1200">
                          <a:solidFill>
                            <a:srgbClr val="333333"/>
                          </a:solidFill>
                          <a:effectLst/>
                          <a:latin typeface="+mn-lt"/>
                          <a:ea typeface="+mn-ea"/>
                          <a:cs typeface="+mn-cs"/>
                        </a:rPr>
                        <a:t>%</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7105660"/>
                  </a:ext>
                </a:extLst>
              </a:tr>
              <a:tr h="293407">
                <a:tc>
                  <a:txBody>
                    <a:bodyPr/>
                    <a:lstStyle/>
                    <a:p>
                      <a:pPr algn="l" fontAlgn="b"/>
                      <a:r>
                        <a:rPr lang="en-US" sz="1000" b="1" i="0" u="none" strike="noStrike" kern="1200">
                          <a:solidFill>
                            <a:srgbClr val="333333"/>
                          </a:solidFill>
                          <a:effectLst/>
                          <a:latin typeface="+mn-lt"/>
                          <a:ea typeface="+mn-ea"/>
                          <a:cs typeface="+mn-cs"/>
                        </a:rPr>
                        <a:t>0</a:t>
                      </a:r>
                      <a:endParaRPr lang="en-AU" sz="1000" b="1" i="0" u="none" strike="noStrike" kern="1200">
                        <a:solidFill>
                          <a:srgbClr val="333333"/>
                        </a:solidFill>
                        <a:effectLst/>
                        <a:latin typeface="+mn-lt"/>
                        <a:ea typeface="+mn-ea"/>
                        <a:cs typeface="+mn-cs"/>
                      </a:endParaRP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40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57%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50%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54007594"/>
                  </a:ext>
                </a:extLst>
              </a:tr>
              <a:tr h="293407">
                <a:tc>
                  <a:txBody>
                    <a:bodyPr/>
                    <a:lstStyle/>
                    <a:p>
                      <a:pPr algn="l" fontAlgn="b"/>
                      <a:r>
                        <a:rPr lang="en-AU" sz="1000" b="1" i="0" u="none" strike="noStrike" kern="1200">
                          <a:solidFill>
                            <a:srgbClr val="333333"/>
                          </a:solidFill>
                          <a:effectLst/>
                          <a:latin typeface="+mn-lt"/>
                          <a:ea typeface="+mn-ea"/>
                          <a:cs typeface="+mn-cs"/>
                        </a:rPr>
                        <a:t>1 to 10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42%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2530935599"/>
                  </a:ext>
                </a:extLst>
              </a:tr>
              <a:tr h="293407">
                <a:tc>
                  <a:txBody>
                    <a:bodyPr/>
                    <a:lstStyle/>
                    <a:p>
                      <a:pPr algn="l" fontAlgn="b"/>
                      <a:r>
                        <a:rPr lang="en-AU" sz="1000" b="1" i="0" u="none" strike="noStrike" kern="1200">
                          <a:solidFill>
                            <a:srgbClr val="333333"/>
                          </a:solidFill>
                          <a:effectLst/>
                          <a:latin typeface="+mn-lt"/>
                          <a:ea typeface="+mn-ea"/>
                          <a:cs typeface="+mn-cs"/>
                        </a:rPr>
                        <a:t>11 to 20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4426891"/>
                  </a:ext>
                </a:extLst>
              </a:tr>
              <a:tr h="293407">
                <a:tc>
                  <a:txBody>
                    <a:bodyPr/>
                    <a:lstStyle/>
                    <a:p>
                      <a:pPr algn="l" fontAlgn="b"/>
                      <a:r>
                        <a:rPr lang="en-AU" sz="1000" b="1" i="0" u="none" strike="noStrike" kern="1200">
                          <a:solidFill>
                            <a:srgbClr val="333333"/>
                          </a:solidFill>
                          <a:effectLst/>
                          <a:latin typeface="+mn-lt"/>
                          <a:ea typeface="+mn-ea"/>
                          <a:cs typeface="+mn-cs"/>
                        </a:rPr>
                        <a:t>21 to 30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1385131"/>
                  </a:ext>
                </a:extLst>
              </a:tr>
              <a:tr h="293407">
                <a:tc>
                  <a:txBody>
                    <a:bodyPr/>
                    <a:lstStyle/>
                    <a:p>
                      <a:pPr algn="l" fontAlgn="b"/>
                      <a:r>
                        <a:rPr lang="en-AU" sz="1000" b="1" i="0" u="none" strike="noStrike" kern="1200">
                          <a:solidFill>
                            <a:srgbClr val="333333"/>
                          </a:solidFill>
                          <a:effectLst/>
                          <a:latin typeface="+mn-lt"/>
                          <a:ea typeface="+mn-ea"/>
                          <a:cs typeface="+mn-cs"/>
                        </a:rPr>
                        <a:t>31 to 40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641951699"/>
                  </a:ext>
                </a:extLst>
              </a:tr>
              <a:tr h="293407">
                <a:tc>
                  <a:txBody>
                    <a:bodyPr/>
                    <a:lstStyle/>
                    <a:p>
                      <a:pPr algn="l" fontAlgn="b"/>
                      <a:r>
                        <a:rPr lang="en-AU" sz="1000" b="1" i="0" u="none" strike="noStrike" kern="1200">
                          <a:solidFill>
                            <a:srgbClr val="333333"/>
                          </a:solidFill>
                          <a:effectLst/>
                          <a:latin typeface="+mn-lt"/>
                          <a:ea typeface="+mn-ea"/>
                          <a:cs typeface="+mn-cs"/>
                        </a:rPr>
                        <a:t>41 to 43</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41663196"/>
                  </a:ext>
                </a:extLst>
              </a:tr>
            </a:tbl>
          </a:graphicData>
        </a:graphic>
      </p:graphicFrame>
      <p:sp>
        <p:nvSpPr>
          <p:cNvPr id="21" name="Subtitle 7">
            <a:extLst>
              <a:ext uri="{FF2B5EF4-FFF2-40B4-BE49-F238E27FC236}">
                <a16:creationId xmlns:a16="http://schemas.microsoft.com/office/drawing/2014/main" id="{92F00DAE-7513-BCCE-0154-1B8CACCEEEA8}"/>
              </a:ext>
            </a:extLst>
          </p:cNvPr>
          <p:cNvSpPr txBox="1">
            <a:spLocks/>
          </p:cNvSpPr>
          <p:nvPr/>
        </p:nvSpPr>
        <p:spPr>
          <a:xfrm>
            <a:off x="2568554" y="5936955"/>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GB"/>
              <a:t>Response percentage (n=94)</a:t>
            </a:r>
            <a:br>
              <a:rPr lang="en-GB"/>
            </a:br>
            <a:r>
              <a:rPr lang="en-GB"/>
              <a:t>Total beds= 381</a:t>
            </a:r>
          </a:p>
        </p:txBody>
      </p:sp>
      <p:sp>
        <p:nvSpPr>
          <p:cNvPr id="22" name="Subtitle 7">
            <a:extLst>
              <a:ext uri="{FF2B5EF4-FFF2-40B4-BE49-F238E27FC236}">
                <a16:creationId xmlns:a16="http://schemas.microsoft.com/office/drawing/2014/main" id="{895DFD48-D046-2809-C1EA-5A3C8C3DE6E4}"/>
              </a:ext>
            </a:extLst>
          </p:cNvPr>
          <p:cNvSpPr txBox="1">
            <a:spLocks/>
          </p:cNvSpPr>
          <p:nvPr/>
        </p:nvSpPr>
        <p:spPr>
          <a:xfrm>
            <a:off x="7220337" y="5936955"/>
            <a:ext cx="3975864" cy="34576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000" i="1">
                <a:solidFill>
                  <a:srgbClr val="333333"/>
                </a:solidFill>
                <a:latin typeface="Source Sans Pro" panose="020B0503030403020204" pitchFamily="34" charset="0"/>
                <a:ea typeface="Source Sans Pro" panose="020B0503030403020204" pitchFamily="34" charset="0"/>
              </a:rPr>
              <a:t>Highest response % have been highlighted</a:t>
            </a:r>
            <a:endParaRPr lang="en-GB" sz="1000">
              <a:solidFill>
                <a:srgbClr val="333333"/>
              </a:solidFill>
              <a:latin typeface="Source Sans Pro" panose="020B0503030403020204" pitchFamily="34" charset="0"/>
              <a:ea typeface="Source Sans Pro" panose="020B0503030403020204" pitchFamily="34" charset="0"/>
            </a:endParaRPr>
          </a:p>
        </p:txBody>
      </p:sp>
      <p:sp>
        <p:nvSpPr>
          <p:cNvPr id="8" name="Subtitle 7">
            <a:extLst>
              <a:ext uri="{FF2B5EF4-FFF2-40B4-BE49-F238E27FC236}">
                <a16:creationId xmlns:a16="http://schemas.microsoft.com/office/drawing/2014/main" id="{0E8B98C5-53C1-E25A-3204-1625D691A07B}"/>
              </a:ext>
            </a:extLst>
          </p:cNvPr>
          <p:cNvSpPr txBox="1">
            <a:spLocks/>
          </p:cNvSpPr>
          <p:nvPr/>
        </p:nvSpPr>
        <p:spPr>
          <a:xfrm rot="16200000">
            <a:off x="-151304" y="4018548"/>
            <a:ext cx="2945382"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Facility size range</a:t>
            </a:r>
          </a:p>
        </p:txBody>
      </p:sp>
      <p:sp>
        <p:nvSpPr>
          <p:cNvPr id="12" name="Subtitle 7">
            <a:extLst>
              <a:ext uri="{FF2B5EF4-FFF2-40B4-BE49-F238E27FC236}">
                <a16:creationId xmlns:a16="http://schemas.microsoft.com/office/drawing/2014/main" id="{834BED35-1D36-CE81-0167-7280E9C83CEA}"/>
              </a:ext>
            </a:extLst>
          </p:cNvPr>
          <p:cNvSpPr txBox="1">
            <a:spLocks/>
          </p:cNvSpPr>
          <p:nvPr/>
        </p:nvSpPr>
        <p:spPr>
          <a:xfrm rot="16200000">
            <a:off x="6129750" y="4679228"/>
            <a:ext cx="1636128" cy="518732"/>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None/>
            </a:pPr>
            <a:r>
              <a:rPr lang="en-GB" sz="1000">
                <a:solidFill>
                  <a:srgbClr val="333333"/>
                </a:solidFill>
                <a:latin typeface="Source Sans Pro"/>
                <a:ea typeface="Source Sans Pro"/>
              </a:rPr>
              <a:t>Number of permanently </a:t>
            </a:r>
            <a:br>
              <a:rPr lang="en-GB" sz="1000">
                <a:solidFill>
                  <a:srgbClr val="333333"/>
                </a:solidFill>
                <a:latin typeface="Source Sans Pro"/>
                <a:ea typeface="Source Sans Pro"/>
              </a:rPr>
            </a:br>
            <a:r>
              <a:rPr lang="en-GB" sz="1000">
                <a:solidFill>
                  <a:srgbClr val="333333"/>
                </a:solidFill>
                <a:latin typeface="Source Sans Pro"/>
                <a:ea typeface="Source Sans Pro"/>
              </a:rPr>
              <a:t>vacant  beds at the facility</a:t>
            </a:r>
          </a:p>
        </p:txBody>
      </p:sp>
    </p:spTree>
    <p:extLst>
      <p:ext uri="{BB962C8B-B14F-4D97-AF65-F5344CB8AC3E}">
        <p14:creationId xmlns:p14="http://schemas.microsoft.com/office/powerpoint/2010/main" val="793431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AU" sz="2800"/>
              <a:t>83% of SRS lease the premises</a:t>
            </a: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11</a:t>
            </a:fld>
            <a:r>
              <a:rPr lang="en-AU"/>
              <a:t>   |</a:t>
            </a:r>
          </a:p>
        </p:txBody>
      </p:sp>
      <p:sp>
        <p:nvSpPr>
          <p:cNvPr id="30" name="Rectangle 29">
            <a:extLst>
              <a:ext uri="{FF2B5EF4-FFF2-40B4-BE49-F238E27FC236}">
                <a16:creationId xmlns:a16="http://schemas.microsoft.com/office/drawing/2014/main" id="{3C98C172-CEDD-1A36-86C2-42A33D9C8E39}"/>
              </a:ext>
            </a:extLst>
          </p:cNvPr>
          <p:cNvSpPr/>
          <p:nvPr/>
        </p:nvSpPr>
        <p:spPr>
          <a:xfrm>
            <a:off x="10579100" y="135016"/>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TextBox 30">
            <a:extLst>
              <a:ext uri="{FF2B5EF4-FFF2-40B4-BE49-F238E27FC236}">
                <a16:creationId xmlns:a16="http://schemas.microsoft.com/office/drawing/2014/main" id="{42F8B978-A64B-9A4E-5D32-92C52B659C4B}"/>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pic>
        <p:nvPicPr>
          <p:cNvPr id="33" name="Picture 32">
            <a:extLst>
              <a:ext uri="{FF2B5EF4-FFF2-40B4-BE49-F238E27FC236}">
                <a16:creationId xmlns:a16="http://schemas.microsoft.com/office/drawing/2014/main" id="{2925657E-B5FB-493E-798C-438CFDCACFE9}"/>
              </a:ext>
            </a:extLst>
          </p:cNvPr>
          <p:cNvPicPr>
            <a:picLocks noChangeAspect="1"/>
          </p:cNvPicPr>
          <p:nvPr/>
        </p:nvPicPr>
        <p:blipFill rotWithShape="1">
          <a:blip r:embed="rId2"/>
          <a:srcRect b="4948"/>
          <a:stretch/>
        </p:blipFill>
        <p:spPr>
          <a:xfrm>
            <a:off x="2014366" y="2698686"/>
            <a:ext cx="3007182" cy="3137910"/>
          </a:xfrm>
          <a:prstGeom prst="rect">
            <a:avLst/>
          </a:prstGeom>
        </p:spPr>
      </p:pic>
      <p:sp>
        <p:nvSpPr>
          <p:cNvPr id="11" name="Subtitle 7">
            <a:extLst>
              <a:ext uri="{FF2B5EF4-FFF2-40B4-BE49-F238E27FC236}">
                <a16:creationId xmlns:a16="http://schemas.microsoft.com/office/drawing/2014/main" id="{AB7A2200-F130-3565-9CC8-5178234BC13C}"/>
              </a:ext>
            </a:extLst>
          </p:cNvPr>
          <p:cNvSpPr txBox="1">
            <a:spLocks/>
          </p:cNvSpPr>
          <p:nvPr/>
        </p:nvSpPr>
        <p:spPr>
          <a:xfrm>
            <a:off x="824346" y="2166100"/>
            <a:ext cx="5271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
        <p:nvSpPr>
          <p:cNvPr id="12" name="Subtitle 7">
            <a:extLst>
              <a:ext uri="{FF2B5EF4-FFF2-40B4-BE49-F238E27FC236}">
                <a16:creationId xmlns:a16="http://schemas.microsoft.com/office/drawing/2014/main" id="{592B5E23-AEC8-06F5-508B-81435F7C5FAB}"/>
              </a:ext>
            </a:extLst>
          </p:cNvPr>
          <p:cNvSpPr txBox="1">
            <a:spLocks/>
          </p:cNvSpPr>
          <p:nvPr/>
        </p:nvSpPr>
        <p:spPr>
          <a:xfrm>
            <a:off x="923544" y="1700040"/>
            <a:ext cx="5031569" cy="364313"/>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Is the building owned or leased?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pic>
        <p:nvPicPr>
          <p:cNvPr id="43" name="Picture 42">
            <a:extLst>
              <a:ext uri="{FF2B5EF4-FFF2-40B4-BE49-F238E27FC236}">
                <a16:creationId xmlns:a16="http://schemas.microsoft.com/office/drawing/2014/main" id="{B79250EB-174B-411B-515B-973ECF73B526}"/>
              </a:ext>
            </a:extLst>
          </p:cNvPr>
          <p:cNvPicPr>
            <a:picLocks noChangeAspect="1"/>
          </p:cNvPicPr>
          <p:nvPr/>
        </p:nvPicPr>
        <p:blipFill>
          <a:blip r:embed="rId3"/>
          <a:stretch>
            <a:fillRect/>
          </a:stretch>
        </p:blipFill>
        <p:spPr>
          <a:xfrm>
            <a:off x="7148604" y="2553369"/>
            <a:ext cx="3232363" cy="3606638"/>
          </a:xfrm>
          <a:prstGeom prst="rect">
            <a:avLst/>
          </a:prstGeom>
        </p:spPr>
      </p:pic>
      <p:sp>
        <p:nvSpPr>
          <p:cNvPr id="16" name="Subtitle 7">
            <a:extLst>
              <a:ext uri="{FF2B5EF4-FFF2-40B4-BE49-F238E27FC236}">
                <a16:creationId xmlns:a16="http://schemas.microsoft.com/office/drawing/2014/main" id="{752F4F8C-791F-EBE1-43AD-1E021B949332}"/>
              </a:ext>
            </a:extLst>
          </p:cNvPr>
          <p:cNvSpPr txBox="1">
            <a:spLocks/>
          </p:cNvSpPr>
          <p:nvPr/>
        </p:nvSpPr>
        <p:spPr>
          <a:xfrm>
            <a:off x="6262208" y="2166100"/>
            <a:ext cx="5271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11% of proprietors in leased SRS had a financial interest in the building, whilst 22% didn’t know or preferred not say. </a:t>
            </a:r>
          </a:p>
        </p:txBody>
      </p:sp>
      <p:sp>
        <p:nvSpPr>
          <p:cNvPr id="19" name="Subtitle 7">
            <a:extLst>
              <a:ext uri="{FF2B5EF4-FFF2-40B4-BE49-F238E27FC236}">
                <a16:creationId xmlns:a16="http://schemas.microsoft.com/office/drawing/2014/main" id="{38FA30E0-3FA6-2B1C-4AFF-2F49BAB481E4}"/>
              </a:ext>
            </a:extLst>
          </p:cNvPr>
          <p:cNvSpPr txBox="1">
            <a:spLocks/>
          </p:cNvSpPr>
          <p:nvPr/>
        </p:nvSpPr>
        <p:spPr>
          <a:xfrm>
            <a:off x="6403096" y="1700040"/>
            <a:ext cx="4865360" cy="364313"/>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Financial interest in leased building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Tree>
    <p:extLst>
      <p:ext uri="{BB962C8B-B14F-4D97-AF65-F5344CB8AC3E}">
        <p14:creationId xmlns:p14="http://schemas.microsoft.com/office/powerpoint/2010/main" val="36201159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11095200" cy="670465"/>
          </a:xfrm>
        </p:spPr>
        <p:txBody>
          <a:bodyPr>
            <a:normAutofit/>
          </a:bodyPr>
          <a:lstStyle/>
          <a:p>
            <a:r>
              <a:rPr lang="en-US" sz="2800">
                <a:latin typeface="Roboto Slab regular"/>
                <a:ea typeface="Roboto Slab regular"/>
                <a:cs typeface="Roboto Slab regular"/>
              </a:rPr>
              <a:t>66% of SRS had leases of more than 5 years</a:t>
            </a:r>
            <a:endParaRPr lang="en-AU" sz="2800">
              <a:latin typeface="Roboto Slab regular"/>
              <a:ea typeface="Roboto Slab regular"/>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12</a:t>
            </a:fld>
            <a:r>
              <a:rPr lang="en-AU"/>
              <a:t>   |</a:t>
            </a:r>
          </a:p>
        </p:txBody>
      </p:sp>
      <p:sp>
        <p:nvSpPr>
          <p:cNvPr id="17" name="Rectangle 16">
            <a:extLst>
              <a:ext uri="{FF2B5EF4-FFF2-40B4-BE49-F238E27FC236}">
                <a16:creationId xmlns:a16="http://schemas.microsoft.com/office/drawing/2014/main" id="{8C052893-0138-54C0-B77E-852477258695}"/>
              </a:ext>
            </a:extLst>
          </p:cNvPr>
          <p:cNvSpPr/>
          <p:nvPr/>
        </p:nvSpPr>
        <p:spPr>
          <a:xfrm>
            <a:off x="10579100" y="135016"/>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Subtitle 7">
            <a:extLst>
              <a:ext uri="{FF2B5EF4-FFF2-40B4-BE49-F238E27FC236}">
                <a16:creationId xmlns:a16="http://schemas.microsoft.com/office/drawing/2014/main" id="{18B8030D-1B2F-5054-3158-11775BDC1089}"/>
              </a:ext>
            </a:extLst>
          </p:cNvPr>
          <p:cNvSpPr txBox="1">
            <a:spLocks/>
          </p:cNvSpPr>
          <p:nvPr/>
        </p:nvSpPr>
        <p:spPr>
          <a:xfrm>
            <a:off x="946205" y="1700041"/>
            <a:ext cx="5445450" cy="298771"/>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long is remaining on the lease?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7" name="Subtitle 7">
            <a:extLst>
              <a:ext uri="{FF2B5EF4-FFF2-40B4-BE49-F238E27FC236}">
                <a16:creationId xmlns:a16="http://schemas.microsoft.com/office/drawing/2014/main" id="{8D26FBBC-57A1-6D0A-21B7-49407C134813}"/>
              </a:ext>
            </a:extLst>
          </p:cNvPr>
          <p:cNvSpPr txBox="1">
            <a:spLocks/>
          </p:cNvSpPr>
          <p:nvPr/>
        </p:nvSpPr>
        <p:spPr>
          <a:xfrm>
            <a:off x="7103863" y="1700041"/>
            <a:ext cx="4554865" cy="52819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16" name="TextBox 15">
            <a:extLst>
              <a:ext uri="{FF2B5EF4-FFF2-40B4-BE49-F238E27FC236}">
                <a16:creationId xmlns:a16="http://schemas.microsoft.com/office/drawing/2014/main" id="{89D5C572-5A43-C340-FC0C-15E0B4770C91}"/>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18" name="Subtitle 7">
            <a:extLst>
              <a:ext uri="{FF2B5EF4-FFF2-40B4-BE49-F238E27FC236}">
                <a16:creationId xmlns:a16="http://schemas.microsoft.com/office/drawing/2014/main" id="{D3EB4134-CFD8-40C4-8CCA-5042502D8F70}"/>
              </a:ext>
            </a:extLst>
          </p:cNvPr>
          <p:cNvSpPr txBox="1">
            <a:spLocks/>
          </p:cNvSpPr>
          <p:nvPr/>
        </p:nvSpPr>
        <p:spPr>
          <a:xfrm>
            <a:off x="946204" y="2166100"/>
            <a:ext cx="5445450"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13999"/>
              </a:lnSpc>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
        <p:nvSpPr>
          <p:cNvPr id="19" name="Subtitle 7">
            <a:extLst>
              <a:ext uri="{FF2B5EF4-FFF2-40B4-BE49-F238E27FC236}">
                <a16:creationId xmlns:a16="http://schemas.microsoft.com/office/drawing/2014/main" id="{7CD88D70-85F3-5F81-9AD3-0A27DB156357}"/>
              </a:ext>
            </a:extLst>
          </p:cNvPr>
          <p:cNvSpPr txBox="1">
            <a:spLocks/>
          </p:cNvSpPr>
          <p:nvPr/>
        </p:nvSpPr>
        <p:spPr>
          <a:xfrm>
            <a:off x="1138131" y="6373292"/>
            <a:ext cx="6395729" cy="239259"/>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800">
                <a:solidFill>
                  <a:srgbClr val="333333"/>
                </a:solidFill>
                <a:latin typeface="Source Sans Pro" panose="020B0503030403020204" pitchFamily="34" charset="0"/>
                <a:ea typeface="Source Sans Pro" panose="020B0503030403020204" pitchFamily="34" charset="0"/>
              </a:rPr>
              <a:t>Note: This item was not included in the 2018 census, therefore there is no historical comparison. </a:t>
            </a:r>
          </a:p>
        </p:txBody>
      </p:sp>
      <p:graphicFrame>
        <p:nvGraphicFramePr>
          <p:cNvPr id="23" name="Chart 22">
            <a:extLst>
              <a:ext uri="{FF2B5EF4-FFF2-40B4-BE49-F238E27FC236}">
                <a16:creationId xmlns:a16="http://schemas.microsoft.com/office/drawing/2014/main" id="{923C3C07-3192-3352-4219-9293FA532022}"/>
              </a:ext>
            </a:extLst>
          </p:cNvPr>
          <p:cNvGraphicFramePr/>
          <p:nvPr>
            <p:extLst>
              <p:ext uri="{D42A27DB-BD31-4B8C-83A1-F6EECF244321}">
                <p14:modId xmlns:p14="http://schemas.microsoft.com/office/powerpoint/2010/main" val="3847882221"/>
              </p:ext>
            </p:extLst>
          </p:nvPr>
        </p:nvGraphicFramePr>
        <p:xfrm>
          <a:off x="824346" y="2640318"/>
          <a:ext cx="5686182" cy="3498015"/>
        </p:xfrm>
        <a:graphic>
          <a:graphicData uri="http://schemas.openxmlformats.org/drawingml/2006/chart">
            <c:chart xmlns:c="http://schemas.openxmlformats.org/drawingml/2006/chart" xmlns:r="http://schemas.openxmlformats.org/officeDocument/2006/relationships" r:id="rId2"/>
          </a:graphicData>
        </a:graphic>
      </p:graphicFrame>
      <p:sp>
        <p:nvSpPr>
          <p:cNvPr id="2" name="Subtitle 7">
            <a:extLst>
              <a:ext uri="{FF2B5EF4-FFF2-40B4-BE49-F238E27FC236}">
                <a16:creationId xmlns:a16="http://schemas.microsoft.com/office/drawing/2014/main" id="{D798AC64-26E0-4026-48FF-346D3E99F01A}"/>
              </a:ext>
            </a:extLst>
          </p:cNvPr>
          <p:cNvSpPr txBox="1">
            <a:spLocks/>
          </p:cNvSpPr>
          <p:nvPr/>
        </p:nvSpPr>
        <p:spPr>
          <a:xfrm>
            <a:off x="2787430" y="6040772"/>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(n=83)</a:t>
            </a:r>
          </a:p>
        </p:txBody>
      </p:sp>
      <p:graphicFrame>
        <p:nvGraphicFramePr>
          <p:cNvPr id="3" name="Table 2">
            <a:extLst>
              <a:ext uri="{FF2B5EF4-FFF2-40B4-BE49-F238E27FC236}">
                <a16:creationId xmlns:a16="http://schemas.microsoft.com/office/drawing/2014/main" id="{691410E4-FC8F-FD6A-69FD-3D1B071BA290}"/>
              </a:ext>
            </a:extLst>
          </p:cNvPr>
          <p:cNvGraphicFramePr>
            <a:graphicFrameLocks noGrp="1"/>
          </p:cNvGraphicFramePr>
          <p:nvPr>
            <p:extLst>
              <p:ext uri="{D42A27DB-BD31-4B8C-83A1-F6EECF244321}">
                <p14:modId xmlns:p14="http://schemas.microsoft.com/office/powerpoint/2010/main" val="3518377613"/>
              </p:ext>
            </p:extLst>
          </p:nvPr>
        </p:nvGraphicFramePr>
        <p:xfrm>
          <a:off x="7103863" y="2941381"/>
          <a:ext cx="4554865" cy="1760793"/>
        </p:xfrm>
        <a:graphic>
          <a:graphicData uri="http://schemas.openxmlformats.org/drawingml/2006/table">
            <a:tbl>
              <a:tblPr/>
              <a:tblGrid>
                <a:gridCol w="1962499">
                  <a:extLst>
                    <a:ext uri="{9D8B030D-6E8A-4147-A177-3AD203B41FA5}">
                      <a16:colId xmlns:a16="http://schemas.microsoft.com/office/drawing/2014/main" val="4065389796"/>
                    </a:ext>
                  </a:extLst>
                </a:gridCol>
                <a:gridCol w="524313">
                  <a:extLst>
                    <a:ext uri="{9D8B030D-6E8A-4147-A177-3AD203B41FA5}">
                      <a16:colId xmlns:a16="http://schemas.microsoft.com/office/drawing/2014/main" val="1041909402"/>
                    </a:ext>
                  </a:extLst>
                </a:gridCol>
                <a:gridCol w="1033003">
                  <a:extLst>
                    <a:ext uri="{9D8B030D-6E8A-4147-A177-3AD203B41FA5}">
                      <a16:colId xmlns:a16="http://schemas.microsoft.com/office/drawing/2014/main" val="668488960"/>
                    </a:ext>
                  </a:extLst>
                </a:gridCol>
                <a:gridCol w="1035050">
                  <a:extLst>
                    <a:ext uri="{9D8B030D-6E8A-4147-A177-3AD203B41FA5}">
                      <a16:colId xmlns:a16="http://schemas.microsoft.com/office/drawing/2014/main" val="658016694"/>
                    </a:ext>
                  </a:extLst>
                </a:gridCol>
              </a:tblGrid>
              <a:tr h="469489">
                <a:tc>
                  <a:txBody>
                    <a:bodyPr/>
                    <a:lstStyle/>
                    <a:p>
                      <a:pPr algn="l" fontAlgn="b"/>
                      <a:r>
                        <a:rPr lang="en-AU" sz="900" b="0" i="0" u="none" strike="noStrike">
                          <a:solidFill>
                            <a:srgbClr val="FFFFFF"/>
                          </a:solidFill>
                          <a:effectLst/>
                          <a:latin typeface="Calibri" panose="020F0502020204030204" pitchFamily="34" charset="0"/>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AU" sz="1000" b="0" i="0" u="none" strike="noStrike" kern="1200">
                          <a:solidFill>
                            <a:schemeClr val="bg1"/>
                          </a:solidFill>
                          <a:effectLst/>
                          <a:latin typeface="+mn-lt"/>
                          <a:ea typeface="+mn-ea"/>
                          <a:cs typeface="+mn-cs"/>
                        </a:rPr>
                        <a:t>n</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GB" sz="1000" b="0" i="0" u="none" strike="noStrike">
                          <a:solidFill>
                            <a:srgbClr val="FFFFFF"/>
                          </a:solidFill>
                          <a:effectLst/>
                          <a:latin typeface="Source Sans Pro" panose="020B0503030403020204" pitchFamily="34" charset="0"/>
                        </a:rPr>
                        <a:t>Pension Level (n=61)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AU" sz="1000" b="0" i="0" u="none" strike="noStrike">
                          <a:solidFill>
                            <a:srgbClr val="FFFFFF"/>
                          </a:solidFill>
                          <a:effectLst/>
                          <a:latin typeface="Source Sans Pro" panose="020B0503030403020204" pitchFamily="34" charset="0"/>
                        </a:rPr>
                        <a:t>Above Pension (n=22)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L</a:t>
                      </a:r>
                      <a:r>
                        <a:rPr lang="en-AU" sz="1000" b="0" i="0" u="none" strike="noStrike" kern="1200">
                          <a:solidFill>
                            <a:srgbClr val="333333"/>
                          </a:solidFill>
                          <a:effectLst/>
                          <a:latin typeface="+mn-lt"/>
                          <a:ea typeface="+mn-ea"/>
                          <a:cs typeface="+mn-cs"/>
                        </a:rPr>
                        <a:t>ess than a year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2</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1092834"/>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1 -2 years</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11</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136021"/>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3 – 5 years</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15</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27%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481117"/>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&gt; 5 years</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55</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70%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7022119"/>
                  </a:ext>
                </a:extLst>
              </a:tr>
            </a:tbl>
          </a:graphicData>
        </a:graphic>
      </p:graphicFrame>
      <p:sp>
        <p:nvSpPr>
          <p:cNvPr id="5" name="Subtitle 7">
            <a:extLst>
              <a:ext uri="{FF2B5EF4-FFF2-40B4-BE49-F238E27FC236}">
                <a16:creationId xmlns:a16="http://schemas.microsoft.com/office/drawing/2014/main" id="{8603327F-E7FD-49BE-E220-F0B54CEC3A50}"/>
              </a:ext>
            </a:extLst>
          </p:cNvPr>
          <p:cNvSpPr txBox="1">
            <a:spLocks/>
          </p:cNvSpPr>
          <p:nvPr/>
        </p:nvSpPr>
        <p:spPr>
          <a:xfrm>
            <a:off x="7134990" y="2166100"/>
            <a:ext cx="4365031"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AU" sz="1200">
                <a:solidFill>
                  <a:srgbClr val="333333"/>
                </a:solidFill>
                <a:latin typeface="Source Sans Pro" panose="020B0503030403020204" pitchFamily="34" charset="0"/>
                <a:ea typeface="Source Sans Pro" panose="020B0503030403020204" pitchFamily="34" charset="0"/>
              </a:rPr>
              <a:t>70% of pension level SRS had leases or more than 5 years, compared to 55% of above pension SRS.</a:t>
            </a:r>
          </a:p>
        </p:txBody>
      </p:sp>
    </p:spTree>
    <p:extLst>
      <p:ext uri="{BB962C8B-B14F-4D97-AF65-F5344CB8AC3E}">
        <p14:creationId xmlns:p14="http://schemas.microsoft.com/office/powerpoint/2010/main" val="229061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latin typeface="Roboto Slab regular"/>
                <a:ea typeface="Roboto Slab regular"/>
                <a:cs typeface="Roboto Slab regular"/>
              </a:rPr>
              <a:t>74% of SRS intend to renew the lease</a:t>
            </a: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13</a:t>
            </a:fld>
            <a:r>
              <a:rPr lang="en-AU"/>
              <a:t>   |</a:t>
            </a:r>
          </a:p>
        </p:txBody>
      </p:sp>
      <p:sp>
        <p:nvSpPr>
          <p:cNvPr id="6" name="Rectangle 5">
            <a:extLst>
              <a:ext uri="{FF2B5EF4-FFF2-40B4-BE49-F238E27FC236}">
                <a16:creationId xmlns:a16="http://schemas.microsoft.com/office/drawing/2014/main" id="{B30A1B54-9CD3-D470-0342-587621234698}"/>
              </a:ext>
            </a:extLst>
          </p:cNvPr>
          <p:cNvSpPr/>
          <p:nvPr/>
        </p:nvSpPr>
        <p:spPr>
          <a:xfrm>
            <a:off x="10579100" y="134868"/>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Subtitle 7">
            <a:extLst>
              <a:ext uri="{FF2B5EF4-FFF2-40B4-BE49-F238E27FC236}">
                <a16:creationId xmlns:a16="http://schemas.microsoft.com/office/drawing/2014/main" id="{25151732-4C6A-FDD5-9FB9-1472E9A872C3}"/>
              </a:ext>
            </a:extLst>
          </p:cNvPr>
          <p:cNvSpPr txBox="1">
            <a:spLocks/>
          </p:cNvSpPr>
          <p:nvPr/>
        </p:nvSpPr>
        <p:spPr>
          <a:xfrm>
            <a:off x="995796" y="2431295"/>
            <a:ext cx="5271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AU" sz="1200">
                <a:solidFill>
                  <a:srgbClr val="333333"/>
                </a:solidFill>
                <a:latin typeface="Source Sans Pro" panose="020B0503030403020204" pitchFamily="34" charset="0"/>
                <a:ea typeface="Source Sans Pro" panose="020B0503030403020204" pitchFamily="34" charset="0"/>
              </a:rPr>
              <a:t>55% of proprietors were most likely to renew their lease and 19% were likely to renew their lease. 18% of proprietors were unsure whether they would renew their lease. </a:t>
            </a:r>
          </a:p>
        </p:txBody>
      </p:sp>
      <p:sp>
        <p:nvSpPr>
          <p:cNvPr id="5" name="Subtitle 7">
            <a:extLst>
              <a:ext uri="{FF2B5EF4-FFF2-40B4-BE49-F238E27FC236}">
                <a16:creationId xmlns:a16="http://schemas.microsoft.com/office/drawing/2014/main" id="{98B318BA-F59F-8BDF-DD29-C6CF8F4CABE7}"/>
              </a:ext>
            </a:extLst>
          </p:cNvPr>
          <p:cNvSpPr txBox="1">
            <a:spLocks/>
          </p:cNvSpPr>
          <p:nvPr/>
        </p:nvSpPr>
        <p:spPr>
          <a:xfrm>
            <a:off x="995796" y="1790431"/>
            <a:ext cx="5195454" cy="634331"/>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likely are you to renew the lease on your SRS facility?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8" name="Subtitle 7">
            <a:extLst>
              <a:ext uri="{FF2B5EF4-FFF2-40B4-BE49-F238E27FC236}">
                <a16:creationId xmlns:a16="http://schemas.microsoft.com/office/drawing/2014/main" id="{452BE8DA-3DFC-7FC7-1FCC-114EF615C7FA}"/>
              </a:ext>
            </a:extLst>
          </p:cNvPr>
          <p:cNvSpPr txBox="1">
            <a:spLocks/>
          </p:cNvSpPr>
          <p:nvPr/>
        </p:nvSpPr>
        <p:spPr>
          <a:xfrm>
            <a:off x="6948524" y="1870664"/>
            <a:ext cx="4495800" cy="30542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10" name="Subtitle 7">
            <a:extLst>
              <a:ext uri="{FF2B5EF4-FFF2-40B4-BE49-F238E27FC236}">
                <a16:creationId xmlns:a16="http://schemas.microsoft.com/office/drawing/2014/main" id="{AFF1CE0F-85D2-908E-C1E4-770F87C0E1B1}"/>
              </a:ext>
            </a:extLst>
          </p:cNvPr>
          <p:cNvSpPr txBox="1">
            <a:spLocks/>
          </p:cNvSpPr>
          <p:nvPr/>
        </p:nvSpPr>
        <p:spPr>
          <a:xfrm>
            <a:off x="6948525" y="2444290"/>
            <a:ext cx="467169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AU" sz="1200">
                <a:solidFill>
                  <a:srgbClr val="333333"/>
                </a:solidFill>
                <a:latin typeface="Source Sans Pro" panose="020B0503030403020204" pitchFamily="34" charset="0"/>
                <a:ea typeface="Source Sans Pro" panose="020B0503030403020204" pitchFamily="34" charset="0"/>
              </a:rPr>
              <a:t>80% of pension level SRS were most likely or likely to renew their leases compared to 59% of above pension SRS.</a:t>
            </a:r>
          </a:p>
        </p:txBody>
      </p:sp>
      <p:sp>
        <p:nvSpPr>
          <p:cNvPr id="15" name="TextBox 14">
            <a:extLst>
              <a:ext uri="{FF2B5EF4-FFF2-40B4-BE49-F238E27FC236}">
                <a16:creationId xmlns:a16="http://schemas.microsoft.com/office/drawing/2014/main" id="{56203006-63C5-C7A9-FA42-1C6ED3999277}"/>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14" name="Subtitle 7">
            <a:extLst>
              <a:ext uri="{FF2B5EF4-FFF2-40B4-BE49-F238E27FC236}">
                <a16:creationId xmlns:a16="http://schemas.microsoft.com/office/drawing/2014/main" id="{E1A54502-673D-5F03-3D48-A50BB62E537C}"/>
              </a:ext>
            </a:extLst>
          </p:cNvPr>
          <p:cNvSpPr txBox="1">
            <a:spLocks/>
          </p:cNvSpPr>
          <p:nvPr/>
        </p:nvSpPr>
        <p:spPr>
          <a:xfrm>
            <a:off x="1138131" y="6373292"/>
            <a:ext cx="639572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800">
                <a:solidFill>
                  <a:srgbClr val="333333"/>
                </a:solidFill>
                <a:latin typeface="Source Sans Pro" panose="020B0503030403020204" pitchFamily="34" charset="0"/>
                <a:ea typeface="Source Sans Pro" panose="020B0503030403020204" pitchFamily="34" charset="0"/>
              </a:rPr>
              <a:t>Note: This item was not included in the 2018 census, therefore there is no historical comparison. </a:t>
            </a:r>
          </a:p>
        </p:txBody>
      </p:sp>
      <p:pic>
        <p:nvPicPr>
          <p:cNvPr id="16" name="Picture 15">
            <a:extLst>
              <a:ext uri="{FF2B5EF4-FFF2-40B4-BE49-F238E27FC236}">
                <a16:creationId xmlns:a16="http://schemas.microsoft.com/office/drawing/2014/main" id="{651FEF00-2E38-82DA-E07B-8692C86B94CB}"/>
              </a:ext>
            </a:extLst>
          </p:cNvPr>
          <p:cNvPicPr>
            <a:picLocks noChangeAspect="1"/>
          </p:cNvPicPr>
          <p:nvPr/>
        </p:nvPicPr>
        <p:blipFill rotWithShape="1">
          <a:blip r:embed="rId2"/>
          <a:srcRect r="9472" b="18120"/>
          <a:stretch/>
        </p:blipFill>
        <p:spPr>
          <a:xfrm>
            <a:off x="1064539" y="3365743"/>
            <a:ext cx="4945322" cy="2262233"/>
          </a:xfrm>
          <a:prstGeom prst="rect">
            <a:avLst/>
          </a:prstGeom>
        </p:spPr>
      </p:pic>
      <p:graphicFrame>
        <p:nvGraphicFramePr>
          <p:cNvPr id="3" name="Table 2">
            <a:extLst>
              <a:ext uri="{FF2B5EF4-FFF2-40B4-BE49-F238E27FC236}">
                <a16:creationId xmlns:a16="http://schemas.microsoft.com/office/drawing/2014/main" id="{8DB451CC-DAE5-CE29-0002-C5B70B02B59F}"/>
              </a:ext>
            </a:extLst>
          </p:cNvPr>
          <p:cNvGraphicFramePr>
            <a:graphicFrameLocks noGrp="1"/>
          </p:cNvGraphicFramePr>
          <p:nvPr>
            <p:extLst>
              <p:ext uri="{D42A27DB-BD31-4B8C-83A1-F6EECF244321}">
                <p14:modId xmlns:p14="http://schemas.microsoft.com/office/powerpoint/2010/main" val="3110334345"/>
              </p:ext>
            </p:extLst>
          </p:nvPr>
        </p:nvGraphicFramePr>
        <p:xfrm>
          <a:off x="7006941" y="3365744"/>
          <a:ext cx="4554865" cy="2083619"/>
        </p:xfrm>
        <a:graphic>
          <a:graphicData uri="http://schemas.openxmlformats.org/drawingml/2006/table">
            <a:tbl>
              <a:tblPr/>
              <a:tblGrid>
                <a:gridCol w="1962499">
                  <a:extLst>
                    <a:ext uri="{9D8B030D-6E8A-4147-A177-3AD203B41FA5}">
                      <a16:colId xmlns:a16="http://schemas.microsoft.com/office/drawing/2014/main" val="4065389796"/>
                    </a:ext>
                  </a:extLst>
                </a:gridCol>
                <a:gridCol w="524313">
                  <a:extLst>
                    <a:ext uri="{9D8B030D-6E8A-4147-A177-3AD203B41FA5}">
                      <a16:colId xmlns:a16="http://schemas.microsoft.com/office/drawing/2014/main" val="1041909402"/>
                    </a:ext>
                  </a:extLst>
                </a:gridCol>
                <a:gridCol w="1033003">
                  <a:extLst>
                    <a:ext uri="{9D8B030D-6E8A-4147-A177-3AD203B41FA5}">
                      <a16:colId xmlns:a16="http://schemas.microsoft.com/office/drawing/2014/main" val="668488960"/>
                    </a:ext>
                  </a:extLst>
                </a:gridCol>
                <a:gridCol w="1035050">
                  <a:extLst>
                    <a:ext uri="{9D8B030D-6E8A-4147-A177-3AD203B41FA5}">
                      <a16:colId xmlns:a16="http://schemas.microsoft.com/office/drawing/2014/main" val="658016694"/>
                    </a:ext>
                  </a:extLst>
                </a:gridCol>
              </a:tblGrid>
              <a:tr h="469489">
                <a:tc>
                  <a:txBody>
                    <a:bodyPr/>
                    <a:lstStyle/>
                    <a:p>
                      <a:pPr algn="l" fontAlgn="b"/>
                      <a:r>
                        <a:rPr lang="en-AU" sz="900" b="0" i="0" u="none" strike="noStrike">
                          <a:solidFill>
                            <a:srgbClr val="FFFFFF"/>
                          </a:solidFill>
                          <a:effectLst/>
                          <a:latin typeface="Calibri" panose="020F0502020204030204" pitchFamily="34" charset="0"/>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AU" sz="1000" b="0" i="0" u="none" strike="noStrike" kern="1200">
                          <a:solidFill>
                            <a:schemeClr val="bg1"/>
                          </a:solidFill>
                          <a:effectLst/>
                          <a:latin typeface="+mn-lt"/>
                          <a:ea typeface="+mn-ea"/>
                          <a:cs typeface="+mn-cs"/>
                        </a:rPr>
                        <a:t>n</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GB" sz="1000" b="0" i="0" u="none" strike="noStrike">
                          <a:solidFill>
                            <a:srgbClr val="FFFFFF"/>
                          </a:solidFill>
                          <a:effectLst/>
                          <a:latin typeface="Source Sans Pro" panose="020B0503030403020204" pitchFamily="34" charset="0"/>
                        </a:rPr>
                        <a:t>Pension Level (n=61)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AU" sz="1000" b="0" i="0" u="none" strike="noStrike">
                          <a:solidFill>
                            <a:srgbClr val="FFFFFF"/>
                          </a:solidFill>
                          <a:effectLst/>
                          <a:latin typeface="Source Sans Pro" panose="020B0503030403020204" pitchFamily="34" charset="0"/>
                        </a:rPr>
                        <a:t>Above Pension (n=22)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Most likely </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46</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59%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45%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1092834"/>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Likely</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16</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136021"/>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Unsure</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15</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481117"/>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Unlikely</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3</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7022119"/>
                  </a:ext>
                </a:extLst>
              </a:tr>
              <a:tr h="322826">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Very unlikely</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3</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Source Sans Pro" panose="020B0503030403020204" pitchFamily="34" charset="0"/>
                        </a:rPr>
                        <a:t>5%</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0%</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1794948"/>
                  </a:ext>
                </a:extLst>
              </a:tr>
            </a:tbl>
          </a:graphicData>
        </a:graphic>
      </p:graphicFrame>
      <p:sp>
        <p:nvSpPr>
          <p:cNvPr id="7" name="Subtitle 7">
            <a:extLst>
              <a:ext uri="{FF2B5EF4-FFF2-40B4-BE49-F238E27FC236}">
                <a16:creationId xmlns:a16="http://schemas.microsoft.com/office/drawing/2014/main" id="{8C6C524A-EC55-2B34-4222-37B997AA19B9}"/>
              </a:ext>
            </a:extLst>
          </p:cNvPr>
          <p:cNvSpPr txBox="1">
            <a:spLocks/>
          </p:cNvSpPr>
          <p:nvPr/>
        </p:nvSpPr>
        <p:spPr>
          <a:xfrm>
            <a:off x="2939830" y="5590939"/>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(n=83)</a:t>
            </a:r>
          </a:p>
        </p:txBody>
      </p:sp>
    </p:spTree>
    <p:extLst>
      <p:ext uri="{BB962C8B-B14F-4D97-AF65-F5344CB8AC3E}">
        <p14:creationId xmlns:p14="http://schemas.microsoft.com/office/powerpoint/2010/main" val="2311298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E3E7509-0CEA-482B-DDF2-45298156C7E9}"/>
              </a:ext>
            </a:extLst>
          </p:cNvPr>
          <p:cNvPicPr>
            <a:picLocks noChangeAspect="1"/>
          </p:cNvPicPr>
          <p:nvPr/>
        </p:nvPicPr>
        <p:blipFill>
          <a:blip r:embed="rId2"/>
          <a:stretch>
            <a:fillRect/>
          </a:stretch>
        </p:blipFill>
        <p:spPr>
          <a:xfrm>
            <a:off x="1419780" y="2512124"/>
            <a:ext cx="4009810" cy="3528916"/>
          </a:xfrm>
          <a:prstGeom prst="rect">
            <a:avLst/>
          </a:prstGeom>
        </p:spPr>
      </p:pic>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AU" sz="2800">
                <a:latin typeface="Roboto Slab regular"/>
                <a:ea typeface="Roboto Slab regular"/>
                <a:cs typeface="Roboto Slab regular"/>
              </a:rPr>
              <a:t>54% of proprietors did not having trouble attracting residents </a:t>
            </a:r>
            <a:endParaRPr lang="en-AU" sz="2800">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14</a:t>
            </a:fld>
            <a:r>
              <a:rPr lang="en-AU"/>
              <a:t>   |</a:t>
            </a:r>
          </a:p>
        </p:txBody>
      </p:sp>
      <p:sp>
        <p:nvSpPr>
          <p:cNvPr id="6" name="Rectangle 5">
            <a:extLst>
              <a:ext uri="{FF2B5EF4-FFF2-40B4-BE49-F238E27FC236}">
                <a16:creationId xmlns:a16="http://schemas.microsoft.com/office/drawing/2014/main" id="{503E78A7-205A-D9D8-41F4-D9702BBEE8B1}"/>
              </a:ext>
            </a:extLst>
          </p:cNvPr>
          <p:cNvSpPr/>
          <p:nvPr/>
        </p:nvSpPr>
        <p:spPr>
          <a:xfrm>
            <a:off x="10579100" y="134868"/>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339747E-615C-4CF3-0865-784F831BD4F5}"/>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23" name="Subtitle 7">
            <a:extLst>
              <a:ext uri="{FF2B5EF4-FFF2-40B4-BE49-F238E27FC236}">
                <a16:creationId xmlns:a16="http://schemas.microsoft.com/office/drawing/2014/main" id="{52DAEABA-0B5E-4C2F-8D57-43EB154668B9}"/>
              </a:ext>
            </a:extLst>
          </p:cNvPr>
          <p:cNvSpPr txBox="1">
            <a:spLocks/>
          </p:cNvSpPr>
          <p:nvPr/>
        </p:nvSpPr>
        <p:spPr>
          <a:xfrm>
            <a:off x="1658769" y="1678017"/>
            <a:ext cx="3714902" cy="601907"/>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Do you have trouble attracting residents?</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a:t>
            </a:r>
            <a:r>
              <a:rPr lang="en-GB" sz="1400" b="1">
                <a:solidFill>
                  <a:schemeClr val="accent6">
                    <a:lumMod val="75000"/>
                  </a:schemeClr>
                </a:solidFill>
                <a:latin typeface="Source Sans Pro" panose="020B0503030403020204" pitchFamily="34" charset="0"/>
                <a:ea typeface="Source Sans Pro" panose="020B0503030403020204" pitchFamily="34" charset="0"/>
              </a:rPr>
              <a:t>All </a:t>
            </a:r>
            <a:r>
              <a:rPr lang="en-GB" sz="1400" b="1">
                <a:solidFill>
                  <a:srgbClr val="333333"/>
                </a:solidFill>
                <a:latin typeface="Source Sans Pro" panose="020B0503030403020204" pitchFamily="34" charset="0"/>
                <a:ea typeface="Source Sans Pro" panose="020B0503030403020204" pitchFamily="34" charset="0"/>
              </a:rPr>
              <a:t>facilities)</a:t>
            </a:r>
          </a:p>
        </p:txBody>
      </p:sp>
      <p:sp>
        <p:nvSpPr>
          <p:cNvPr id="26" name="Subtitle 7">
            <a:extLst>
              <a:ext uri="{FF2B5EF4-FFF2-40B4-BE49-F238E27FC236}">
                <a16:creationId xmlns:a16="http://schemas.microsoft.com/office/drawing/2014/main" id="{6060E992-B65E-0A76-585D-2321EE969E80}"/>
              </a:ext>
            </a:extLst>
          </p:cNvPr>
          <p:cNvSpPr txBox="1">
            <a:spLocks/>
          </p:cNvSpPr>
          <p:nvPr/>
        </p:nvSpPr>
        <p:spPr>
          <a:xfrm>
            <a:off x="6917860" y="1781127"/>
            <a:ext cx="3835679"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facility type</a:t>
            </a:r>
          </a:p>
        </p:txBody>
      </p:sp>
      <p:sp>
        <p:nvSpPr>
          <p:cNvPr id="27" name="Subtitle 7">
            <a:extLst>
              <a:ext uri="{FF2B5EF4-FFF2-40B4-BE49-F238E27FC236}">
                <a16:creationId xmlns:a16="http://schemas.microsoft.com/office/drawing/2014/main" id="{80CBFD15-0A71-0EF8-F0EB-A5E8B50511AC}"/>
              </a:ext>
            </a:extLst>
          </p:cNvPr>
          <p:cNvSpPr txBox="1">
            <a:spLocks/>
          </p:cNvSpPr>
          <p:nvPr/>
        </p:nvSpPr>
        <p:spPr>
          <a:xfrm>
            <a:off x="6792950" y="2360863"/>
            <a:ext cx="4537928"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AU" sz="1200">
                <a:solidFill>
                  <a:srgbClr val="333333"/>
                </a:solidFill>
                <a:latin typeface="Source Sans Pro"/>
                <a:ea typeface="Source Sans Pro"/>
              </a:rPr>
              <a:t>Above pension SRS were more likely to have trouble attracting residents (61%).</a:t>
            </a:r>
          </a:p>
        </p:txBody>
      </p:sp>
      <p:sp>
        <p:nvSpPr>
          <p:cNvPr id="13" name="Subtitle 7">
            <a:extLst>
              <a:ext uri="{FF2B5EF4-FFF2-40B4-BE49-F238E27FC236}">
                <a16:creationId xmlns:a16="http://schemas.microsoft.com/office/drawing/2014/main" id="{8DB03982-E0B5-BA44-1BB6-E57CB417D650}"/>
              </a:ext>
            </a:extLst>
          </p:cNvPr>
          <p:cNvSpPr txBox="1">
            <a:spLocks/>
          </p:cNvSpPr>
          <p:nvPr/>
        </p:nvSpPr>
        <p:spPr>
          <a:xfrm>
            <a:off x="1138131" y="6373292"/>
            <a:ext cx="639572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800">
                <a:solidFill>
                  <a:srgbClr val="333333"/>
                </a:solidFill>
                <a:latin typeface="Source Sans Pro" panose="020B0503030403020204" pitchFamily="34" charset="0"/>
                <a:ea typeface="Source Sans Pro" panose="020B0503030403020204" pitchFamily="34" charset="0"/>
              </a:rPr>
              <a:t>Note: This item was not included in the 2018 census, therefore there is no historical comparison. </a:t>
            </a:r>
          </a:p>
        </p:txBody>
      </p:sp>
      <p:graphicFrame>
        <p:nvGraphicFramePr>
          <p:cNvPr id="2" name="Table 1">
            <a:extLst>
              <a:ext uri="{FF2B5EF4-FFF2-40B4-BE49-F238E27FC236}">
                <a16:creationId xmlns:a16="http://schemas.microsoft.com/office/drawing/2014/main" id="{37E4A156-B3E2-09D3-DE6F-E819828CF74C}"/>
              </a:ext>
            </a:extLst>
          </p:cNvPr>
          <p:cNvGraphicFramePr>
            <a:graphicFrameLocks noGrp="1"/>
          </p:cNvGraphicFramePr>
          <p:nvPr>
            <p:extLst>
              <p:ext uri="{D42A27DB-BD31-4B8C-83A1-F6EECF244321}">
                <p14:modId xmlns:p14="http://schemas.microsoft.com/office/powerpoint/2010/main" val="3627440641"/>
              </p:ext>
            </p:extLst>
          </p:nvPr>
        </p:nvGraphicFramePr>
        <p:xfrm>
          <a:off x="6830685" y="3225701"/>
          <a:ext cx="4554865" cy="1592789"/>
        </p:xfrm>
        <a:graphic>
          <a:graphicData uri="http://schemas.openxmlformats.org/drawingml/2006/table">
            <a:tbl>
              <a:tblPr/>
              <a:tblGrid>
                <a:gridCol w="1962499">
                  <a:extLst>
                    <a:ext uri="{9D8B030D-6E8A-4147-A177-3AD203B41FA5}">
                      <a16:colId xmlns:a16="http://schemas.microsoft.com/office/drawing/2014/main" val="4065389796"/>
                    </a:ext>
                  </a:extLst>
                </a:gridCol>
                <a:gridCol w="524313">
                  <a:extLst>
                    <a:ext uri="{9D8B030D-6E8A-4147-A177-3AD203B41FA5}">
                      <a16:colId xmlns:a16="http://schemas.microsoft.com/office/drawing/2014/main" val="1041909402"/>
                    </a:ext>
                  </a:extLst>
                </a:gridCol>
                <a:gridCol w="1033003">
                  <a:extLst>
                    <a:ext uri="{9D8B030D-6E8A-4147-A177-3AD203B41FA5}">
                      <a16:colId xmlns:a16="http://schemas.microsoft.com/office/drawing/2014/main" val="668488960"/>
                    </a:ext>
                  </a:extLst>
                </a:gridCol>
                <a:gridCol w="1035050">
                  <a:extLst>
                    <a:ext uri="{9D8B030D-6E8A-4147-A177-3AD203B41FA5}">
                      <a16:colId xmlns:a16="http://schemas.microsoft.com/office/drawing/2014/main" val="658016694"/>
                    </a:ext>
                  </a:extLst>
                </a:gridCol>
              </a:tblGrid>
              <a:tr h="670585">
                <a:tc>
                  <a:txBody>
                    <a:bodyPr/>
                    <a:lstStyle/>
                    <a:p>
                      <a:pPr algn="l" fontAlgn="b"/>
                      <a:r>
                        <a:rPr lang="en-AU" sz="900" b="0" i="0" u="none" strike="noStrike">
                          <a:solidFill>
                            <a:srgbClr val="FFFFFF"/>
                          </a:solidFill>
                          <a:effectLst/>
                          <a:latin typeface="Calibri" panose="020F0502020204030204" pitchFamily="34" charset="0"/>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AU" sz="1000" b="0" i="0" u="none" strike="noStrike" kern="1200">
                          <a:solidFill>
                            <a:schemeClr val="bg1"/>
                          </a:solidFill>
                          <a:effectLst/>
                          <a:latin typeface="+mn-lt"/>
                          <a:ea typeface="+mn-ea"/>
                          <a:cs typeface="+mn-cs"/>
                        </a:rPr>
                        <a:t>n</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GB" sz="1000" b="0" i="0" u="none" strike="noStrike">
                          <a:solidFill>
                            <a:srgbClr val="FFFFFF"/>
                          </a:solidFill>
                          <a:effectLst/>
                          <a:latin typeface="Source Sans Pro" panose="020B0503030403020204" pitchFamily="34" charset="0"/>
                        </a:rPr>
                        <a:t>Pension Level (n=72)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AU" sz="1000" b="0" i="0" u="none" strike="noStrike">
                          <a:solidFill>
                            <a:srgbClr val="FFFFFF"/>
                          </a:solidFill>
                          <a:effectLst/>
                          <a:latin typeface="Source Sans Pro" panose="020B0503030403020204" pitchFamily="34" charset="0"/>
                        </a:rPr>
                        <a:t>Above Pension (n=28)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461102">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Yes </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46</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40%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61%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1092834"/>
                  </a:ext>
                </a:extLst>
              </a:tr>
              <a:tr h="461102">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No</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54</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60%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39%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136021"/>
                  </a:ext>
                </a:extLst>
              </a:tr>
            </a:tbl>
          </a:graphicData>
        </a:graphic>
      </p:graphicFrame>
    </p:spTree>
    <p:extLst>
      <p:ext uri="{BB962C8B-B14F-4D97-AF65-F5344CB8AC3E}">
        <p14:creationId xmlns:p14="http://schemas.microsoft.com/office/powerpoint/2010/main" val="1151648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89DAC-76C1-BD7E-734F-A7534A0497E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0AE2FB6-FF9B-C685-5FFA-8486CDE3832F}"/>
              </a:ext>
            </a:extLst>
          </p:cNvPr>
          <p:cNvSpPr>
            <a:spLocks noGrp="1"/>
          </p:cNvSpPr>
          <p:nvPr>
            <p:ph type="ctrTitle"/>
          </p:nvPr>
        </p:nvSpPr>
        <p:spPr>
          <a:xfrm>
            <a:off x="731520" y="370750"/>
            <a:ext cx="9600533" cy="756603"/>
          </a:xfrm>
        </p:spPr>
        <p:txBody>
          <a:bodyPr>
            <a:noAutofit/>
          </a:bodyPr>
          <a:lstStyle/>
          <a:p>
            <a:r>
              <a:rPr lang="en-AU" sz="2800">
                <a:latin typeface="Roboto Slab regular"/>
                <a:ea typeface="Roboto Slab regular"/>
                <a:cs typeface="Roboto Slab regular"/>
              </a:rPr>
              <a:t>The main reason SRS had trouble attracting residents were that people wanted to live more independently</a:t>
            </a:r>
            <a:endParaRPr lang="en-AU" sz="2800">
              <a:solidFill>
                <a:srgbClr val="FF0000"/>
              </a:solidFill>
            </a:endParaRPr>
          </a:p>
        </p:txBody>
      </p:sp>
      <p:sp>
        <p:nvSpPr>
          <p:cNvPr id="9" name="Slide Number Placeholder 8">
            <a:extLst>
              <a:ext uri="{FF2B5EF4-FFF2-40B4-BE49-F238E27FC236}">
                <a16:creationId xmlns:a16="http://schemas.microsoft.com/office/drawing/2014/main" id="{8BDE85BF-F36C-9437-B549-A1A1B6D152C1}"/>
              </a:ext>
            </a:extLst>
          </p:cNvPr>
          <p:cNvSpPr>
            <a:spLocks noGrp="1"/>
          </p:cNvSpPr>
          <p:nvPr>
            <p:ph type="sldNum" sz="quarter" idx="4"/>
          </p:nvPr>
        </p:nvSpPr>
        <p:spPr/>
        <p:txBody>
          <a:bodyPr/>
          <a:lstStyle/>
          <a:p>
            <a:fld id="{2B3F9802-22CF-4938-9F44-3FA30BBE2747}" type="slidenum">
              <a:rPr lang="en-AU" smtClean="0"/>
              <a:pPr/>
              <a:t>15</a:t>
            </a:fld>
            <a:r>
              <a:rPr lang="en-AU"/>
              <a:t>   |</a:t>
            </a:r>
          </a:p>
        </p:txBody>
      </p:sp>
      <p:sp>
        <p:nvSpPr>
          <p:cNvPr id="2" name="Subtitle 7">
            <a:extLst>
              <a:ext uri="{FF2B5EF4-FFF2-40B4-BE49-F238E27FC236}">
                <a16:creationId xmlns:a16="http://schemas.microsoft.com/office/drawing/2014/main" id="{CC7F476F-693D-8C58-D300-6122BF4D801E}"/>
              </a:ext>
            </a:extLst>
          </p:cNvPr>
          <p:cNvSpPr txBox="1">
            <a:spLocks/>
          </p:cNvSpPr>
          <p:nvPr/>
        </p:nvSpPr>
        <p:spPr>
          <a:xfrm>
            <a:off x="890344" y="1404166"/>
            <a:ext cx="4483327"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are the primary </a:t>
            </a:r>
            <a:r>
              <a:rPr lang="en-GB" u="sng"/>
              <a:t>reasons</a:t>
            </a:r>
            <a:r>
              <a:rPr lang="en-GB"/>
              <a:t>, you have trouble attracting residents? (select </a:t>
            </a:r>
            <a:r>
              <a:rPr lang="en-GB">
                <a:solidFill>
                  <a:srgbClr val="FF0000"/>
                </a:solidFill>
              </a:rPr>
              <a:t>4</a:t>
            </a:r>
            <a:r>
              <a:rPr lang="en-GB"/>
              <a:t>)</a:t>
            </a:r>
            <a:r>
              <a:rPr lang="en-GB" b="1">
                <a:solidFill>
                  <a:srgbClr val="333333"/>
                </a:solidFill>
                <a:latin typeface="Source Sans Pro" panose="020B0503030403020204" pitchFamily="34" charset="0"/>
                <a:ea typeface="Source Sans Pro" panose="020B0503030403020204" pitchFamily="34" charset="0"/>
              </a:rPr>
              <a:t> (</a:t>
            </a:r>
            <a:r>
              <a:rPr lang="en-GB" b="1">
                <a:solidFill>
                  <a:schemeClr val="accent6">
                    <a:lumMod val="75000"/>
                  </a:schemeClr>
                </a:solidFill>
                <a:latin typeface="Source Sans Pro" panose="020B0503030403020204" pitchFamily="34" charset="0"/>
                <a:ea typeface="Source Sans Pro" panose="020B0503030403020204" pitchFamily="34" charset="0"/>
              </a:rPr>
              <a:t>All </a:t>
            </a:r>
            <a:r>
              <a:rPr lang="en-GB" b="1">
                <a:solidFill>
                  <a:srgbClr val="333333"/>
                </a:solidFill>
                <a:latin typeface="Source Sans Pro" panose="020B0503030403020204" pitchFamily="34" charset="0"/>
                <a:ea typeface="Source Sans Pro" panose="020B0503030403020204" pitchFamily="34" charset="0"/>
              </a:rPr>
              <a:t>facilities)</a:t>
            </a:r>
            <a:endParaRPr lang="en-GB"/>
          </a:p>
        </p:txBody>
      </p:sp>
      <p:graphicFrame>
        <p:nvGraphicFramePr>
          <p:cNvPr id="15" name="Chart 14">
            <a:extLst>
              <a:ext uri="{FF2B5EF4-FFF2-40B4-BE49-F238E27FC236}">
                <a16:creationId xmlns:a16="http://schemas.microsoft.com/office/drawing/2014/main" id="{09E742FD-296C-01DD-14A9-A979583ED0E1}"/>
              </a:ext>
            </a:extLst>
          </p:cNvPr>
          <p:cNvGraphicFramePr/>
          <p:nvPr>
            <p:extLst>
              <p:ext uri="{D42A27DB-BD31-4B8C-83A1-F6EECF244321}">
                <p14:modId xmlns:p14="http://schemas.microsoft.com/office/powerpoint/2010/main" val="3952586251"/>
              </p:ext>
            </p:extLst>
          </p:nvPr>
        </p:nvGraphicFramePr>
        <p:xfrm>
          <a:off x="680291" y="1910916"/>
          <a:ext cx="5250039" cy="4387332"/>
        </p:xfrm>
        <a:graphic>
          <a:graphicData uri="http://schemas.openxmlformats.org/drawingml/2006/chart">
            <c:chart xmlns:c="http://schemas.openxmlformats.org/drawingml/2006/chart" xmlns:r="http://schemas.openxmlformats.org/officeDocument/2006/relationships" r:id="rId2"/>
          </a:graphicData>
        </a:graphic>
      </p:graphicFrame>
      <p:sp>
        <p:nvSpPr>
          <p:cNvPr id="20" name="Subtitle 7">
            <a:extLst>
              <a:ext uri="{FF2B5EF4-FFF2-40B4-BE49-F238E27FC236}">
                <a16:creationId xmlns:a16="http://schemas.microsoft.com/office/drawing/2014/main" id="{0352FA2B-D313-9F7E-0358-7D0C5CE81029}"/>
              </a:ext>
            </a:extLst>
          </p:cNvPr>
          <p:cNvSpPr txBox="1">
            <a:spLocks/>
          </p:cNvSpPr>
          <p:nvPr/>
        </p:nvSpPr>
        <p:spPr>
          <a:xfrm>
            <a:off x="2412115" y="6056997"/>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(n=46)</a:t>
            </a:r>
          </a:p>
        </p:txBody>
      </p:sp>
      <p:sp>
        <p:nvSpPr>
          <p:cNvPr id="25" name="Subtitle 7">
            <a:extLst>
              <a:ext uri="{FF2B5EF4-FFF2-40B4-BE49-F238E27FC236}">
                <a16:creationId xmlns:a16="http://schemas.microsoft.com/office/drawing/2014/main" id="{3C41B4F6-A23A-2B90-FECA-B6608A2A9408}"/>
              </a:ext>
            </a:extLst>
          </p:cNvPr>
          <p:cNvSpPr txBox="1">
            <a:spLocks/>
          </p:cNvSpPr>
          <p:nvPr/>
        </p:nvSpPr>
        <p:spPr>
          <a:xfrm>
            <a:off x="6721311" y="1404166"/>
            <a:ext cx="4483327"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is the </a:t>
            </a:r>
            <a:r>
              <a:rPr lang="en-GB" u="sng"/>
              <a:t>main</a:t>
            </a:r>
            <a:r>
              <a:rPr lang="en-GB"/>
              <a:t> reason you have trouble attracting residents? (select </a:t>
            </a:r>
            <a:r>
              <a:rPr lang="en-GB">
                <a:solidFill>
                  <a:srgbClr val="FF0000"/>
                </a:solidFill>
              </a:rPr>
              <a:t>1</a:t>
            </a:r>
            <a:r>
              <a:rPr lang="en-GB"/>
              <a:t>)</a:t>
            </a:r>
            <a:r>
              <a:rPr lang="en-GB" b="1">
                <a:solidFill>
                  <a:srgbClr val="333333"/>
                </a:solidFill>
                <a:latin typeface="Source Sans Pro" panose="020B0503030403020204" pitchFamily="34" charset="0"/>
                <a:ea typeface="Source Sans Pro" panose="020B0503030403020204" pitchFamily="34" charset="0"/>
              </a:rPr>
              <a:t> (</a:t>
            </a:r>
            <a:r>
              <a:rPr lang="en-GB" b="1">
                <a:solidFill>
                  <a:schemeClr val="accent6">
                    <a:lumMod val="75000"/>
                  </a:schemeClr>
                </a:solidFill>
                <a:latin typeface="Source Sans Pro" panose="020B0503030403020204" pitchFamily="34" charset="0"/>
                <a:ea typeface="Source Sans Pro" panose="020B0503030403020204" pitchFamily="34" charset="0"/>
              </a:rPr>
              <a:t>All </a:t>
            </a:r>
            <a:r>
              <a:rPr lang="en-GB" b="1">
                <a:solidFill>
                  <a:srgbClr val="333333"/>
                </a:solidFill>
                <a:latin typeface="Source Sans Pro" panose="020B0503030403020204" pitchFamily="34" charset="0"/>
                <a:ea typeface="Source Sans Pro" panose="020B0503030403020204" pitchFamily="34" charset="0"/>
              </a:rPr>
              <a:t>facilities)</a:t>
            </a:r>
            <a:endParaRPr lang="en-GB"/>
          </a:p>
        </p:txBody>
      </p:sp>
      <p:graphicFrame>
        <p:nvGraphicFramePr>
          <p:cNvPr id="27" name="Chart 26">
            <a:extLst>
              <a:ext uri="{FF2B5EF4-FFF2-40B4-BE49-F238E27FC236}">
                <a16:creationId xmlns:a16="http://schemas.microsoft.com/office/drawing/2014/main" id="{A0D26790-C834-0AD0-BD26-F8763BBFB18E}"/>
              </a:ext>
            </a:extLst>
          </p:cNvPr>
          <p:cNvGraphicFramePr/>
          <p:nvPr>
            <p:extLst>
              <p:ext uri="{D42A27DB-BD31-4B8C-83A1-F6EECF244321}">
                <p14:modId xmlns:p14="http://schemas.microsoft.com/office/powerpoint/2010/main" val="1398917993"/>
              </p:ext>
            </p:extLst>
          </p:nvPr>
        </p:nvGraphicFramePr>
        <p:xfrm>
          <a:off x="6337954" y="1876908"/>
          <a:ext cx="5250039" cy="4387332"/>
        </p:xfrm>
        <a:graphic>
          <a:graphicData uri="http://schemas.openxmlformats.org/drawingml/2006/chart">
            <c:chart xmlns:c="http://schemas.openxmlformats.org/drawingml/2006/chart" xmlns:r="http://schemas.openxmlformats.org/officeDocument/2006/relationships" r:id="rId3"/>
          </a:graphicData>
        </a:graphic>
      </p:graphicFrame>
      <p:sp>
        <p:nvSpPr>
          <p:cNvPr id="28" name="Subtitle 7">
            <a:extLst>
              <a:ext uri="{FF2B5EF4-FFF2-40B4-BE49-F238E27FC236}">
                <a16:creationId xmlns:a16="http://schemas.microsoft.com/office/drawing/2014/main" id="{EB29DF8B-5D7D-7805-0C10-F09A67C10F5F}"/>
              </a:ext>
            </a:extLst>
          </p:cNvPr>
          <p:cNvSpPr txBox="1">
            <a:spLocks/>
          </p:cNvSpPr>
          <p:nvPr/>
        </p:nvSpPr>
        <p:spPr>
          <a:xfrm>
            <a:off x="8144521" y="5974381"/>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(n=42)</a:t>
            </a:r>
          </a:p>
        </p:txBody>
      </p:sp>
      <p:sp>
        <p:nvSpPr>
          <p:cNvPr id="3" name="Rectangle 2">
            <a:extLst>
              <a:ext uri="{FF2B5EF4-FFF2-40B4-BE49-F238E27FC236}">
                <a16:creationId xmlns:a16="http://schemas.microsoft.com/office/drawing/2014/main" id="{77C21BFA-52FD-AEB2-ECD1-A05DB9267663}"/>
              </a:ext>
            </a:extLst>
          </p:cNvPr>
          <p:cNvSpPr/>
          <p:nvPr/>
        </p:nvSpPr>
        <p:spPr>
          <a:xfrm>
            <a:off x="10579100" y="134868"/>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6CFD443C-E5F1-FA5C-4F60-1BBCFC6A527A}"/>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Tree>
    <p:extLst>
      <p:ext uri="{BB962C8B-B14F-4D97-AF65-F5344CB8AC3E}">
        <p14:creationId xmlns:p14="http://schemas.microsoft.com/office/powerpoint/2010/main" val="2028371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6EFC55-5D55-ED32-48D2-3308C6075F7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B7FC3ED-8EED-2C58-2477-A6C09F7BDE6B}"/>
              </a:ext>
            </a:extLst>
          </p:cNvPr>
          <p:cNvSpPr>
            <a:spLocks noGrp="1"/>
          </p:cNvSpPr>
          <p:nvPr>
            <p:ph type="ctrTitle"/>
          </p:nvPr>
        </p:nvSpPr>
        <p:spPr>
          <a:xfrm>
            <a:off x="731520" y="370750"/>
            <a:ext cx="9629622" cy="756603"/>
          </a:xfrm>
        </p:spPr>
        <p:txBody>
          <a:bodyPr>
            <a:normAutofit/>
          </a:bodyPr>
          <a:lstStyle/>
          <a:p>
            <a:endParaRPr lang="en-AU" sz="2800">
              <a:solidFill>
                <a:srgbClr val="FF0000"/>
              </a:solidFill>
            </a:endParaRPr>
          </a:p>
        </p:txBody>
      </p:sp>
      <p:sp>
        <p:nvSpPr>
          <p:cNvPr id="9" name="Slide Number Placeholder 8">
            <a:extLst>
              <a:ext uri="{FF2B5EF4-FFF2-40B4-BE49-F238E27FC236}">
                <a16:creationId xmlns:a16="http://schemas.microsoft.com/office/drawing/2014/main" id="{7177A521-CCC4-CD7A-E2B6-4BF53BBF0ABC}"/>
              </a:ext>
            </a:extLst>
          </p:cNvPr>
          <p:cNvSpPr>
            <a:spLocks noGrp="1"/>
          </p:cNvSpPr>
          <p:nvPr>
            <p:ph type="sldNum" sz="quarter" idx="4"/>
          </p:nvPr>
        </p:nvSpPr>
        <p:spPr/>
        <p:txBody>
          <a:bodyPr/>
          <a:lstStyle/>
          <a:p>
            <a:fld id="{2B3F9802-22CF-4938-9F44-3FA30BBE2747}" type="slidenum">
              <a:rPr lang="en-AU" smtClean="0"/>
              <a:pPr/>
              <a:t>16</a:t>
            </a:fld>
            <a:r>
              <a:rPr lang="en-AU"/>
              <a:t>   |</a:t>
            </a:r>
          </a:p>
        </p:txBody>
      </p:sp>
      <p:graphicFrame>
        <p:nvGraphicFramePr>
          <p:cNvPr id="13" name="Chart 12">
            <a:extLst>
              <a:ext uri="{FF2B5EF4-FFF2-40B4-BE49-F238E27FC236}">
                <a16:creationId xmlns:a16="http://schemas.microsoft.com/office/drawing/2014/main" id="{EB43625E-A370-1097-159A-5B09B5227792}"/>
              </a:ext>
            </a:extLst>
          </p:cNvPr>
          <p:cNvGraphicFramePr/>
          <p:nvPr>
            <p:extLst>
              <p:ext uri="{D42A27DB-BD31-4B8C-83A1-F6EECF244321}">
                <p14:modId xmlns:p14="http://schemas.microsoft.com/office/powerpoint/2010/main" val="2236674616"/>
              </p:ext>
            </p:extLst>
          </p:nvPr>
        </p:nvGraphicFramePr>
        <p:xfrm>
          <a:off x="419276" y="2734591"/>
          <a:ext cx="5604680" cy="3639897"/>
        </p:xfrm>
        <a:graphic>
          <a:graphicData uri="http://schemas.openxmlformats.org/drawingml/2006/chart">
            <c:chart xmlns:c="http://schemas.openxmlformats.org/drawingml/2006/chart" xmlns:r="http://schemas.openxmlformats.org/officeDocument/2006/relationships" r:id="rId2"/>
          </a:graphicData>
        </a:graphic>
      </p:graphicFrame>
      <p:sp>
        <p:nvSpPr>
          <p:cNvPr id="19" name="Subtitle 7">
            <a:extLst>
              <a:ext uri="{FF2B5EF4-FFF2-40B4-BE49-F238E27FC236}">
                <a16:creationId xmlns:a16="http://schemas.microsoft.com/office/drawing/2014/main" id="{689D4318-7DCD-FB20-5B93-B3C0F3ED5887}"/>
              </a:ext>
            </a:extLst>
          </p:cNvPr>
          <p:cNvSpPr txBox="1">
            <a:spLocks/>
          </p:cNvSpPr>
          <p:nvPr/>
        </p:nvSpPr>
        <p:spPr>
          <a:xfrm>
            <a:off x="2322954" y="6265637"/>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(n=46)</a:t>
            </a:r>
          </a:p>
        </p:txBody>
      </p:sp>
      <p:graphicFrame>
        <p:nvGraphicFramePr>
          <p:cNvPr id="22" name="Chart 21">
            <a:extLst>
              <a:ext uri="{FF2B5EF4-FFF2-40B4-BE49-F238E27FC236}">
                <a16:creationId xmlns:a16="http://schemas.microsoft.com/office/drawing/2014/main" id="{24624531-4468-8D4D-83B3-F68644DAA6F4}"/>
              </a:ext>
            </a:extLst>
          </p:cNvPr>
          <p:cNvGraphicFramePr/>
          <p:nvPr>
            <p:extLst>
              <p:ext uri="{D42A27DB-BD31-4B8C-83A1-F6EECF244321}">
                <p14:modId xmlns:p14="http://schemas.microsoft.com/office/powerpoint/2010/main" val="1137357959"/>
              </p:ext>
            </p:extLst>
          </p:nvPr>
        </p:nvGraphicFramePr>
        <p:xfrm>
          <a:off x="6117383" y="2859657"/>
          <a:ext cx="5604680" cy="3522280"/>
        </p:xfrm>
        <a:graphic>
          <a:graphicData uri="http://schemas.openxmlformats.org/drawingml/2006/chart">
            <c:chart xmlns:c="http://schemas.openxmlformats.org/drawingml/2006/chart" xmlns:r="http://schemas.openxmlformats.org/officeDocument/2006/relationships" r:id="rId3"/>
          </a:graphicData>
        </a:graphic>
      </p:graphicFrame>
      <p:sp>
        <p:nvSpPr>
          <p:cNvPr id="23" name="Subtitle 7">
            <a:extLst>
              <a:ext uri="{FF2B5EF4-FFF2-40B4-BE49-F238E27FC236}">
                <a16:creationId xmlns:a16="http://schemas.microsoft.com/office/drawing/2014/main" id="{2780B5CC-16F9-4AD4-E313-7D68D3949C5B}"/>
              </a:ext>
            </a:extLst>
          </p:cNvPr>
          <p:cNvSpPr txBox="1">
            <a:spLocks/>
          </p:cNvSpPr>
          <p:nvPr/>
        </p:nvSpPr>
        <p:spPr>
          <a:xfrm>
            <a:off x="8021061" y="6273086"/>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(n=42)</a:t>
            </a:r>
          </a:p>
        </p:txBody>
      </p:sp>
      <p:sp>
        <p:nvSpPr>
          <p:cNvPr id="2" name="Subtitle 7">
            <a:extLst>
              <a:ext uri="{FF2B5EF4-FFF2-40B4-BE49-F238E27FC236}">
                <a16:creationId xmlns:a16="http://schemas.microsoft.com/office/drawing/2014/main" id="{BDF8BF06-32CA-275A-BE25-0028DC90F378}"/>
              </a:ext>
            </a:extLst>
          </p:cNvPr>
          <p:cNvSpPr txBox="1">
            <a:spLocks/>
          </p:cNvSpPr>
          <p:nvPr/>
        </p:nvSpPr>
        <p:spPr>
          <a:xfrm>
            <a:off x="890344" y="1404166"/>
            <a:ext cx="4910381"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are the primary </a:t>
            </a:r>
            <a:r>
              <a:rPr lang="en-GB" u="sng"/>
              <a:t>reasons</a:t>
            </a:r>
            <a:r>
              <a:rPr lang="en-GB"/>
              <a:t>, you have trouble attracting residents? (select </a:t>
            </a:r>
            <a:r>
              <a:rPr lang="en-GB">
                <a:solidFill>
                  <a:srgbClr val="FF0000"/>
                </a:solidFill>
              </a:rPr>
              <a:t>4</a:t>
            </a:r>
            <a:r>
              <a:rPr lang="en-GB"/>
              <a:t>)</a:t>
            </a:r>
            <a:r>
              <a:rPr lang="en-GB" b="1">
                <a:solidFill>
                  <a:srgbClr val="333333"/>
                </a:solidFill>
                <a:latin typeface="Source Sans Pro" panose="020B0503030403020204" pitchFamily="34" charset="0"/>
                <a:ea typeface="Source Sans Pro" panose="020B0503030403020204" pitchFamily="34" charset="0"/>
              </a:rPr>
              <a:t> by SRS type</a:t>
            </a:r>
            <a:endParaRPr lang="en-GB"/>
          </a:p>
        </p:txBody>
      </p:sp>
      <p:sp>
        <p:nvSpPr>
          <p:cNvPr id="10" name="Subtitle 7">
            <a:extLst>
              <a:ext uri="{FF2B5EF4-FFF2-40B4-BE49-F238E27FC236}">
                <a16:creationId xmlns:a16="http://schemas.microsoft.com/office/drawing/2014/main" id="{C505D954-6E8D-71B2-6304-7486F4E292E1}"/>
              </a:ext>
            </a:extLst>
          </p:cNvPr>
          <p:cNvSpPr txBox="1">
            <a:spLocks/>
          </p:cNvSpPr>
          <p:nvPr/>
        </p:nvSpPr>
        <p:spPr>
          <a:xfrm>
            <a:off x="6721311" y="1404166"/>
            <a:ext cx="4651539"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is the </a:t>
            </a:r>
            <a:r>
              <a:rPr lang="en-GB" u="sng"/>
              <a:t>main</a:t>
            </a:r>
            <a:r>
              <a:rPr lang="en-GB"/>
              <a:t> reason you have trouble attracting residents? (select </a:t>
            </a:r>
            <a:r>
              <a:rPr lang="en-GB">
                <a:solidFill>
                  <a:srgbClr val="FF0000"/>
                </a:solidFill>
              </a:rPr>
              <a:t>1</a:t>
            </a:r>
            <a:r>
              <a:rPr lang="en-GB"/>
              <a:t>)</a:t>
            </a:r>
            <a:r>
              <a:rPr lang="en-GB" b="1">
                <a:solidFill>
                  <a:srgbClr val="333333"/>
                </a:solidFill>
                <a:latin typeface="Source Sans Pro" panose="020B0503030403020204" pitchFamily="34" charset="0"/>
                <a:ea typeface="Source Sans Pro" panose="020B0503030403020204" pitchFamily="34" charset="0"/>
              </a:rPr>
              <a:t> by SRS type</a:t>
            </a:r>
            <a:endParaRPr lang="en-GB"/>
          </a:p>
        </p:txBody>
      </p:sp>
      <p:sp>
        <p:nvSpPr>
          <p:cNvPr id="3" name="Rectangle 2">
            <a:extLst>
              <a:ext uri="{FF2B5EF4-FFF2-40B4-BE49-F238E27FC236}">
                <a16:creationId xmlns:a16="http://schemas.microsoft.com/office/drawing/2014/main" id="{41DFD3FA-FAD3-C3CA-CE63-41917CE70FB4}"/>
              </a:ext>
            </a:extLst>
          </p:cNvPr>
          <p:cNvSpPr/>
          <p:nvPr/>
        </p:nvSpPr>
        <p:spPr>
          <a:xfrm>
            <a:off x="10579100" y="134868"/>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8EFFEAA3-7638-8EDD-FA7E-2204DCFB39AC}"/>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5" name="Subtitle 7">
            <a:extLst>
              <a:ext uri="{FF2B5EF4-FFF2-40B4-BE49-F238E27FC236}">
                <a16:creationId xmlns:a16="http://schemas.microsoft.com/office/drawing/2014/main" id="{2607D8D4-28AF-D026-4AD8-AA105766A698}"/>
              </a:ext>
            </a:extLst>
          </p:cNvPr>
          <p:cNvSpPr txBox="1">
            <a:spLocks/>
          </p:cNvSpPr>
          <p:nvPr/>
        </p:nvSpPr>
        <p:spPr>
          <a:xfrm>
            <a:off x="1021158" y="2074948"/>
            <a:ext cx="10351692"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Proprietors of pension level SRS were more likely to report that residents wanted to move to supported disability accommodation, while proprietors in above pension SRS were more likely to report affordability and a lack of understanding of SRS as the main reasons why there was trouble attracting residents. </a:t>
            </a:r>
            <a:endParaRPr lang="en-GB" sz="12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242862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fontScale="90000"/>
          </a:bodyPr>
          <a:lstStyle/>
          <a:p>
            <a:r>
              <a:rPr lang="en-AU" sz="2800">
                <a:latin typeface="Roboto Slab regular"/>
                <a:ea typeface="Roboto Slab regular"/>
                <a:cs typeface="Roboto Slab regular"/>
              </a:rPr>
              <a:t>92% of residents were considered to be living </a:t>
            </a:r>
            <a:br>
              <a:rPr lang="en-AU" sz="2800">
                <a:latin typeface="Roboto Slab regular"/>
                <a:ea typeface="Roboto Slab regular"/>
                <a:cs typeface="Roboto Slab regular"/>
              </a:rPr>
            </a:br>
            <a:r>
              <a:rPr lang="en-AU" sz="2800">
                <a:latin typeface="Roboto Slab regular"/>
                <a:ea typeface="Roboto Slab regular"/>
                <a:cs typeface="Roboto Slab regular"/>
              </a:rPr>
              <a:t>permanently at the SRS</a:t>
            </a:r>
            <a:endParaRPr lang="en-US" sz="2800">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17</a:t>
            </a:fld>
            <a:r>
              <a:rPr lang="en-AU"/>
              <a:t>   |</a:t>
            </a:r>
          </a:p>
        </p:txBody>
      </p:sp>
      <p:sp>
        <p:nvSpPr>
          <p:cNvPr id="6" name="Rectangle 5">
            <a:extLst>
              <a:ext uri="{FF2B5EF4-FFF2-40B4-BE49-F238E27FC236}">
                <a16:creationId xmlns:a16="http://schemas.microsoft.com/office/drawing/2014/main" id="{EE68B665-FAC5-6F60-12F3-0D53CC5281A1}"/>
              </a:ext>
            </a:extLst>
          </p:cNvPr>
          <p:cNvSpPr/>
          <p:nvPr/>
        </p:nvSpPr>
        <p:spPr>
          <a:xfrm>
            <a:off x="10448925" y="134868"/>
            <a:ext cx="1743075" cy="385011"/>
          </a:xfrm>
          <a:prstGeom prst="rect">
            <a:avLst/>
          </a:prstGeom>
          <a:solidFill>
            <a:srgbClr val="687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4A0B62B4-9601-4FFC-8741-5BDFF4361486}"/>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Profiles</a:t>
            </a:r>
            <a:endParaRPr lang="en-AU" sz="1400" b="1">
              <a:solidFill>
                <a:schemeClr val="bg1"/>
              </a:solidFill>
              <a:ea typeface="Source Sans Pro Light" panose="020B0403030403020204" pitchFamily="34" charset="0"/>
            </a:endParaRPr>
          </a:p>
        </p:txBody>
      </p:sp>
      <p:sp>
        <p:nvSpPr>
          <p:cNvPr id="8" name="Subtitle 7">
            <a:extLst>
              <a:ext uri="{FF2B5EF4-FFF2-40B4-BE49-F238E27FC236}">
                <a16:creationId xmlns:a16="http://schemas.microsoft.com/office/drawing/2014/main" id="{622850FE-2298-D415-C49C-171C12186E73}"/>
              </a:ext>
            </a:extLst>
          </p:cNvPr>
          <p:cNvSpPr txBox="1">
            <a:spLocks/>
          </p:cNvSpPr>
          <p:nvPr/>
        </p:nvSpPr>
        <p:spPr>
          <a:xfrm>
            <a:off x="6501744" y="1679009"/>
            <a:ext cx="4754972"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Arrangements by SRS type and Shifts from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2018 census results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10" name="Subtitle 7">
            <a:extLst>
              <a:ext uri="{FF2B5EF4-FFF2-40B4-BE49-F238E27FC236}">
                <a16:creationId xmlns:a16="http://schemas.microsoft.com/office/drawing/2014/main" id="{E4DE91B1-9ECA-D964-12CD-05C88C445ED9}"/>
              </a:ext>
            </a:extLst>
          </p:cNvPr>
          <p:cNvSpPr txBox="1">
            <a:spLocks/>
          </p:cNvSpPr>
          <p:nvPr/>
        </p:nvSpPr>
        <p:spPr>
          <a:xfrm>
            <a:off x="6501744" y="2454022"/>
            <a:ext cx="4754973"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endParaRPr lang="en-GB" sz="1200">
              <a:solidFill>
                <a:srgbClr val="333333"/>
              </a:solidFill>
              <a:highlight>
                <a:srgbClr val="FFFF00"/>
              </a:highlight>
              <a:latin typeface="Source Sans Pro" panose="020B0503030403020204" pitchFamily="34" charset="0"/>
              <a:ea typeface="Source Sans Pro" panose="020B0503030403020204" pitchFamily="34" charset="0"/>
            </a:endParaRPr>
          </a:p>
        </p:txBody>
      </p:sp>
      <p:sp>
        <p:nvSpPr>
          <p:cNvPr id="29" name="Subtitle 7">
            <a:extLst>
              <a:ext uri="{FF2B5EF4-FFF2-40B4-BE49-F238E27FC236}">
                <a16:creationId xmlns:a16="http://schemas.microsoft.com/office/drawing/2014/main" id="{9E2E73C2-8E3C-2BDF-97AE-1499B57CEE9F}"/>
              </a:ext>
            </a:extLst>
          </p:cNvPr>
          <p:cNvSpPr txBox="1">
            <a:spLocks/>
          </p:cNvSpPr>
          <p:nvPr/>
        </p:nvSpPr>
        <p:spPr>
          <a:xfrm>
            <a:off x="1382227" y="1686344"/>
            <a:ext cx="4208950" cy="364313"/>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many residents are living in the SRS with the following arrangements?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graphicFrame>
        <p:nvGraphicFramePr>
          <p:cNvPr id="3" name="Chart 2">
            <a:extLst>
              <a:ext uri="{FF2B5EF4-FFF2-40B4-BE49-F238E27FC236}">
                <a16:creationId xmlns:a16="http://schemas.microsoft.com/office/drawing/2014/main" id="{B5B2B4F4-D2E1-E4C9-1580-51FF713B915D}"/>
              </a:ext>
            </a:extLst>
          </p:cNvPr>
          <p:cNvGraphicFramePr/>
          <p:nvPr>
            <p:extLst>
              <p:ext uri="{D42A27DB-BD31-4B8C-83A1-F6EECF244321}">
                <p14:modId xmlns:p14="http://schemas.microsoft.com/office/powerpoint/2010/main" val="3247844949"/>
              </p:ext>
            </p:extLst>
          </p:nvPr>
        </p:nvGraphicFramePr>
        <p:xfrm>
          <a:off x="731520" y="2830663"/>
          <a:ext cx="5002306" cy="248875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14073FC4-5F00-DE78-2781-64FC06429297}"/>
              </a:ext>
            </a:extLst>
          </p:cNvPr>
          <p:cNvSpPr txBox="1"/>
          <p:nvPr/>
        </p:nvSpPr>
        <p:spPr>
          <a:xfrm>
            <a:off x="1121950" y="6366462"/>
            <a:ext cx="2970254" cy="21544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a:t>
            </a:r>
            <a:endParaRPr lang="en-AU" sz="800">
              <a:solidFill>
                <a:srgbClr val="333333"/>
              </a:solidFill>
              <a:latin typeface="Source Sans Pro" panose="020B0503030403020204" pitchFamily="34" charset="0"/>
              <a:ea typeface="Source Sans Pro" panose="020B0503030403020204" pitchFamily="34" charset="0"/>
            </a:endParaRPr>
          </a:p>
        </p:txBody>
      </p:sp>
      <p:graphicFrame>
        <p:nvGraphicFramePr>
          <p:cNvPr id="13" name="Table 12">
            <a:extLst>
              <a:ext uri="{FF2B5EF4-FFF2-40B4-BE49-F238E27FC236}">
                <a16:creationId xmlns:a16="http://schemas.microsoft.com/office/drawing/2014/main" id="{D4D773F2-9DBB-6729-C60F-EDE3A6C42EFC}"/>
              </a:ext>
            </a:extLst>
          </p:cNvPr>
          <p:cNvGraphicFramePr>
            <a:graphicFrameLocks noGrp="1"/>
          </p:cNvGraphicFramePr>
          <p:nvPr>
            <p:extLst>
              <p:ext uri="{D42A27DB-BD31-4B8C-83A1-F6EECF244321}">
                <p14:modId xmlns:p14="http://schemas.microsoft.com/office/powerpoint/2010/main" val="3535128890"/>
              </p:ext>
            </p:extLst>
          </p:nvPr>
        </p:nvGraphicFramePr>
        <p:xfrm>
          <a:off x="6488336" y="3389466"/>
          <a:ext cx="4768380" cy="1819821"/>
        </p:xfrm>
        <a:graphic>
          <a:graphicData uri="http://schemas.openxmlformats.org/drawingml/2006/table">
            <a:tbl>
              <a:tblPr>
                <a:tableStyleId>{5C22544A-7EE6-4342-B048-85BDC9FD1C3A}</a:tableStyleId>
              </a:tblPr>
              <a:tblGrid>
                <a:gridCol w="2041310">
                  <a:extLst>
                    <a:ext uri="{9D8B030D-6E8A-4147-A177-3AD203B41FA5}">
                      <a16:colId xmlns:a16="http://schemas.microsoft.com/office/drawing/2014/main" val="3450094987"/>
                    </a:ext>
                  </a:extLst>
                </a:gridCol>
                <a:gridCol w="545414">
                  <a:extLst>
                    <a:ext uri="{9D8B030D-6E8A-4147-A177-3AD203B41FA5}">
                      <a16:colId xmlns:a16="http://schemas.microsoft.com/office/drawing/2014/main" val="4022999987"/>
                    </a:ext>
                  </a:extLst>
                </a:gridCol>
                <a:gridCol w="545414">
                  <a:extLst>
                    <a:ext uri="{9D8B030D-6E8A-4147-A177-3AD203B41FA5}">
                      <a16:colId xmlns:a16="http://schemas.microsoft.com/office/drawing/2014/main" val="2934241603"/>
                    </a:ext>
                  </a:extLst>
                </a:gridCol>
                <a:gridCol w="545414">
                  <a:extLst>
                    <a:ext uri="{9D8B030D-6E8A-4147-A177-3AD203B41FA5}">
                      <a16:colId xmlns:a16="http://schemas.microsoft.com/office/drawing/2014/main" val="3493234946"/>
                    </a:ext>
                  </a:extLst>
                </a:gridCol>
                <a:gridCol w="545414">
                  <a:extLst>
                    <a:ext uri="{9D8B030D-6E8A-4147-A177-3AD203B41FA5}">
                      <a16:colId xmlns:a16="http://schemas.microsoft.com/office/drawing/2014/main" val="1860566360"/>
                    </a:ext>
                  </a:extLst>
                </a:gridCol>
                <a:gridCol w="545414">
                  <a:extLst>
                    <a:ext uri="{9D8B030D-6E8A-4147-A177-3AD203B41FA5}">
                      <a16:colId xmlns:a16="http://schemas.microsoft.com/office/drawing/2014/main" val="3729433629"/>
                    </a:ext>
                  </a:extLst>
                </a:gridCol>
              </a:tblGrid>
              <a:tr h="296761">
                <a:tc rowSpan="2">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tc gridSpan="2">
                  <a:txBody>
                    <a:bodyPr/>
                    <a:lstStyle/>
                    <a:p>
                      <a:pPr algn="ctr" fontAlgn="b"/>
                      <a:r>
                        <a:rPr lang="en-AU" sz="1000" u="none" strike="noStrike">
                          <a:solidFill>
                            <a:schemeClr val="bg1"/>
                          </a:solidFill>
                          <a:effectLst/>
                          <a:latin typeface="+mn-lt"/>
                        </a:rPr>
                        <a:t>2018</a:t>
                      </a:r>
                      <a:endParaRPr lang="en-AU" sz="1000" b="0" i="0" u="none" strike="noStrike">
                        <a:solidFill>
                          <a:schemeClr val="bg1"/>
                        </a:solidFill>
                        <a:effectLst/>
                        <a:latin typeface="+mn-lt"/>
                      </a:endParaRPr>
                    </a:p>
                  </a:txBody>
                  <a:tcPr marL="9525" marR="9525" marT="9525" marB="0" anchor="ctr">
                    <a:solidFill>
                      <a:srgbClr val="2A3A8F"/>
                    </a:solidFill>
                  </a:tcPr>
                </a:tc>
                <a:tc hMerge="1">
                  <a:txBody>
                    <a:bodyPr/>
                    <a:lstStyle/>
                    <a:p>
                      <a:endParaRPr lang="en-AU"/>
                    </a:p>
                  </a:txBody>
                  <a:tcPr/>
                </a:tc>
                <a:tc gridSpan="2">
                  <a:txBody>
                    <a:bodyPr/>
                    <a:lstStyle/>
                    <a:p>
                      <a:pPr algn="ctr" fontAlgn="b"/>
                      <a:r>
                        <a:rPr lang="en-AU" sz="1000" u="none" strike="noStrike">
                          <a:solidFill>
                            <a:schemeClr val="bg1"/>
                          </a:solidFill>
                          <a:effectLst/>
                          <a:latin typeface="+mn-lt"/>
                        </a:rPr>
                        <a:t>2023</a:t>
                      </a:r>
                      <a:endParaRPr lang="en-AU" sz="1000" b="0" i="0" u="none" strike="noStrike">
                        <a:solidFill>
                          <a:schemeClr val="bg1"/>
                        </a:solidFill>
                        <a:effectLst/>
                        <a:latin typeface="+mn-lt"/>
                      </a:endParaRPr>
                    </a:p>
                  </a:txBody>
                  <a:tcPr marL="9525" marR="9525" marT="9525" marB="0" anchor="ctr">
                    <a:solidFill>
                      <a:srgbClr val="2A3A8F"/>
                    </a:solidFill>
                  </a:tcPr>
                </a:tc>
                <a:tc hMerge="1">
                  <a:txBody>
                    <a:bodyPr/>
                    <a:lstStyle/>
                    <a:p>
                      <a:endParaRPr lang="en-AU"/>
                    </a:p>
                  </a:txBody>
                  <a:tcPr/>
                </a:tc>
                <a:tc rowSpan="2">
                  <a:txBody>
                    <a:bodyPr/>
                    <a:lstStyle/>
                    <a:p>
                      <a:pPr algn="ctr" fontAlgn="b"/>
                      <a:r>
                        <a:rPr lang="en-AU" sz="1000" u="none" strike="noStrike">
                          <a:solidFill>
                            <a:schemeClr val="bg1"/>
                          </a:solidFill>
                          <a:effectLst/>
                          <a:latin typeface="+mn-lt"/>
                        </a:rPr>
                        <a:t>% Shift</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extLst>
                  <a:ext uri="{0D108BD9-81ED-4DB2-BD59-A6C34878D82A}">
                    <a16:rowId xmlns:a16="http://schemas.microsoft.com/office/drawing/2014/main" val="2515587540"/>
                  </a:ext>
                </a:extLst>
              </a:tr>
              <a:tr h="296761">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B w="12700" cmpd="sng">
                      <a:noFill/>
                    </a:lnB>
                    <a:solidFill>
                      <a:srgbClr val="2A3A8F"/>
                    </a:solidFill>
                  </a:tcPr>
                </a:tc>
                <a:tc>
                  <a:txBody>
                    <a:bodyPr/>
                    <a:lstStyle/>
                    <a:p>
                      <a:pPr algn="ctr" fontAlgn="b"/>
                      <a:r>
                        <a:rPr lang="en-AU" sz="100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vMerge="1">
                  <a:txBody>
                    <a:bodyPr/>
                    <a:lstStyle/>
                    <a:p>
                      <a:pPr algn="ctr" fontAlgn="b"/>
                      <a:r>
                        <a:rPr lang="en-AU" sz="1000" u="none" strike="noStrike">
                          <a:solidFill>
                            <a:schemeClr val="bg1"/>
                          </a:solidFill>
                          <a:effectLst/>
                          <a:latin typeface="+mn-lt"/>
                        </a:rPr>
                        <a:t>% shift</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extLst>
                  <a:ext uri="{0D108BD9-81ED-4DB2-BD59-A6C34878D82A}">
                    <a16:rowId xmlns:a16="http://schemas.microsoft.com/office/drawing/2014/main" val="1827413359"/>
                  </a:ext>
                </a:extLst>
              </a:tr>
              <a:tr h="336016">
                <a:tc>
                  <a:txBody>
                    <a:bodyPr/>
                    <a:lstStyle/>
                    <a:p>
                      <a:pPr algn="l" fontAlgn="ctr"/>
                      <a:r>
                        <a:rPr lang="en-AU" sz="1000" u="none" strike="noStrike" kern="1200">
                          <a:solidFill>
                            <a:schemeClr val="dk1"/>
                          </a:solidFill>
                          <a:effectLst/>
                          <a:latin typeface="+mn-lt"/>
                          <a:ea typeface="+mn-ea"/>
                          <a:cs typeface="+mn-cs"/>
                        </a:rPr>
                        <a:t>Permanent accommodation</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2,978</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ctr"/>
                      <a:r>
                        <a:rPr lang="en-AU" sz="1000" u="none" strike="noStrike" kern="1200">
                          <a:solidFill>
                            <a:schemeClr val="dk1"/>
                          </a:solidFill>
                          <a:effectLst/>
                          <a:latin typeface="+mn-lt"/>
                          <a:ea typeface="+mn-ea"/>
                          <a:cs typeface="+mn-cs"/>
                        </a:rPr>
                        <a:t>95%</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2,443</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92%</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000" u="none" strike="noStrike" kern="1200">
                          <a:solidFill>
                            <a:srgbClr val="FF0000"/>
                          </a:solidFill>
                          <a:effectLst/>
                          <a:latin typeface="+mn-lt"/>
                          <a:ea typeface="+mn-ea"/>
                          <a:cs typeface="+mn-cs"/>
                        </a:rPr>
                        <a:t>-3%</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296761">
                <a:tc>
                  <a:txBody>
                    <a:bodyPr/>
                    <a:lstStyle/>
                    <a:p>
                      <a:pPr algn="l" fontAlgn="ctr"/>
                      <a:r>
                        <a:rPr lang="en-AU" sz="1000" u="none" strike="noStrike" kern="1200">
                          <a:solidFill>
                            <a:schemeClr val="dk1"/>
                          </a:solidFill>
                          <a:effectLst/>
                          <a:latin typeface="+mn-lt"/>
                          <a:ea typeface="+mn-ea"/>
                          <a:cs typeface="+mn-cs"/>
                        </a:rPr>
                        <a:t>Respite or interim accommodation</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142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AU" sz="1000" u="none" strike="noStrike" kern="1200">
                          <a:solidFill>
                            <a:schemeClr val="dk1"/>
                          </a:solidFill>
                          <a:effectLst/>
                          <a:latin typeface="+mn-lt"/>
                          <a:ea typeface="+mn-ea"/>
                          <a:cs typeface="+mn-cs"/>
                        </a:rPr>
                        <a:t>5%</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152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6%</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rgbClr val="00B050"/>
                          </a:solidFill>
                          <a:effectLst/>
                          <a:latin typeface="+mn-lt"/>
                          <a:ea typeface="+mn-ea"/>
                          <a:cs typeface="+mn-cs"/>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896804"/>
                  </a:ext>
                </a:extLst>
              </a:tr>
              <a:tr h="296761">
                <a:tc>
                  <a:txBody>
                    <a:bodyPr/>
                    <a:lstStyle/>
                    <a:p>
                      <a:pPr algn="l" fontAlgn="ctr"/>
                      <a:r>
                        <a:rPr lang="en-AU" sz="1000" u="none" strike="noStrike" kern="1200">
                          <a:solidFill>
                            <a:schemeClr val="dk1"/>
                          </a:solidFill>
                          <a:effectLst/>
                          <a:latin typeface="+mn-lt"/>
                          <a:ea typeface="+mn-ea"/>
                          <a:cs typeface="+mn-cs"/>
                        </a:rPr>
                        <a:t>Crisis accommodation</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6</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AU" sz="1000" u="none" strike="noStrike" kern="1200">
                          <a:solidFill>
                            <a:schemeClr val="dk1"/>
                          </a:solidFill>
                          <a:effectLst/>
                          <a:latin typeface="+mn-lt"/>
                          <a:ea typeface="+mn-ea"/>
                          <a:cs typeface="+mn-cs"/>
                        </a:rPr>
                        <a:t>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54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rgbClr val="00B050"/>
                          </a:solidFill>
                          <a:effectLst/>
                          <a:latin typeface="+mn-lt"/>
                          <a:ea typeface="+mn-ea"/>
                          <a:cs typeface="+mn-cs"/>
                        </a:rPr>
                        <a:t>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0046868"/>
                  </a:ext>
                </a:extLst>
              </a:tr>
              <a:tr h="296761">
                <a:tc>
                  <a:txBody>
                    <a:bodyPr/>
                    <a:lstStyle/>
                    <a:p>
                      <a:pPr algn="l" fontAlgn="ctr"/>
                      <a:r>
                        <a:rPr lang="en-AU" sz="1000" u="none" strike="noStrike" kern="1200">
                          <a:solidFill>
                            <a:schemeClr val="dk1"/>
                          </a:solidFill>
                          <a:effectLst/>
                          <a:latin typeface="+mn-lt"/>
                          <a:ea typeface="+mn-ea"/>
                          <a:cs typeface="+mn-cs"/>
                        </a:rPr>
                        <a:t>Other</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ctr"/>
                      <a:r>
                        <a:rPr lang="en-AU" sz="1000" u="none" strike="noStrike" kern="1200">
                          <a:solidFill>
                            <a:schemeClr val="dk1"/>
                          </a:solidFill>
                          <a:effectLst/>
                          <a:latin typeface="+mn-lt"/>
                          <a:ea typeface="+mn-ea"/>
                          <a:cs typeface="+mn-cs"/>
                        </a:rPr>
                        <a:t>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4606571"/>
                  </a:ext>
                </a:extLst>
              </a:tr>
            </a:tbl>
          </a:graphicData>
        </a:graphic>
      </p:graphicFrame>
      <p:sp>
        <p:nvSpPr>
          <p:cNvPr id="14" name="Subtitle 7">
            <a:extLst>
              <a:ext uri="{FF2B5EF4-FFF2-40B4-BE49-F238E27FC236}">
                <a16:creationId xmlns:a16="http://schemas.microsoft.com/office/drawing/2014/main" id="{2F3E7AF7-A5E6-F966-4821-288F71AA7A45}"/>
              </a:ext>
            </a:extLst>
          </p:cNvPr>
          <p:cNvSpPr txBox="1">
            <a:spLocks/>
          </p:cNvSpPr>
          <p:nvPr/>
        </p:nvSpPr>
        <p:spPr>
          <a:xfrm>
            <a:off x="2538628" y="5319422"/>
            <a:ext cx="2337887" cy="215444"/>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(n=2,654)</a:t>
            </a:r>
          </a:p>
        </p:txBody>
      </p:sp>
    </p:spTree>
    <p:extLst>
      <p:ext uri="{BB962C8B-B14F-4D97-AF65-F5344CB8AC3E}">
        <p14:creationId xmlns:p14="http://schemas.microsoft.com/office/powerpoint/2010/main" val="775833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1"/>
            <a:ext cx="11095200" cy="662610"/>
          </a:xfrm>
        </p:spPr>
        <p:txBody>
          <a:bodyPr>
            <a:normAutofit/>
          </a:bodyPr>
          <a:lstStyle/>
          <a:p>
            <a:r>
              <a:rPr lang="en-US" sz="2800">
                <a:latin typeface="Roboto Slab regular"/>
                <a:ea typeface="Roboto Slab regular"/>
                <a:cs typeface="Roboto Slab regular"/>
              </a:rPr>
              <a:t>Resident fees</a:t>
            </a:r>
            <a:endParaRPr lang="en-US">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18</a:t>
            </a:fld>
            <a:r>
              <a:rPr lang="en-AU"/>
              <a:t>   |</a:t>
            </a:r>
          </a:p>
        </p:txBody>
      </p:sp>
      <p:sp>
        <p:nvSpPr>
          <p:cNvPr id="10" name="Rectangle 9">
            <a:extLst>
              <a:ext uri="{FF2B5EF4-FFF2-40B4-BE49-F238E27FC236}">
                <a16:creationId xmlns:a16="http://schemas.microsoft.com/office/drawing/2014/main" id="{9138D997-ACB6-3A38-F686-99ADE18A6BA1}"/>
              </a:ext>
            </a:extLst>
          </p:cNvPr>
          <p:cNvSpPr/>
          <p:nvPr/>
        </p:nvSpPr>
        <p:spPr>
          <a:xfrm>
            <a:off x="10448925" y="134868"/>
            <a:ext cx="1743075" cy="385011"/>
          </a:xfrm>
          <a:prstGeom prst="rect">
            <a:avLst/>
          </a:prstGeom>
          <a:solidFill>
            <a:srgbClr val="687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CB1662ED-3BDD-C2EA-5045-160EDB09185D}"/>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Profiles</a:t>
            </a:r>
            <a:endParaRPr lang="en-AU" sz="1400" b="1">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FA29F1C5-0572-926C-C601-9406BDA79096}"/>
              </a:ext>
            </a:extLst>
          </p:cNvPr>
          <p:cNvSpPr txBox="1">
            <a:spLocks/>
          </p:cNvSpPr>
          <p:nvPr/>
        </p:nvSpPr>
        <p:spPr>
          <a:xfrm>
            <a:off x="919878" y="1723351"/>
            <a:ext cx="4357840"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many residents are charged each of these fee levels?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 2023)</a:t>
            </a:r>
          </a:p>
        </p:txBody>
      </p:sp>
      <p:sp>
        <p:nvSpPr>
          <p:cNvPr id="3" name="Subtitle 7">
            <a:extLst>
              <a:ext uri="{FF2B5EF4-FFF2-40B4-BE49-F238E27FC236}">
                <a16:creationId xmlns:a16="http://schemas.microsoft.com/office/drawing/2014/main" id="{EB516613-B964-CEE2-75B5-D167C8852122}"/>
              </a:ext>
            </a:extLst>
          </p:cNvPr>
          <p:cNvSpPr txBox="1">
            <a:spLocks/>
          </p:cNvSpPr>
          <p:nvPr/>
        </p:nvSpPr>
        <p:spPr>
          <a:xfrm>
            <a:off x="919879" y="2466964"/>
            <a:ext cx="3714901"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
        <p:nvSpPr>
          <p:cNvPr id="6" name="Subtitle 7">
            <a:extLst>
              <a:ext uri="{FF2B5EF4-FFF2-40B4-BE49-F238E27FC236}">
                <a16:creationId xmlns:a16="http://schemas.microsoft.com/office/drawing/2014/main" id="{D8A1F3AF-7195-A962-FBD7-D37C8FB3B08D}"/>
              </a:ext>
            </a:extLst>
          </p:cNvPr>
          <p:cNvSpPr txBox="1">
            <a:spLocks/>
          </p:cNvSpPr>
          <p:nvPr/>
        </p:nvSpPr>
        <p:spPr>
          <a:xfrm>
            <a:off x="6095998" y="1846317"/>
            <a:ext cx="5537744"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Trend 2023 vs 2018 by fee levels</a:t>
            </a:r>
          </a:p>
        </p:txBody>
      </p:sp>
      <p:sp>
        <p:nvSpPr>
          <p:cNvPr id="7" name="Subtitle 7">
            <a:extLst>
              <a:ext uri="{FF2B5EF4-FFF2-40B4-BE49-F238E27FC236}">
                <a16:creationId xmlns:a16="http://schemas.microsoft.com/office/drawing/2014/main" id="{BD1941A3-5804-CAAB-CE8D-C590A4BBB5E8}"/>
              </a:ext>
            </a:extLst>
          </p:cNvPr>
          <p:cNvSpPr txBox="1">
            <a:spLocks/>
          </p:cNvSpPr>
          <p:nvPr/>
        </p:nvSpPr>
        <p:spPr>
          <a:xfrm>
            <a:off x="6095997" y="2461343"/>
            <a:ext cx="553774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81% of residents were paying $1027.30 or less for accommodation and support  compared to 69% in 2018. </a:t>
            </a:r>
          </a:p>
        </p:txBody>
      </p:sp>
      <p:graphicFrame>
        <p:nvGraphicFramePr>
          <p:cNvPr id="15" name="Chart 14">
            <a:extLst>
              <a:ext uri="{FF2B5EF4-FFF2-40B4-BE49-F238E27FC236}">
                <a16:creationId xmlns:a16="http://schemas.microsoft.com/office/drawing/2014/main" id="{47161219-AE5C-0CA6-F551-C003869302D4}"/>
              </a:ext>
            </a:extLst>
          </p:cNvPr>
          <p:cNvGraphicFramePr/>
          <p:nvPr>
            <p:extLst>
              <p:ext uri="{D42A27DB-BD31-4B8C-83A1-F6EECF244321}">
                <p14:modId xmlns:p14="http://schemas.microsoft.com/office/powerpoint/2010/main" val="957611288"/>
              </p:ext>
            </p:extLst>
          </p:nvPr>
        </p:nvGraphicFramePr>
        <p:xfrm>
          <a:off x="834482" y="2994391"/>
          <a:ext cx="4657558" cy="28441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Table 15">
            <a:extLst>
              <a:ext uri="{FF2B5EF4-FFF2-40B4-BE49-F238E27FC236}">
                <a16:creationId xmlns:a16="http://schemas.microsoft.com/office/drawing/2014/main" id="{047CD0EC-A4C2-9635-DB93-D5B4A710D7DF}"/>
              </a:ext>
            </a:extLst>
          </p:cNvPr>
          <p:cNvGraphicFramePr>
            <a:graphicFrameLocks noGrp="1"/>
          </p:cNvGraphicFramePr>
          <p:nvPr>
            <p:extLst>
              <p:ext uri="{D42A27DB-BD31-4B8C-83A1-F6EECF244321}">
                <p14:modId xmlns:p14="http://schemas.microsoft.com/office/powerpoint/2010/main" val="980165889"/>
              </p:ext>
            </p:extLst>
          </p:nvPr>
        </p:nvGraphicFramePr>
        <p:xfrm>
          <a:off x="6095998" y="2993928"/>
          <a:ext cx="5537744" cy="3016910"/>
        </p:xfrm>
        <a:graphic>
          <a:graphicData uri="http://schemas.openxmlformats.org/drawingml/2006/table">
            <a:tbl>
              <a:tblPr>
                <a:tableStyleId>{5C22544A-7EE6-4342-B048-85BDC9FD1C3A}</a:tableStyleId>
              </a:tblPr>
              <a:tblGrid>
                <a:gridCol w="2370669">
                  <a:extLst>
                    <a:ext uri="{9D8B030D-6E8A-4147-A177-3AD203B41FA5}">
                      <a16:colId xmlns:a16="http://schemas.microsoft.com/office/drawing/2014/main" val="3450094987"/>
                    </a:ext>
                  </a:extLst>
                </a:gridCol>
                <a:gridCol w="633415">
                  <a:extLst>
                    <a:ext uri="{9D8B030D-6E8A-4147-A177-3AD203B41FA5}">
                      <a16:colId xmlns:a16="http://schemas.microsoft.com/office/drawing/2014/main" val="4022999987"/>
                    </a:ext>
                  </a:extLst>
                </a:gridCol>
                <a:gridCol w="633415">
                  <a:extLst>
                    <a:ext uri="{9D8B030D-6E8A-4147-A177-3AD203B41FA5}">
                      <a16:colId xmlns:a16="http://schemas.microsoft.com/office/drawing/2014/main" val="2934241603"/>
                    </a:ext>
                  </a:extLst>
                </a:gridCol>
                <a:gridCol w="633415">
                  <a:extLst>
                    <a:ext uri="{9D8B030D-6E8A-4147-A177-3AD203B41FA5}">
                      <a16:colId xmlns:a16="http://schemas.microsoft.com/office/drawing/2014/main" val="3493234946"/>
                    </a:ext>
                  </a:extLst>
                </a:gridCol>
                <a:gridCol w="633415">
                  <a:extLst>
                    <a:ext uri="{9D8B030D-6E8A-4147-A177-3AD203B41FA5}">
                      <a16:colId xmlns:a16="http://schemas.microsoft.com/office/drawing/2014/main" val="1860566360"/>
                    </a:ext>
                  </a:extLst>
                </a:gridCol>
                <a:gridCol w="633415">
                  <a:extLst>
                    <a:ext uri="{9D8B030D-6E8A-4147-A177-3AD203B41FA5}">
                      <a16:colId xmlns:a16="http://schemas.microsoft.com/office/drawing/2014/main" val="3729433629"/>
                    </a:ext>
                  </a:extLst>
                </a:gridCol>
              </a:tblGrid>
              <a:tr h="248668">
                <a:tc rowSpan="2">
                  <a:txBody>
                    <a:bodyPr/>
                    <a:lstStyle/>
                    <a:p>
                      <a:pPr algn="l" fontAlgn="b"/>
                      <a:r>
                        <a:rPr lang="en-AU" sz="1000" u="none" strike="noStrike">
                          <a:solidFill>
                            <a:schemeClr val="bg1"/>
                          </a:solidFill>
                          <a:effectLst/>
                          <a:latin typeface="+mn-lt"/>
                        </a:rPr>
                        <a:t>  Item</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tc gridSpan="2">
                  <a:txBody>
                    <a:bodyPr/>
                    <a:lstStyle/>
                    <a:p>
                      <a:pPr algn="ctr" fontAlgn="b"/>
                      <a:r>
                        <a:rPr lang="en-AU" sz="1000" u="none" strike="noStrike">
                          <a:solidFill>
                            <a:schemeClr val="bg1"/>
                          </a:solidFill>
                          <a:effectLst/>
                          <a:latin typeface="+mn-lt"/>
                        </a:rPr>
                        <a:t>2018</a:t>
                      </a:r>
                      <a:endParaRPr lang="en-AU" sz="1000" b="0" i="0" u="none" strike="noStrike">
                        <a:solidFill>
                          <a:schemeClr val="bg1"/>
                        </a:solidFill>
                        <a:effectLst/>
                        <a:latin typeface="+mn-lt"/>
                      </a:endParaRPr>
                    </a:p>
                  </a:txBody>
                  <a:tcPr marL="9525" marR="9525" marT="9525" marB="0" anchor="ctr">
                    <a:solidFill>
                      <a:srgbClr val="2A3A8F"/>
                    </a:solidFill>
                  </a:tcPr>
                </a:tc>
                <a:tc hMerge="1">
                  <a:txBody>
                    <a:bodyPr/>
                    <a:lstStyle/>
                    <a:p>
                      <a:endParaRPr lang="en-AU"/>
                    </a:p>
                  </a:txBody>
                  <a:tcPr/>
                </a:tc>
                <a:tc gridSpan="2">
                  <a:txBody>
                    <a:bodyPr/>
                    <a:lstStyle/>
                    <a:p>
                      <a:pPr algn="ctr" fontAlgn="b"/>
                      <a:r>
                        <a:rPr lang="en-AU" sz="1000" u="none" strike="noStrike">
                          <a:solidFill>
                            <a:schemeClr val="bg1"/>
                          </a:solidFill>
                          <a:effectLst/>
                          <a:latin typeface="+mn-lt"/>
                        </a:rPr>
                        <a:t>2023</a:t>
                      </a:r>
                      <a:endParaRPr lang="en-AU" sz="1000" b="0" i="0" u="none" strike="noStrike">
                        <a:solidFill>
                          <a:schemeClr val="bg1"/>
                        </a:solidFill>
                        <a:effectLst/>
                        <a:latin typeface="+mn-lt"/>
                      </a:endParaRPr>
                    </a:p>
                  </a:txBody>
                  <a:tcPr marL="9525" marR="9525" marT="9525" marB="0" anchor="ctr">
                    <a:solidFill>
                      <a:srgbClr val="2A3A8F"/>
                    </a:solidFill>
                  </a:tcPr>
                </a:tc>
                <a:tc hMerge="1">
                  <a:txBody>
                    <a:bodyPr/>
                    <a:lstStyle/>
                    <a:p>
                      <a:endParaRPr lang="en-AU"/>
                    </a:p>
                  </a:txBody>
                  <a:tcPr/>
                </a:tc>
                <a:tc rowSpan="2">
                  <a:txBody>
                    <a:bodyPr/>
                    <a:lstStyle/>
                    <a:p>
                      <a:pPr algn="ctr" fontAlgn="b"/>
                      <a:r>
                        <a:rPr lang="en-AU" sz="1000" u="none" strike="noStrike">
                          <a:solidFill>
                            <a:schemeClr val="bg1"/>
                          </a:solidFill>
                          <a:effectLst/>
                          <a:latin typeface="+mn-lt"/>
                        </a:rPr>
                        <a:t>% Shift</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extLst>
                  <a:ext uri="{0D108BD9-81ED-4DB2-BD59-A6C34878D82A}">
                    <a16:rowId xmlns:a16="http://schemas.microsoft.com/office/drawing/2014/main" val="2515587540"/>
                  </a:ext>
                </a:extLst>
              </a:tr>
              <a:tr h="248668">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B w="12700" cmpd="sng">
                      <a:noFill/>
                    </a:lnB>
                    <a:solidFill>
                      <a:srgbClr val="2A3A8F"/>
                    </a:solidFill>
                  </a:tcPr>
                </a:tc>
                <a:tc>
                  <a:txBody>
                    <a:bodyPr/>
                    <a:lstStyle/>
                    <a:p>
                      <a:pPr algn="ctr" fontAlgn="b"/>
                      <a:r>
                        <a:rPr lang="en-AU" sz="100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vMerge="1">
                  <a:txBody>
                    <a:bodyPr/>
                    <a:lstStyle/>
                    <a:p>
                      <a:pPr algn="ctr" fontAlgn="b"/>
                      <a:r>
                        <a:rPr lang="en-AU" sz="1000" u="none" strike="noStrike">
                          <a:solidFill>
                            <a:schemeClr val="bg1"/>
                          </a:solidFill>
                          <a:effectLst/>
                          <a:latin typeface="+mn-lt"/>
                        </a:rPr>
                        <a:t>% shift</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extLst>
                  <a:ext uri="{0D108BD9-81ED-4DB2-BD59-A6C34878D82A}">
                    <a16:rowId xmlns:a16="http://schemas.microsoft.com/office/drawing/2014/main" val="1827413359"/>
                  </a:ext>
                </a:extLst>
              </a:tr>
              <a:tr h="281562">
                <a:tc>
                  <a:txBody>
                    <a:bodyPr/>
                    <a:lstStyle/>
                    <a:p>
                      <a:pPr algn="l" fontAlgn="b"/>
                      <a:r>
                        <a:rPr lang="en-AU" sz="1000" u="none" strike="noStrike">
                          <a:effectLst/>
                          <a:latin typeface="+mn-lt"/>
                        </a:rPr>
                        <a:t>Below $820 per fortnight</a:t>
                      </a:r>
                      <a:endParaRPr lang="en-AU" sz="1000" b="0" i="0" u="none" strike="noStrike">
                        <a:solidFill>
                          <a:srgbClr val="000000"/>
                        </a:solidFill>
                        <a:effectLst/>
                        <a:latin typeface="+mn-lt"/>
                      </a:endParaRPr>
                    </a:p>
                  </a:txBody>
                  <a:tcPr marL="9525" marR="9525" marT="9525"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Source Sans Pro" panose="020B0503030403020204" pitchFamily="34" charset="0"/>
                        </a:rPr>
                        <a:t>1442</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42%</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642</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Calibri" panose="020F0502020204030204" pitchFamily="34" charset="0"/>
                          <a:ea typeface="+mn-ea"/>
                          <a:cs typeface="+mn-cs"/>
                        </a:rPr>
                        <a:t>24%</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1" i="0" u="none" strike="noStrike">
                          <a:solidFill>
                            <a:srgbClr val="FF0000"/>
                          </a:solidFill>
                          <a:effectLst/>
                          <a:latin typeface="Source Sans Pro" panose="020B0503030403020204" pitchFamily="34" charset="0"/>
                        </a:rPr>
                        <a:t>-18%</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248668">
                <a:tc>
                  <a:txBody>
                    <a:bodyPr/>
                    <a:lstStyle/>
                    <a:p>
                      <a:pPr algn="l" fontAlgn="b"/>
                      <a:r>
                        <a:rPr lang="en-GB" sz="1000" u="none" strike="noStrike">
                          <a:effectLst/>
                          <a:latin typeface="+mn-lt"/>
                        </a:rPr>
                        <a:t>$821 to $924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748</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22%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964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Calibri" panose="020F0502020204030204" pitchFamily="34" charset="0"/>
                          <a:ea typeface="+mn-ea"/>
                          <a:cs typeface="+mn-cs"/>
                        </a:rPr>
                        <a:t>36%</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00B050"/>
                          </a:solidFill>
                          <a:effectLst/>
                          <a:latin typeface="Source Sans Pro" panose="020B0503030403020204" pitchFamily="34" charset="0"/>
                        </a:rPr>
                        <a:t>14%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896804"/>
                  </a:ext>
                </a:extLst>
              </a:tr>
              <a:tr h="248668">
                <a:tc>
                  <a:txBody>
                    <a:bodyPr/>
                    <a:lstStyle/>
                    <a:p>
                      <a:pPr algn="l" fontAlgn="b"/>
                      <a:r>
                        <a:rPr lang="en-GB" sz="1000" u="none" strike="noStrike">
                          <a:effectLst/>
                          <a:latin typeface="+mn-lt"/>
                        </a:rPr>
                        <a:t>$925 to $1027.30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180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5%</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567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Calibri" panose="020F0502020204030204" pitchFamily="34" charset="0"/>
                          <a:ea typeface="+mn-ea"/>
                          <a:cs typeface="+mn-cs"/>
                        </a:rPr>
                        <a:t>21%</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00B050"/>
                          </a:solidFill>
                          <a:effectLst/>
                          <a:latin typeface="Source Sans Pro" panose="020B0503030403020204" pitchFamily="34" charset="0"/>
                        </a:rPr>
                        <a:t>16%</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0046868"/>
                  </a:ext>
                </a:extLst>
              </a:tr>
              <a:tr h="248668">
                <a:tc>
                  <a:txBody>
                    <a:bodyPr/>
                    <a:lstStyle/>
                    <a:p>
                      <a:pPr algn="l" fontAlgn="b"/>
                      <a:r>
                        <a:rPr lang="en-AU" sz="1000" u="none" strike="noStrike">
                          <a:effectLst/>
                          <a:latin typeface="+mn-lt"/>
                        </a:rPr>
                        <a:t>$1027.40 per fortnight</a:t>
                      </a:r>
                      <a:endParaRPr lang="en-AU"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8</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32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1%</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00B050"/>
                          </a:solidFill>
                          <a:effectLst/>
                          <a:latin typeface="Source Sans Pro" panose="020B0503030403020204" pitchFamily="34" charset="0"/>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4606571"/>
                  </a:ext>
                </a:extLst>
              </a:tr>
              <a:tr h="248668">
                <a:tc>
                  <a:txBody>
                    <a:bodyPr/>
                    <a:lstStyle/>
                    <a:p>
                      <a:pPr algn="l" fontAlgn="b"/>
                      <a:r>
                        <a:rPr lang="en-GB" sz="1000" u="none" strike="noStrike">
                          <a:effectLst/>
                          <a:latin typeface="+mn-lt"/>
                        </a:rPr>
                        <a:t>$1027.50 to $1150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105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3%</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40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FF0000"/>
                          </a:solidFill>
                          <a:effectLst/>
                          <a:latin typeface="Source Sans Pro" panose="020B0503030403020204" pitchFamily="34" charset="0"/>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9403869"/>
                  </a:ext>
                </a:extLst>
              </a:tr>
              <a:tr h="248668">
                <a:tc>
                  <a:txBody>
                    <a:bodyPr/>
                    <a:lstStyle/>
                    <a:p>
                      <a:pPr algn="l" fontAlgn="b"/>
                      <a:r>
                        <a:rPr lang="en-GB" sz="1000" u="none" strike="noStrike">
                          <a:effectLst/>
                          <a:latin typeface="+mn-lt"/>
                        </a:rPr>
                        <a:t>$1151 to $1250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100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3%</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42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FF0000"/>
                          </a:solidFill>
                          <a:effectLst/>
                          <a:latin typeface="Source Sans Pro" panose="020B0503030403020204" pitchFamily="34" charset="0"/>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22231873"/>
                  </a:ext>
                </a:extLst>
              </a:tr>
              <a:tr h="248668">
                <a:tc>
                  <a:txBody>
                    <a:bodyPr/>
                    <a:lstStyle/>
                    <a:p>
                      <a:pPr algn="l" fontAlgn="b"/>
                      <a:r>
                        <a:rPr lang="en-GB" sz="1000" u="none" strike="noStrike">
                          <a:effectLst/>
                          <a:latin typeface="+mn-lt"/>
                        </a:rPr>
                        <a:t>$1251 to $1350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65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26</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1%</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FF0000"/>
                          </a:solidFill>
                          <a:effectLst/>
                          <a:latin typeface="Source Sans Pro" panose="020B0503030403020204" pitchFamily="34" charset="0"/>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1683854"/>
                  </a:ext>
                </a:extLst>
              </a:tr>
              <a:tr h="248668">
                <a:tc>
                  <a:txBody>
                    <a:bodyPr/>
                    <a:lstStyle/>
                    <a:p>
                      <a:pPr algn="l" fontAlgn="b"/>
                      <a:r>
                        <a:rPr lang="en-GB" sz="1000" u="none" strike="noStrike">
                          <a:effectLst/>
                          <a:latin typeface="+mn-lt"/>
                        </a:rPr>
                        <a:t>$1351 to $1450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117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3%</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53</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FF0000"/>
                          </a:solidFill>
                          <a:effectLst/>
                          <a:latin typeface="Source Sans Pro" panose="020B0503030403020204" pitchFamily="34" charset="0"/>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16137754"/>
                  </a:ext>
                </a:extLst>
              </a:tr>
              <a:tr h="248668">
                <a:tc>
                  <a:txBody>
                    <a:bodyPr/>
                    <a:lstStyle/>
                    <a:p>
                      <a:pPr algn="l" fontAlgn="b"/>
                      <a:r>
                        <a:rPr lang="en-GB" sz="1000" u="none" strike="noStrike">
                          <a:effectLst/>
                          <a:latin typeface="+mn-lt"/>
                        </a:rPr>
                        <a:t>$1451 to $1550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100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3%</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43</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FF0000"/>
                          </a:solidFill>
                          <a:effectLst/>
                          <a:latin typeface="Source Sans Pro" panose="020B0503030403020204" pitchFamily="34" charset="0"/>
                        </a:rPr>
                        <a:t>-1%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64706331"/>
                  </a:ext>
                </a:extLst>
              </a:tr>
              <a:tr h="248668">
                <a:tc>
                  <a:txBody>
                    <a:bodyPr/>
                    <a:lstStyle/>
                    <a:p>
                      <a:pPr algn="l" fontAlgn="b"/>
                      <a:r>
                        <a:rPr lang="en-GB" sz="1000" u="none" strike="noStrike">
                          <a:effectLst/>
                          <a:latin typeface="+mn-lt"/>
                        </a:rPr>
                        <a:t>$1551 or more per fortnight</a:t>
                      </a:r>
                      <a:endParaRPr lang="en-GB" sz="1000" b="0" i="0" u="none" strike="noStrike">
                        <a:solidFill>
                          <a:srgbClr val="000000"/>
                        </a:solidFill>
                        <a:effectLst/>
                        <a:latin typeface="+mn-lt"/>
                      </a:endParaRPr>
                    </a:p>
                  </a:txBody>
                  <a:tcPr marL="9525" marR="9525" marT="9525"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0" i="0" u="none" strike="noStrike">
                          <a:solidFill>
                            <a:srgbClr val="000000"/>
                          </a:solidFill>
                          <a:effectLst/>
                          <a:latin typeface="Source Sans Pro" panose="020B0503030403020204" pitchFamily="34" charset="0"/>
                        </a:rPr>
                        <a:t>257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7%</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u="none" strike="noStrike" kern="1200">
                          <a:solidFill>
                            <a:schemeClr val="dk1"/>
                          </a:solidFill>
                          <a:effectLst/>
                          <a:latin typeface="+mn-lt"/>
                          <a:ea typeface="+mn-ea"/>
                          <a:cs typeface="+mn-cs"/>
                        </a:rPr>
                        <a:t>254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100" b="0" i="0" u="none" strike="noStrike">
                          <a:solidFill>
                            <a:srgbClr val="000000"/>
                          </a:solidFill>
                          <a:effectLst/>
                          <a:latin typeface="Calibri" panose="020F0502020204030204" pitchFamily="34" charset="0"/>
                        </a:rPr>
                        <a:t>10%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rtl="0" fontAlgn="b"/>
                      <a:r>
                        <a:rPr lang="en-AU" sz="1000" b="1" i="0" u="none" strike="noStrike">
                          <a:solidFill>
                            <a:srgbClr val="00B050"/>
                          </a:solidFill>
                          <a:effectLst/>
                          <a:latin typeface="Source Sans Pro" panose="020B0503030403020204" pitchFamily="34" charset="0"/>
                        </a:rPr>
                        <a:t>3%</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05463996"/>
                  </a:ext>
                </a:extLst>
              </a:tr>
            </a:tbl>
          </a:graphicData>
        </a:graphic>
      </p:graphicFrame>
      <p:sp>
        <p:nvSpPr>
          <p:cNvPr id="13" name="Subtitle 7">
            <a:extLst>
              <a:ext uri="{FF2B5EF4-FFF2-40B4-BE49-F238E27FC236}">
                <a16:creationId xmlns:a16="http://schemas.microsoft.com/office/drawing/2014/main" id="{90958DE1-F3E8-E19B-AE58-5E44C10B7A69}"/>
              </a:ext>
            </a:extLst>
          </p:cNvPr>
          <p:cNvSpPr txBox="1">
            <a:spLocks/>
          </p:cNvSpPr>
          <p:nvPr/>
        </p:nvSpPr>
        <p:spPr>
          <a:xfrm>
            <a:off x="2217806" y="5865484"/>
            <a:ext cx="2270905" cy="215444"/>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(n=2,663)</a:t>
            </a:r>
          </a:p>
        </p:txBody>
      </p:sp>
      <p:sp>
        <p:nvSpPr>
          <p:cNvPr id="14" name="TextBox 13">
            <a:extLst>
              <a:ext uri="{FF2B5EF4-FFF2-40B4-BE49-F238E27FC236}">
                <a16:creationId xmlns:a16="http://schemas.microsoft.com/office/drawing/2014/main" id="{DDE1D0B6-12FE-1A13-A300-7231BA0A7B50}"/>
              </a:ext>
            </a:extLst>
          </p:cNvPr>
          <p:cNvSpPr txBox="1"/>
          <p:nvPr/>
        </p:nvSpPr>
        <p:spPr>
          <a:xfrm>
            <a:off x="1134534" y="6366462"/>
            <a:ext cx="6100762" cy="21544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a:t>
            </a:r>
            <a:endParaRPr lang="en-AU" sz="800">
              <a:solidFill>
                <a:srgbClr val="333333"/>
              </a:solidFill>
              <a:latin typeface="Source Sans Pro" panose="020B0503030403020204" pitchFamily="34" charset="0"/>
              <a:ea typeface="Source Sans Pro" panose="020B0503030403020204" pitchFamily="34" charset="0"/>
            </a:endParaRPr>
          </a:p>
        </p:txBody>
      </p:sp>
      <p:sp>
        <p:nvSpPr>
          <p:cNvPr id="17" name="Subtitle 7">
            <a:extLst>
              <a:ext uri="{FF2B5EF4-FFF2-40B4-BE49-F238E27FC236}">
                <a16:creationId xmlns:a16="http://schemas.microsoft.com/office/drawing/2014/main" id="{E2688332-FD44-1DA5-2B55-A98587A4919D}"/>
              </a:ext>
            </a:extLst>
          </p:cNvPr>
          <p:cNvSpPr txBox="1">
            <a:spLocks/>
          </p:cNvSpPr>
          <p:nvPr/>
        </p:nvSpPr>
        <p:spPr>
          <a:xfrm>
            <a:off x="877728" y="2471071"/>
            <a:ext cx="4443236"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858176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11095200" cy="659051"/>
          </a:xfrm>
        </p:spPr>
        <p:txBody>
          <a:bodyPr>
            <a:normAutofit/>
          </a:bodyPr>
          <a:lstStyle/>
          <a:p>
            <a:r>
              <a:rPr lang="en-AU" sz="2800"/>
              <a:t>47% of staff were employed part time</a:t>
            </a: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19</a:t>
            </a:fld>
            <a:r>
              <a:rPr lang="en-AU"/>
              <a:t>   |</a:t>
            </a:r>
          </a:p>
        </p:txBody>
      </p:sp>
      <p:sp>
        <p:nvSpPr>
          <p:cNvPr id="6" name="Rectangle 5">
            <a:extLst>
              <a:ext uri="{FF2B5EF4-FFF2-40B4-BE49-F238E27FC236}">
                <a16:creationId xmlns:a16="http://schemas.microsoft.com/office/drawing/2014/main" id="{426DD155-E4E3-FC0A-D5F3-DD6E28910F15}"/>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0201887E-3A7D-3128-0AF9-C8E54F1D33D1}"/>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
        <p:nvSpPr>
          <p:cNvPr id="2" name="Subtitle 7">
            <a:extLst>
              <a:ext uri="{FF2B5EF4-FFF2-40B4-BE49-F238E27FC236}">
                <a16:creationId xmlns:a16="http://schemas.microsoft.com/office/drawing/2014/main" id="{76088E92-A9C6-6650-9FD2-1111FBA6C370}"/>
              </a:ext>
            </a:extLst>
          </p:cNvPr>
          <p:cNvSpPr txBox="1">
            <a:spLocks/>
          </p:cNvSpPr>
          <p:nvPr/>
        </p:nvSpPr>
        <p:spPr>
          <a:xfrm>
            <a:off x="1044567" y="1723350"/>
            <a:ext cx="4170089" cy="372547"/>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many staff are employed?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3" name="Subtitle 7">
            <a:extLst>
              <a:ext uri="{FF2B5EF4-FFF2-40B4-BE49-F238E27FC236}">
                <a16:creationId xmlns:a16="http://schemas.microsoft.com/office/drawing/2014/main" id="{9DA43210-27CA-C2F9-EC3C-E34632A2C9F0}"/>
              </a:ext>
            </a:extLst>
          </p:cNvPr>
          <p:cNvSpPr txBox="1">
            <a:spLocks/>
          </p:cNvSpPr>
          <p:nvPr/>
        </p:nvSpPr>
        <p:spPr>
          <a:xfrm>
            <a:off x="988541" y="2293508"/>
            <a:ext cx="4343400" cy="793731"/>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28% of staff were employed casually and 25% were employed full time.</a:t>
            </a:r>
          </a:p>
        </p:txBody>
      </p:sp>
      <p:sp>
        <p:nvSpPr>
          <p:cNvPr id="8" name="Subtitle 7">
            <a:extLst>
              <a:ext uri="{FF2B5EF4-FFF2-40B4-BE49-F238E27FC236}">
                <a16:creationId xmlns:a16="http://schemas.microsoft.com/office/drawing/2014/main" id="{B4E1D193-3C1F-AC9C-5B91-7C4CF595128D}"/>
              </a:ext>
            </a:extLst>
          </p:cNvPr>
          <p:cNvSpPr txBox="1">
            <a:spLocks/>
          </p:cNvSpPr>
          <p:nvPr/>
        </p:nvSpPr>
        <p:spPr>
          <a:xfrm>
            <a:off x="6288972" y="1724250"/>
            <a:ext cx="4775535"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Staff employment by SRS type</a:t>
            </a:r>
          </a:p>
        </p:txBody>
      </p:sp>
      <p:sp>
        <p:nvSpPr>
          <p:cNvPr id="10" name="Subtitle 7">
            <a:extLst>
              <a:ext uri="{FF2B5EF4-FFF2-40B4-BE49-F238E27FC236}">
                <a16:creationId xmlns:a16="http://schemas.microsoft.com/office/drawing/2014/main" id="{D4D9BD7B-74C7-43BF-58E8-860D6EDED21C}"/>
              </a:ext>
            </a:extLst>
          </p:cNvPr>
          <p:cNvSpPr txBox="1">
            <a:spLocks/>
          </p:cNvSpPr>
          <p:nvPr/>
        </p:nvSpPr>
        <p:spPr>
          <a:xfrm>
            <a:off x="6288975" y="2287888"/>
            <a:ext cx="4775533" cy="532586"/>
          </a:xfrm>
          <a:prstGeom prst="rect">
            <a:avLst/>
          </a:prstGeom>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200" b="0"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AU"/>
              <a:t>Pension level SRS employed more full time staff, while above pension SRS employed more part time  staff. </a:t>
            </a:r>
            <a:endParaRPr lang="en-GB"/>
          </a:p>
        </p:txBody>
      </p:sp>
      <p:graphicFrame>
        <p:nvGraphicFramePr>
          <p:cNvPr id="13" name="Chart 12">
            <a:extLst>
              <a:ext uri="{FF2B5EF4-FFF2-40B4-BE49-F238E27FC236}">
                <a16:creationId xmlns:a16="http://schemas.microsoft.com/office/drawing/2014/main" id="{4EDF7C61-40AB-DBF7-1E82-2B6FF6F96343}"/>
              </a:ext>
            </a:extLst>
          </p:cNvPr>
          <p:cNvGraphicFramePr/>
          <p:nvPr>
            <p:extLst>
              <p:ext uri="{D42A27DB-BD31-4B8C-83A1-F6EECF244321}">
                <p14:modId xmlns:p14="http://schemas.microsoft.com/office/powerpoint/2010/main" val="373814829"/>
              </p:ext>
            </p:extLst>
          </p:nvPr>
        </p:nvGraphicFramePr>
        <p:xfrm>
          <a:off x="1044567" y="3087240"/>
          <a:ext cx="4650947" cy="2348846"/>
        </p:xfrm>
        <a:graphic>
          <a:graphicData uri="http://schemas.openxmlformats.org/drawingml/2006/chart">
            <c:chart xmlns:c="http://schemas.openxmlformats.org/drawingml/2006/chart" xmlns:r="http://schemas.openxmlformats.org/officeDocument/2006/relationships" r:id="rId2"/>
          </a:graphicData>
        </a:graphic>
      </p:graphicFrame>
      <p:sp>
        <p:nvSpPr>
          <p:cNvPr id="14" name="Subtitle 7">
            <a:extLst>
              <a:ext uri="{FF2B5EF4-FFF2-40B4-BE49-F238E27FC236}">
                <a16:creationId xmlns:a16="http://schemas.microsoft.com/office/drawing/2014/main" id="{99A4B872-D4D0-5A1B-32EA-8345B9E7CBD5}"/>
              </a:ext>
            </a:extLst>
          </p:cNvPr>
          <p:cNvSpPr txBox="1">
            <a:spLocks/>
          </p:cNvSpPr>
          <p:nvPr/>
        </p:nvSpPr>
        <p:spPr>
          <a:xfrm>
            <a:off x="2330638" y="5403331"/>
            <a:ext cx="2628564" cy="203625"/>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(n=1,092)</a:t>
            </a:r>
          </a:p>
        </p:txBody>
      </p:sp>
      <p:sp>
        <p:nvSpPr>
          <p:cNvPr id="15" name="TextBox 14">
            <a:extLst>
              <a:ext uri="{FF2B5EF4-FFF2-40B4-BE49-F238E27FC236}">
                <a16:creationId xmlns:a16="http://schemas.microsoft.com/office/drawing/2014/main" id="{8EC47CA6-3D28-4F04-1DA0-758115931864}"/>
              </a:ext>
            </a:extLst>
          </p:cNvPr>
          <p:cNvSpPr txBox="1"/>
          <p:nvPr/>
        </p:nvSpPr>
        <p:spPr>
          <a:xfrm>
            <a:off x="1134534" y="6360680"/>
            <a:ext cx="8163578" cy="33855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This item was not included in the 2018 census, therefore there is no historical comparison.</a:t>
            </a:r>
            <a:endParaRPr lang="en-AU" sz="800">
              <a:solidFill>
                <a:srgbClr val="333333"/>
              </a:solidFill>
              <a:latin typeface="Source Sans Pro" panose="020B0503030403020204" pitchFamily="34" charset="0"/>
              <a:ea typeface="Source Sans Pro" panose="020B0503030403020204" pitchFamily="34" charset="0"/>
            </a:endParaRPr>
          </a:p>
          <a:p>
            <a:r>
              <a:rPr lang="en-US" sz="800">
                <a:solidFill>
                  <a:srgbClr val="333333"/>
                </a:solidFill>
                <a:latin typeface="Source Sans Pro" panose="020B0503030403020204" pitchFamily="34" charset="0"/>
                <a:ea typeface="Source Sans Pro" panose="020B0503030403020204" pitchFamily="34" charset="0"/>
              </a:rPr>
              <a:t> </a:t>
            </a:r>
            <a:endParaRPr lang="en-AU" sz="800">
              <a:solidFill>
                <a:srgbClr val="333333"/>
              </a:solidFill>
              <a:latin typeface="Source Sans Pro" panose="020B0503030403020204" pitchFamily="34" charset="0"/>
              <a:ea typeface="Source Sans Pro" panose="020B0503030403020204" pitchFamily="34" charset="0"/>
            </a:endParaRPr>
          </a:p>
        </p:txBody>
      </p:sp>
      <p:graphicFrame>
        <p:nvGraphicFramePr>
          <p:cNvPr id="16" name="Table 15">
            <a:extLst>
              <a:ext uri="{FF2B5EF4-FFF2-40B4-BE49-F238E27FC236}">
                <a16:creationId xmlns:a16="http://schemas.microsoft.com/office/drawing/2014/main" id="{ABE1244A-EB2C-B4D2-F032-EF56A54864AB}"/>
              </a:ext>
            </a:extLst>
          </p:cNvPr>
          <p:cNvGraphicFramePr>
            <a:graphicFrameLocks noGrp="1"/>
          </p:cNvGraphicFramePr>
          <p:nvPr>
            <p:extLst>
              <p:ext uri="{D42A27DB-BD31-4B8C-83A1-F6EECF244321}">
                <p14:modId xmlns:p14="http://schemas.microsoft.com/office/powerpoint/2010/main" val="1889371565"/>
              </p:ext>
            </p:extLst>
          </p:nvPr>
        </p:nvGraphicFramePr>
        <p:xfrm>
          <a:off x="6288974" y="3285896"/>
          <a:ext cx="4775533" cy="2150190"/>
        </p:xfrm>
        <a:graphic>
          <a:graphicData uri="http://schemas.openxmlformats.org/drawingml/2006/table">
            <a:tbl>
              <a:tblPr/>
              <a:tblGrid>
                <a:gridCol w="1514113">
                  <a:extLst>
                    <a:ext uri="{9D8B030D-6E8A-4147-A177-3AD203B41FA5}">
                      <a16:colId xmlns:a16="http://schemas.microsoft.com/office/drawing/2014/main" val="1956720184"/>
                    </a:ext>
                  </a:extLst>
                </a:gridCol>
                <a:gridCol w="493190">
                  <a:extLst>
                    <a:ext uri="{9D8B030D-6E8A-4147-A177-3AD203B41FA5}">
                      <a16:colId xmlns:a16="http://schemas.microsoft.com/office/drawing/2014/main" val="2084003263"/>
                    </a:ext>
                  </a:extLst>
                </a:gridCol>
                <a:gridCol w="1381125">
                  <a:extLst>
                    <a:ext uri="{9D8B030D-6E8A-4147-A177-3AD203B41FA5}">
                      <a16:colId xmlns:a16="http://schemas.microsoft.com/office/drawing/2014/main" val="2404624293"/>
                    </a:ext>
                  </a:extLst>
                </a:gridCol>
                <a:gridCol w="1387105">
                  <a:extLst>
                    <a:ext uri="{9D8B030D-6E8A-4147-A177-3AD203B41FA5}">
                      <a16:colId xmlns:a16="http://schemas.microsoft.com/office/drawing/2014/main" val="410807601"/>
                    </a:ext>
                  </a:extLst>
                </a:gridCol>
              </a:tblGrid>
              <a:tr h="565330">
                <a:tc>
                  <a:txBody>
                    <a:bodyPr/>
                    <a:lstStyle/>
                    <a:p>
                      <a:pPr algn="l" fontAlgn="ctr"/>
                      <a:endParaRPr lang="en-AU" sz="1000" b="0" i="0" u="none" strike="noStrike">
                        <a:solidFill>
                          <a:srgbClr val="FFFFFF"/>
                        </a:solidFill>
                        <a:effectLst/>
                        <a:latin typeface="+mn-lt"/>
                      </a:endParaRPr>
                    </a:p>
                    <a:p>
                      <a:pPr algn="l" fontAlgn="ctr"/>
                      <a:r>
                        <a:rPr lang="en-AU" sz="1000" b="0" i="0" u="none" strike="noStrike">
                          <a:solidFill>
                            <a:srgbClr val="FFFFFF"/>
                          </a:solidFill>
                          <a:effectLst/>
                          <a:latin typeface="+mn-lt"/>
                        </a:rPr>
                        <a:t> </a:t>
                      </a:r>
                    </a:p>
                  </a:txBody>
                  <a:tcPr marL="6350" marR="6350" marT="6350"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US" sz="1000" b="0" i="0" u="none" strike="noStrike">
                          <a:solidFill>
                            <a:srgbClr val="FFFFFF"/>
                          </a:solidFill>
                          <a:effectLst/>
                          <a:latin typeface="+mn-lt"/>
                        </a:rPr>
                        <a:t>n</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US" sz="1000" b="0" i="0" u="none" strike="noStrike">
                          <a:solidFill>
                            <a:srgbClr val="FFFFFF"/>
                          </a:solidFill>
                          <a:effectLst/>
                          <a:latin typeface="+mn-lt"/>
                        </a:rPr>
                        <a:t>Pension Level</a:t>
                      </a:r>
                      <a:br>
                        <a:rPr lang="en-US" sz="1000" b="0" i="0" u="none" strike="noStrike">
                          <a:solidFill>
                            <a:srgbClr val="FFFFFF"/>
                          </a:solidFill>
                          <a:effectLst/>
                          <a:latin typeface="+mn-lt"/>
                        </a:rPr>
                      </a:br>
                      <a:r>
                        <a:rPr lang="en-US" sz="1000" b="0" i="0" u="none" strike="noStrike">
                          <a:solidFill>
                            <a:srgbClr val="FFFFFF"/>
                          </a:solidFill>
                          <a:effectLst/>
                          <a:latin typeface="+mn-lt"/>
                        </a:rPr>
                        <a:t>(n=636)</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US" sz="1000" b="0" i="0" u="none" strike="noStrike">
                          <a:solidFill>
                            <a:srgbClr val="FFFFFF"/>
                          </a:solidFill>
                          <a:effectLst/>
                          <a:latin typeface="+mn-lt"/>
                        </a:rPr>
                        <a:t>Above Pension</a:t>
                      </a:r>
                    </a:p>
                    <a:p>
                      <a:pPr algn="ctr" fontAlgn="ctr"/>
                      <a:r>
                        <a:rPr lang="en-US" sz="1000" b="0" i="0" u="none" strike="noStrike">
                          <a:solidFill>
                            <a:srgbClr val="FFFFFF"/>
                          </a:solidFill>
                          <a:effectLst/>
                          <a:latin typeface="+mn-lt"/>
                        </a:rPr>
                        <a:t>(n=456)</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3523923280"/>
                  </a:ext>
                </a:extLst>
              </a:tr>
              <a:tr h="571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333333"/>
                          </a:solidFill>
                          <a:effectLst/>
                          <a:latin typeface="+mn-lt"/>
                          <a:ea typeface="+mn-ea"/>
                          <a:cs typeface="+mn-cs"/>
                        </a:rPr>
                        <a:t>Full time (staff employed 35 hours or more)</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276</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Source Sans Pro" panose="020B0503030403020204" pitchFamily="34" charset="0"/>
                        </a:rPr>
                        <a:t>31%</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18%</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09800937"/>
                  </a:ext>
                </a:extLst>
              </a:tr>
              <a:tr h="5715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333333"/>
                          </a:solidFill>
                          <a:effectLst/>
                          <a:latin typeface="+mn-lt"/>
                          <a:ea typeface="+mn-ea"/>
                          <a:cs typeface="+mn-cs"/>
                        </a:rPr>
                        <a:t>Part time (staff employed less than 35 hours per week)</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510</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Source Sans Pro" panose="020B0503030403020204" pitchFamily="34" charset="0"/>
                        </a:rPr>
                        <a:t>38%</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59%</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58458723"/>
                  </a:ext>
                </a:extLst>
              </a:tr>
              <a:tr h="44186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rgbClr val="333333"/>
                          </a:solidFill>
                          <a:effectLst/>
                          <a:latin typeface="+mn-lt"/>
                          <a:ea typeface="+mn-ea"/>
                          <a:cs typeface="+mn-cs"/>
                        </a:rPr>
                        <a:t>Casual (staff who work irregular hours)</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306</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Source Sans Pro" panose="020B0503030403020204" pitchFamily="34" charset="0"/>
                        </a:rPr>
                        <a:t>32%</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Source Sans Pro" panose="020B0503030403020204" pitchFamily="34" charset="0"/>
                        </a:rPr>
                        <a:t>23%</a:t>
                      </a:r>
                      <a:endParaRPr lang="en-AU" sz="1000" b="0" i="0" u="none" strike="noStrike">
                        <a:solidFill>
                          <a:srgbClr val="333333"/>
                        </a:solidFill>
                        <a:effectLst/>
                        <a:latin typeface="Source Sans Pro" panose="020B0503030403020204" pitchFamily="34" charset="0"/>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52981942"/>
                  </a:ext>
                </a:extLst>
              </a:tr>
            </a:tbl>
          </a:graphicData>
        </a:graphic>
      </p:graphicFrame>
    </p:spTree>
    <p:extLst>
      <p:ext uri="{BB962C8B-B14F-4D97-AF65-F5344CB8AC3E}">
        <p14:creationId xmlns:p14="http://schemas.microsoft.com/office/powerpoint/2010/main" val="3010950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53E3-1159-E392-F020-D799626CA338}"/>
              </a:ext>
            </a:extLst>
          </p:cNvPr>
          <p:cNvSpPr>
            <a:spLocks noGrp="1"/>
          </p:cNvSpPr>
          <p:nvPr>
            <p:ph type="title"/>
          </p:nvPr>
        </p:nvSpPr>
        <p:spPr>
          <a:xfrm>
            <a:off x="838200" y="3167390"/>
            <a:ext cx="10515600" cy="523220"/>
          </a:xfrm>
        </p:spPr>
        <p:txBody>
          <a:bodyPr/>
          <a:lstStyle/>
          <a:p>
            <a:r>
              <a:rPr lang="en-US" sz="2800"/>
              <a:t>Background, objectives and executive summary</a:t>
            </a:r>
            <a:endParaRPr lang="en-AU" sz="2800"/>
          </a:p>
        </p:txBody>
      </p:sp>
    </p:spTree>
    <p:extLst>
      <p:ext uri="{BB962C8B-B14F-4D97-AF65-F5344CB8AC3E}">
        <p14:creationId xmlns:p14="http://schemas.microsoft.com/office/powerpoint/2010/main" val="3688844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a:extLst>
              <a:ext uri="{FF2B5EF4-FFF2-40B4-BE49-F238E27FC236}">
                <a16:creationId xmlns:a16="http://schemas.microsoft.com/office/drawing/2014/main" id="{9383164F-2C71-2F93-4054-1915549DF4B4}"/>
              </a:ext>
            </a:extLst>
          </p:cNvPr>
          <p:cNvGraphicFramePr/>
          <p:nvPr>
            <p:extLst>
              <p:ext uri="{D42A27DB-BD31-4B8C-83A1-F6EECF244321}">
                <p14:modId xmlns:p14="http://schemas.microsoft.com/office/powerpoint/2010/main" val="3521507096"/>
              </p:ext>
            </p:extLst>
          </p:nvPr>
        </p:nvGraphicFramePr>
        <p:xfrm>
          <a:off x="272598" y="2337886"/>
          <a:ext cx="5250039" cy="3502223"/>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9754045" cy="756603"/>
          </a:xfrm>
        </p:spPr>
        <p:txBody>
          <a:bodyPr>
            <a:noAutofit/>
          </a:bodyPr>
          <a:lstStyle/>
          <a:p>
            <a:r>
              <a:rPr lang="en-US" sz="2800">
                <a:latin typeface="Roboto Slab regular"/>
                <a:ea typeface="Roboto Slab regular"/>
                <a:cs typeface="Roboto Slab regular"/>
              </a:rPr>
              <a:t>34% of staff were employed as Personal Support Workers</a:t>
            </a:r>
            <a:endParaRPr lang="en-US" sz="2800">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20</a:t>
            </a:fld>
            <a:r>
              <a:rPr lang="en-AU"/>
              <a:t>   |</a:t>
            </a:r>
          </a:p>
        </p:txBody>
      </p:sp>
      <p:sp>
        <p:nvSpPr>
          <p:cNvPr id="10" name="Rectangle 9">
            <a:extLst>
              <a:ext uri="{FF2B5EF4-FFF2-40B4-BE49-F238E27FC236}">
                <a16:creationId xmlns:a16="http://schemas.microsoft.com/office/drawing/2014/main" id="{1FC1ED46-90C8-4DAD-4E04-8165897071D2}"/>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53421935-8C3B-D2C4-CF4F-96A9EEBBA925}"/>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
        <p:nvSpPr>
          <p:cNvPr id="2" name="Subtitle 7">
            <a:extLst>
              <a:ext uri="{FF2B5EF4-FFF2-40B4-BE49-F238E27FC236}">
                <a16:creationId xmlns:a16="http://schemas.microsoft.com/office/drawing/2014/main" id="{863AC767-549F-7ECF-E653-10BA2C82BA15}"/>
              </a:ext>
            </a:extLst>
          </p:cNvPr>
          <p:cNvSpPr txBox="1">
            <a:spLocks/>
          </p:cNvSpPr>
          <p:nvPr/>
        </p:nvSpPr>
        <p:spPr>
          <a:xfrm>
            <a:off x="919877" y="1618329"/>
            <a:ext cx="417008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many staff do you employ in the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following roles?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6" name="Subtitle 7">
            <a:extLst>
              <a:ext uri="{FF2B5EF4-FFF2-40B4-BE49-F238E27FC236}">
                <a16:creationId xmlns:a16="http://schemas.microsoft.com/office/drawing/2014/main" id="{1CDC95EA-93B2-1F0A-1FE6-8D226F311EC7}"/>
              </a:ext>
            </a:extLst>
          </p:cNvPr>
          <p:cNvSpPr txBox="1">
            <a:spLocks/>
          </p:cNvSpPr>
          <p:nvPr/>
        </p:nvSpPr>
        <p:spPr>
          <a:xfrm>
            <a:off x="6495700" y="1702790"/>
            <a:ext cx="4554865"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Staff roles by SRS type</a:t>
            </a:r>
          </a:p>
        </p:txBody>
      </p:sp>
      <p:sp>
        <p:nvSpPr>
          <p:cNvPr id="7" name="Subtitle 7">
            <a:extLst>
              <a:ext uri="{FF2B5EF4-FFF2-40B4-BE49-F238E27FC236}">
                <a16:creationId xmlns:a16="http://schemas.microsoft.com/office/drawing/2014/main" id="{2186ADF8-2DAD-1367-F1CA-8F459137A065}"/>
              </a:ext>
            </a:extLst>
          </p:cNvPr>
          <p:cNvSpPr txBox="1">
            <a:spLocks/>
          </p:cNvSpPr>
          <p:nvPr/>
        </p:nvSpPr>
        <p:spPr>
          <a:xfrm>
            <a:off x="6495700" y="2356322"/>
            <a:ext cx="4554865"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highlight>
                <a:srgbClr val="FFFF00"/>
              </a:highlight>
              <a:latin typeface="Source Sans Pro" panose="020B0503030403020204" pitchFamily="34" charset="0"/>
              <a:ea typeface="Source Sans Pro" panose="020B0503030403020204" pitchFamily="34" charset="0"/>
            </a:endParaRPr>
          </a:p>
        </p:txBody>
      </p:sp>
      <p:sp>
        <p:nvSpPr>
          <p:cNvPr id="27" name="Subtitle 7">
            <a:extLst>
              <a:ext uri="{FF2B5EF4-FFF2-40B4-BE49-F238E27FC236}">
                <a16:creationId xmlns:a16="http://schemas.microsoft.com/office/drawing/2014/main" id="{3A28BA53-3120-8078-D63C-028B9EDE328B}"/>
              </a:ext>
            </a:extLst>
          </p:cNvPr>
          <p:cNvSpPr txBox="1">
            <a:spLocks/>
          </p:cNvSpPr>
          <p:nvPr/>
        </p:nvSpPr>
        <p:spPr>
          <a:xfrm>
            <a:off x="2071874" y="5733614"/>
            <a:ext cx="2588733" cy="266131"/>
          </a:xfrm>
          <a:prstGeom prst="rect">
            <a:avLst/>
          </a:prstGeom>
          <a:no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1,138)</a:t>
            </a:r>
          </a:p>
        </p:txBody>
      </p:sp>
      <p:graphicFrame>
        <p:nvGraphicFramePr>
          <p:cNvPr id="17" name="Table 16">
            <a:extLst>
              <a:ext uri="{FF2B5EF4-FFF2-40B4-BE49-F238E27FC236}">
                <a16:creationId xmlns:a16="http://schemas.microsoft.com/office/drawing/2014/main" id="{58DE2866-88D0-81B5-CA5D-BCC2A8FC7E9B}"/>
              </a:ext>
            </a:extLst>
          </p:cNvPr>
          <p:cNvGraphicFramePr>
            <a:graphicFrameLocks noGrp="1"/>
          </p:cNvGraphicFramePr>
          <p:nvPr>
            <p:extLst>
              <p:ext uri="{D42A27DB-BD31-4B8C-83A1-F6EECF244321}">
                <p14:modId xmlns:p14="http://schemas.microsoft.com/office/powerpoint/2010/main" val="1671964938"/>
              </p:ext>
            </p:extLst>
          </p:nvPr>
        </p:nvGraphicFramePr>
        <p:xfrm>
          <a:off x="6495701" y="2781355"/>
          <a:ext cx="4554865" cy="2729271"/>
        </p:xfrm>
        <a:graphic>
          <a:graphicData uri="http://schemas.openxmlformats.org/drawingml/2006/table">
            <a:tbl>
              <a:tblPr/>
              <a:tblGrid>
                <a:gridCol w="1962499">
                  <a:extLst>
                    <a:ext uri="{9D8B030D-6E8A-4147-A177-3AD203B41FA5}">
                      <a16:colId xmlns:a16="http://schemas.microsoft.com/office/drawing/2014/main" val="4065389796"/>
                    </a:ext>
                  </a:extLst>
                </a:gridCol>
                <a:gridCol w="524313">
                  <a:extLst>
                    <a:ext uri="{9D8B030D-6E8A-4147-A177-3AD203B41FA5}">
                      <a16:colId xmlns:a16="http://schemas.microsoft.com/office/drawing/2014/main" val="1041909402"/>
                    </a:ext>
                  </a:extLst>
                </a:gridCol>
                <a:gridCol w="1033003">
                  <a:extLst>
                    <a:ext uri="{9D8B030D-6E8A-4147-A177-3AD203B41FA5}">
                      <a16:colId xmlns:a16="http://schemas.microsoft.com/office/drawing/2014/main" val="668488960"/>
                    </a:ext>
                  </a:extLst>
                </a:gridCol>
                <a:gridCol w="1035050">
                  <a:extLst>
                    <a:ext uri="{9D8B030D-6E8A-4147-A177-3AD203B41FA5}">
                      <a16:colId xmlns:a16="http://schemas.microsoft.com/office/drawing/2014/main" val="658016694"/>
                    </a:ext>
                  </a:extLst>
                </a:gridCol>
              </a:tblGrid>
              <a:tr h="469489">
                <a:tc>
                  <a:txBody>
                    <a:bodyPr/>
                    <a:lstStyle/>
                    <a:p>
                      <a:pPr algn="l" fontAlgn="b"/>
                      <a:r>
                        <a:rPr lang="en-AU" sz="900" b="0" i="0" u="none" strike="noStrike">
                          <a:solidFill>
                            <a:srgbClr val="FFFFFF"/>
                          </a:solidFill>
                          <a:effectLst/>
                          <a:latin typeface="Calibri" panose="020F0502020204030204" pitchFamily="34" charset="0"/>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AU" sz="1000" b="0" i="0" u="none" strike="noStrike" kern="1200">
                          <a:solidFill>
                            <a:schemeClr val="bg1"/>
                          </a:solidFill>
                          <a:effectLst/>
                          <a:latin typeface="+mn-lt"/>
                          <a:ea typeface="+mn-ea"/>
                          <a:cs typeface="+mn-cs"/>
                        </a:rPr>
                        <a:t>n</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GB" sz="1000" b="0" i="0" u="none" strike="noStrike">
                          <a:solidFill>
                            <a:srgbClr val="FFFFFF"/>
                          </a:solidFill>
                          <a:effectLst/>
                          <a:latin typeface="Source Sans Pro" panose="020B0503030403020204" pitchFamily="34" charset="0"/>
                        </a:rPr>
                        <a:t>Pension Level (n=941)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AU" sz="1000" b="0" i="0" u="none" strike="noStrike">
                          <a:solidFill>
                            <a:srgbClr val="FFFFFF"/>
                          </a:solidFill>
                          <a:effectLst/>
                          <a:latin typeface="Source Sans Pro" panose="020B0503030403020204" pitchFamily="34" charset="0"/>
                        </a:rPr>
                        <a:t>Above Pension (n=526)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PSA</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505</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40%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1092834"/>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Cook</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175</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136021"/>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PSC</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155</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481117"/>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Appointed Manager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120</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7022119"/>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Maintenance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74</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39748086"/>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Registered Nurse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58</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660982"/>
                  </a:ext>
                </a:extLst>
              </a:tr>
              <a:tr h="322826">
                <a:tc>
                  <a:txBody>
                    <a:bodyPr/>
                    <a:lstStyle/>
                    <a:p>
                      <a:pPr marL="0" algn="l" defTabSz="914400" rtl="0" eaLnBrk="1" fontAlgn="ctr" latinLnBrk="0" hangingPunct="1"/>
                      <a:r>
                        <a:rPr lang="en-AU" sz="1000" b="0" i="0" u="none" strike="noStrike" kern="1200">
                          <a:solidFill>
                            <a:srgbClr val="333333"/>
                          </a:solidFill>
                          <a:effectLst/>
                          <a:latin typeface="+mn-lt"/>
                          <a:ea typeface="+mn-ea"/>
                          <a:cs typeface="+mn-cs"/>
                        </a:rPr>
                        <a:t>Activities Coordinator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51</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AU" sz="1000" b="0" i="0" u="none" strike="noStrike">
                          <a:solidFill>
                            <a:srgbClr val="333333"/>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AU" sz="1000" b="0" i="0" u="none" strike="noStrike">
                          <a:solidFill>
                            <a:srgbClr val="333333"/>
                          </a:solidFill>
                          <a:effectLst/>
                          <a:latin typeface="Source Sans Pro" panose="020B0503030403020204" pitchFamily="34" charset="0"/>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4442818"/>
                  </a:ext>
                </a:extLst>
              </a:tr>
            </a:tbl>
          </a:graphicData>
        </a:graphic>
      </p:graphicFrame>
      <p:sp>
        <p:nvSpPr>
          <p:cNvPr id="15" name="TextBox 14">
            <a:extLst>
              <a:ext uri="{FF2B5EF4-FFF2-40B4-BE49-F238E27FC236}">
                <a16:creationId xmlns:a16="http://schemas.microsoft.com/office/drawing/2014/main" id="{741D5E73-AFE0-A126-E9DE-FDC2B634704E}"/>
              </a:ext>
            </a:extLst>
          </p:cNvPr>
          <p:cNvSpPr txBox="1"/>
          <p:nvPr/>
        </p:nvSpPr>
        <p:spPr>
          <a:xfrm>
            <a:off x="1134534" y="6398266"/>
            <a:ext cx="9891730" cy="21544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This item was not included in the 2018 census, therefore there is no historical comparison.  </a:t>
            </a:r>
            <a:endParaRPr lang="en-AU" sz="8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622268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1"/>
            <a:ext cx="11095200" cy="643366"/>
          </a:xfrm>
        </p:spPr>
        <p:txBody>
          <a:bodyPr>
            <a:noAutofit/>
          </a:bodyPr>
          <a:lstStyle/>
          <a:p>
            <a:r>
              <a:rPr lang="en-AU" sz="2800">
                <a:latin typeface="Roboto Slab regular"/>
                <a:ea typeface="Roboto Slab regular"/>
                <a:cs typeface="Roboto Slab regular"/>
              </a:rPr>
              <a:t>92% of SRS staff held a qualification </a:t>
            </a:r>
            <a:endParaRPr lang="en-US">
              <a:highlight>
                <a:srgbClr val="FFFF00"/>
              </a:highlight>
              <a:latin typeface="Roboto Slab regular"/>
              <a:ea typeface="Roboto Slab regular"/>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21</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
        <p:nvSpPr>
          <p:cNvPr id="2" name="Subtitle 7">
            <a:extLst>
              <a:ext uri="{FF2B5EF4-FFF2-40B4-BE49-F238E27FC236}">
                <a16:creationId xmlns:a16="http://schemas.microsoft.com/office/drawing/2014/main" id="{05A1B54C-6350-65BA-5034-9B9BD49240F0}"/>
              </a:ext>
            </a:extLst>
          </p:cNvPr>
          <p:cNvSpPr txBox="1">
            <a:spLocks/>
          </p:cNvSpPr>
          <p:nvPr/>
        </p:nvSpPr>
        <p:spPr>
          <a:xfrm>
            <a:off x="919877" y="1883181"/>
            <a:ext cx="4292065"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How many staff have the following level of qualifications in social services fields?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3" name="Subtitle 7">
            <a:extLst>
              <a:ext uri="{FF2B5EF4-FFF2-40B4-BE49-F238E27FC236}">
                <a16:creationId xmlns:a16="http://schemas.microsoft.com/office/drawing/2014/main" id="{9706DDAF-15CD-71A6-6D88-D32A524895F9}"/>
              </a:ext>
            </a:extLst>
          </p:cNvPr>
          <p:cNvSpPr txBox="1">
            <a:spLocks/>
          </p:cNvSpPr>
          <p:nvPr/>
        </p:nvSpPr>
        <p:spPr>
          <a:xfrm>
            <a:off x="919879" y="2626794"/>
            <a:ext cx="4292063"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AU" sz="1200">
                <a:solidFill>
                  <a:srgbClr val="333333"/>
                </a:solidFill>
                <a:latin typeface="Source Sans Pro"/>
                <a:ea typeface="Source Sans Pro"/>
              </a:rPr>
              <a:t>50% of staff had a Certificate III level qualification and 23% had a Certificate IV.</a:t>
            </a:r>
          </a:p>
        </p:txBody>
      </p:sp>
      <p:sp>
        <p:nvSpPr>
          <p:cNvPr id="8" name="Subtitle 7">
            <a:extLst>
              <a:ext uri="{FF2B5EF4-FFF2-40B4-BE49-F238E27FC236}">
                <a16:creationId xmlns:a16="http://schemas.microsoft.com/office/drawing/2014/main" id="{967162B2-8454-F5AF-5204-8177B23B34DB}"/>
              </a:ext>
            </a:extLst>
          </p:cNvPr>
          <p:cNvSpPr txBox="1">
            <a:spLocks/>
          </p:cNvSpPr>
          <p:nvPr/>
        </p:nvSpPr>
        <p:spPr>
          <a:xfrm>
            <a:off x="6096000" y="2009094"/>
            <a:ext cx="5537744" cy="490634"/>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lnSpc>
                <a:spcPct val="113999"/>
              </a:lnSpc>
              <a:buNone/>
            </a:pPr>
            <a:r>
              <a:rPr lang="en-GB" sz="1400" b="1">
                <a:solidFill>
                  <a:srgbClr val="333333"/>
                </a:solidFill>
                <a:latin typeface="Source Sans Pro"/>
                <a:ea typeface="Source Sans Pro"/>
              </a:rPr>
              <a:t>Staff overall have higher qualifications than in 2018</a:t>
            </a:r>
            <a:endParaRPr lang="en-US"/>
          </a:p>
        </p:txBody>
      </p:sp>
      <p:sp>
        <p:nvSpPr>
          <p:cNvPr id="10" name="Subtitle 7">
            <a:extLst>
              <a:ext uri="{FF2B5EF4-FFF2-40B4-BE49-F238E27FC236}">
                <a16:creationId xmlns:a16="http://schemas.microsoft.com/office/drawing/2014/main" id="{9216F2D9-2265-E981-4427-131450D79758}"/>
              </a:ext>
            </a:extLst>
          </p:cNvPr>
          <p:cNvSpPr txBox="1">
            <a:spLocks/>
          </p:cNvSpPr>
          <p:nvPr/>
        </p:nvSpPr>
        <p:spPr>
          <a:xfrm>
            <a:off x="6095999" y="2621173"/>
            <a:ext cx="5537743"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13999"/>
              </a:lnSpc>
              <a:buNone/>
            </a:pPr>
            <a:r>
              <a:rPr lang="en-GB" sz="1200">
                <a:solidFill>
                  <a:srgbClr val="333333"/>
                </a:solidFill>
                <a:latin typeface="Source Sans Pro"/>
                <a:ea typeface="Source Sans Pro"/>
              </a:rPr>
              <a:t>42% of staff held a Certificate IV qualification or higher, compared to 25% in 2018.</a:t>
            </a:r>
            <a:endParaRPr lang="en-US"/>
          </a:p>
        </p:txBody>
      </p:sp>
      <p:graphicFrame>
        <p:nvGraphicFramePr>
          <p:cNvPr id="13" name="Chart 12">
            <a:extLst>
              <a:ext uri="{FF2B5EF4-FFF2-40B4-BE49-F238E27FC236}">
                <a16:creationId xmlns:a16="http://schemas.microsoft.com/office/drawing/2014/main" id="{960A1234-93D9-0DE9-1AD5-0DA184ED60B7}"/>
              </a:ext>
            </a:extLst>
          </p:cNvPr>
          <p:cNvGraphicFramePr/>
          <p:nvPr>
            <p:extLst>
              <p:ext uri="{D42A27DB-BD31-4B8C-83A1-F6EECF244321}">
                <p14:modId xmlns:p14="http://schemas.microsoft.com/office/powerpoint/2010/main" val="191967916"/>
              </p:ext>
            </p:extLst>
          </p:nvPr>
        </p:nvGraphicFramePr>
        <p:xfrm>
          <a:off x="631296" y="3332831"/>
          <a:ext cx="4580646" cy="1857611"/>
        </p:xfrm>
        <a:graphic>
          <a:graphicData uri="http://schemas.openxmlformats.org/drawingml/2006/chart">
            <c:chart xmlns:c="http://schemas.openxmlformats.org/drawingml/2006/chart" xmlns:r="http://schemas.openxmlformats.org/officeDocument/2006/relationships" r:id="rId2"/>
          </a:graphicData>
        </a:graphic>
      </p:graphicFrame>
      <p:sp>
        <p:nvSpPr>
          <p:cNvPr id="14" name="Subtitle 7">
            <a:extLst>
              <a:ext uri="{FF2B5EF4-FFF2-40B4-BE49-F238E27FC236}">
                <a16:creationId xmlns:a16="http://schemas.microsoft.com/office/drawing/2014/main" id="{25630E00-9A59-C497-8828-17A940473171}"/>
              </a:ext>
            </a:extLst>
          </p:cNvPr>
          <p:cNvSpPr txBox="1">
            <a:spLocks/>
          </p:cNvSpPr>
          <p:nvPr/>
        </p:nvSpPr>
        <p:spPr>
          <a:xfrm>
            <a:off x="2086743" y="5251713"/>
            <a:ext cx="2302802" cy="20362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1,088)</a:t>
            </a:r>
          </a:p>
        </p:txBody>
      </p:sp>
      <p:graphicFrame>
        <p:nvGraphicFramePr>
          <p:cNvPr id="15" name="Table 14">
            <a:extLst>
              <a:ext uri="{FF2B5EF4-FFF2-40B4-BE49-F238E27FC236}">
                <a16:creationId xmlns:a16="http://schemas.microsoft.com/office/drawing/2014/main" id="{FD9233A1-3C98-7161-93D5-B857B1E45F3B}"/>
              </a:ext>
            </a:extLst>
          </p:cNvPr>
          <p:cNvGraphicFramePr>
            <a:graphicFrameLocks noGrp="1"/>
          </p:cNvGraphicFramePr>
          <p:nvPr>
            <p:extLst>
              <p:ext uri="{D42A27DB-BD31-4B8C-83A1-F6EECF244321}">
                <p14:modId xmlns:p14="http://schemas.microsoft.com/office/powerpoint/2010/main" val="2187419057"/>
              </p:ext>
            </p:extLst>
          </p:nvPr>
        </p:nvGraphicFramePr>
        <p:xfrm>
          <a:off x="6096000" y="3332832"/>
          <a:ext cx="5537744" cy="2122503"/>
        </p:xfrm>
        <a:graphic>
          <a:graphicData uri="http://schemas.openxmlformats.org/drawingml/2006/table">
            <a:tbl>
              <a:tblPr>
                <a:tableStyleId>{5C22544A-7EE6-4342-B048-85BDC9FD1C3A}</a:tableStyleId>
              </a:tblPr>
              <a:tblGrid>
                <a:gridCol w="2370669">
                  <a:extLst>
                    <a:ext uri="{9D8B030D-6E8A-4147-A177-3AD203B41FA5}">
                      <a16:colId xmlns:a16="http://schemas.microsoft.com/office/drawing/2014/main" val="3450094987"/>
                    </a:ext>
                  </a:extLst>
                </a:gridCol>
                <a:gridCol w="633415">
                  <a:extLst>
                    <a:ext uri="{9D8B030D-6E8A-4147-A177-3AD203B41FA5}">
                      <a16:colId xmlns:a16="http://schemas.microsoft.com/office/drawing/2014/main" val="4022999987"/>
                    </a:ext>
                  </a:extLst>
                </a:gridCol>
                <a:gridCol w="633415">
                  <a:extLst>
                    <a:ext uri="{9D8B030D-6E8A-4147-A177-3AD203B41FA5}">
                      <a16:colId xmlns:a16="http://schemas.microsoft.com/office/drawing/2014/main" val="2934241603"/>
                    </a:ext>
                  </a:extLst>
                </a:gridCol>
                <a:gridCol w="633415">
                  <a:extLst>
                    <a:ext uri="{9D8B030D-6E8A-4147-A177-3AD203B41FA5}">
                      <a16:colId xmlns:a16="http://schemas.microsoft.com/office/drawing/2014/main" val="3493234946"/>
                    </a:ext>
                  </a:extLst>
                </a:gridCol>
                <a:gridCol w="633415">
                  <a:extLst>
                    <a:ext uri="{9D8B030D-6E8A-4147-A177-3AD203B41FA5}">
                      <a16:colId xmlns:a16="http://schemas.microsoft.com/office/drawing/2014/main" val="1860566360"/>
                    </a:ext>
                  </a:extLst>
                </a:gridCol>
                <a:gridCol w="633415">
                  <a:extLst>
                    <a:ext uri="{9D8B030D-6E8A-4147-A177-3AD203B41FA5}">
                      <a16:colId xmlns:a16="http://schemas.microsoft.com/office/drawing/2014/main" val="3729433629"/>
                    </a:ext>
                  </a:extLst>
                </a:gridCol>
              </a:tblGrid>
              <a:tr h="297591">
                <a:tc rowSpan="2">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B w="12700" cmpd="sng">
                      <a:noFill/>
                    </a:lnB>
                    <a:solidFill>
                      <a:srgbClr val="2A3A8F"/>
                    </a:solidFill>
                  </a:tcPr>
                </a:tc>
                <a:tc gridSpan="2">
                  <a:txBody>
                    <a:bodyPr/>
                    <a:lstStyle/>
                    <a:p>
                      <a:pPr algn="ctr" fontAlgn="b"/>
                      <a:r>
                        <a:rPr lang="en-AU" sz="1000" u="none" strike="noStrike">
                          <a:solidFill>
                            <a:schemeClr val="bg1"/>
                          </a:solidFill>
                          <a:effectLst/>
                          <a:latin typeface="+mn-lt"/>
                        </a:rPr>
                        <a:t>2018</a:t>
                      </a:r>
                      <a:endParaRPr lang="en-AU" sz="1000" b="0" i="0" u="none" strike="noStrike">
                        <a:solidFill>
                          <a:schemeClr val="bg1"/>
                        </a:solidFill>
                        <a:effectLst/>
                        <a:latin typeface="+mn-lt"/>
                      </a:endParaRPr>
                    </a:p>
                  </a:txBody>
                  <a:tcPr marL="9525" marR="9525" marT="9525" marB="0" anchor="ctr">
                    <a:solidFill>
                      <a:srgbClr val="2A3A8F"/>
                    </a:solidFill>
                  </a:tcPr>
                </a:tc>
                <a:tc hMerge="1">
                  <a:txBody>
                    <a:bodyPr/>
                    <a:lstStyle/>
                    <a:p>
                      <a:endParaRPr lang="en-AU"/>
                    </a:p>
                  </a:txBody>
                  <a:tcPr/>
                </a:tc>
                <a:tc gridSpan="2">
                  <a:txBody>
                    <a:bodyPr/>
                    <a:lstStyle/>
                    <a:p>
                      <a:pPr algn="ctr" fontAlgn="b"/>
                      <a:r>
                        <a:rPr lang="en-AU" sz="1000" u="none" strike="noStrike">
                          <a:solidFill>
                            <a:schemeClr val="bg1"/>
                          </a:solidFill>
                          <a:effectLst/>
                          <a:latin typeface="+mn-lt"/>
                        </a:rPr>
                        <a:t>2023</a:t>
                      </a:r>
                      <a:endParaRPr lang="en-AU" sz="1000" b="0" i="0" u="none" strike="noStrike">
                        <a:solidFill>
                          <a:schemeClr val="bg1"/>
                        </a:solidFill>
                        <a:effectLst/>
                        <a:latin typeface="+mn-lt"/>
                      </a:endParaRPr>
                    </a:p>
                  </a:txBody>
                  <a:tcPr marL="9525" marR="9525" marT="9525" marB="0" anchor="ctr">
                    <a:solidFill>
                      <a:srgbClr val="2A3A8F"/>
                    </a:solidFill>
                  </a:tcPr>
                </a:tc>
                <a:tc hMerge="1">
                  <a:txBody>
                    <a:bodyPr/>
                    <a:lstStyle/>
                    <a:p>
                      <a:endParaRPr lang="en-AU"/>
                    </a:p>
                  </a:txBody>
                  <a:tcPr/>
                </a:tc>
                <a:tc rowSpan="2">
                  <a:txBody>
                    <a:bodyPr/>
                    <a:lstStyle/>
                    <a:p>
                      <a:pPr algn="ctr" fontAlgn="b"/>
                      <a:r>
                        <a:rPr lang="en-AU" sz="1000" u="none" strike="noStrike">
                          <a:solidFill>
                            <a:schemeClr val="bg1"/>
                          </a:solidFill>
                          <a:effectLst/>
                          <a:latin typeface="+mn-lt"/>
                        </a:rPr>
                        <a:t>Total % shift</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extLst>
                  <a:ext uri="{0D108BD9-81ED-4DB2-BD59-A6C34878D82A}">
                    <a16:rowId xmlns:a16="http://schemas.microsoft.com/office/drawing/2014/main" val="2515587540"/>
                  </a:ext>
                </a:extLst>
              </a:tr>
              <a:tr h="297591">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B w="12700" cmpd="sng">
                      <a:noFill/>
                    </a:lnB>
                    <a:solidFill>
                      <a:srgbClr val="2A3A8F"/>
                    </a:solidFill>
                  </a:tcPr>
                </a:tc>
                <a:tc>
                  <a:txBody>
                    <a:bodyPr/>
                    <a:lstStyle/>
                    <a:p>
                      <a:pPr algn="ctr" fontAlgn="b"/>
                      <a:r>
                        <a:rPr lang="en-AU" sz="100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vMerge="1">
                  <a:txBody>
                    <a:bodyPr/>
                    <a:lstStyle/>
                    <a:p>
                      <a:pPr algn="ctr" fontAlgn="b"/>
                      <a:r>
                        <a:rPr lang="en-AU" sz="1000" u="none" strike="noStrike">
                          <a:solidFill>
                            <a:schemeClr val="bg1"/>
                          </a:solidFill>
                          <a:effectLst/>
                          <a:latin typeface="+mn-lt"/>
                        </a:rPr>
                        <a:t>% shift</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extLst>
                  <a:ext uri="{0D108BD9-81ED-4DB2-BD59-A6C34878D82A}">
                    <a16:rowId xmlns:a16="http://schemas.microsoft.com/office/drawing/2014/main" val="1827413359"/>
                  </a:ext>
                </a:extLst>
              </a:tr>
              <a:tr h="336957">
                <a:tc>
                  <a:txBody>
                    <a:bodyPr/>
                    <a:lstStyle/>
                    <a:p>
                      <a:pPr algn="l" fontAlgn="ctr"/>
                      <a:r>
                        <a:rPr lang="en-AU" sz="1000" b="0" i="0" u="none" strike="noStrike">
                          <a:solidFill>
                            <a:srgbClr val="333333"/>
                          </a:solidFill>
                          <a:effectLst/>
                          <a:latin typeface="+mn-lt"/>
                        </a:rPr>
                        <a:t>Certificate III</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698</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73%</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000" u="none" strike="noStrike" kern="1200">
                          <a:solidFill>
                            <a:schemeClr val="dk1"/>
                          </a:solidFill>
                          <a:effectLst/>
                          <a:latin typeface="+mn-lt"/>
                          <a:ea typeface="+mn-ea"/>
                          <a:cs typeface="+mn-cs"/>
                        </a:rPr>
                        <a:t>543</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50%</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1" i="0" u="none" strike="noStrike" kern="1200">
                          <a:solidFill>
                            <a:srgbClr val="FF0000"/>
                          </a:solidFill>
                          <a:effectLst/>
                          <a:latin typeface="+mn-lt"/>
                          <a:ea typeface="+mn-ea"/>
                          <a:cs typeface="+mn-cs"/>
                        </a:rPr>
                        <a:t>-23%</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297591">
                <a:tc>
                  <a:txBody>
                    <a:bodyPr/>
                    <a:lstStyle/>
                    <a:p>
                      <a:pPr algn="l" fontAlgn="ctr"/>
                      <a:r>
                        <a:rPr lang="en-AU" sz="1000" b="0" i="0" u="none" strike="noStrike">
                          <a:solidFill>
                            <a:srgbClr val="333333"/>
                          </a:solidFill>
                          <a:effectLst/>
                          <a:latin typeface="+mn-lt"/>
                        </a:rPr>
                        <a:t>Certificate IV</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165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17%</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247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23%</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1" i="0" u="none" strike="noStrike" kern="1200">
                          <a:solidFill>
                            <a:srgbClr val="00B050"/>
                          </a:solidFill>
                          <a:effectLst/>
                          <a:latin typeface="+mn-lt"/>
                          <a:ea typeface="+mn-ea"/>
                          <a:cs typeface="+mn-cs"/>
                        </a:rPr>
                        <a:t>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896804"/>
                  </a:ext>
                </a:extLst>
              </a:tr>
              <a:tr h="297591">
                <a:tc>
                  <a:txBody>
                    <a:bodyPr/>
                    <a:lstStyle/>
                    <a:p>
                      <a:pPr algn="l" fontAlgn="ctr"/>
                      <a:r>
                        <a:rPr lang="en-AU" sz="1000" b="0" i="0" u="none" strike="noStrike">
                          <a:solidFill>
                            <a:srgbClr val="333333"/>
                          </a:solidFill>
                          <a:effectLst/>
                          <a:latin typeface="+mn-lt"/>
                        </a:rPr>
                        <a:t>Diploma</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32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3%</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94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9%</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1" i="0" u="none" strike="noStrike" kern="1200">
                          <a:solidFill>
                            <a:srgbClr val="00B050"/>
                          </a:solidFill>
                          <a:effectLst/>
                          <a:latin typeface="+mn-lt"/>
                          <a:ea typeface="+mn-ea"/>
                          <a:cs typeface="+mn-cs"/>
                        </a:rPr>
                        <a:t>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0046868"/>
                  </a:ext>
                </a:extLst>
              </a:tr>
              <a:tr h="297591">
                <a:tc>
                  <a:txBody>
                    <a:bodyPr/>
                    <a:lstStyle/>
                    <a:p>
                      <a:pPr algn="l" fontAlgn="ctr"/>
                      <a:r>
                        <a:rPr lang="en-AU" sz="1000" b="0" i="0" u="none" strike="noStrike">
                          <a:solidFill>
                            <a:srgbClr val="333333"/>
                          </a:solidFill>
                          <a:effectLst/>
                          <a:latin typeface="+mn-lt"/>
                        </a:rPr>
                        <a:t>Bachelors or higher</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43</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5%</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112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1" i="0" u="none" strike="noStrike" kern="1200">
                          <a:solidFill>
                            <a:srgbClr val="00B050"/>
                          </a:solidFill>
                          <a:effectLst/>
                          <a:latin typeface="+mn-lt"/>
                          <a:ea typeface="+mn-ea"/>
                          <a:cs typeface="+mn-cs"/>
                        </a:rPr>
                        <a:t>6%</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4606571"/>
                  </a:ext>
                </a:extLst>
              </a:tr>
              <a:tr h="297591">
                <a:tc>
                  <a:txBody>
                    <a:bodyPr/>
                    <a:lstStyle/>
                    <a:p>
                      <a:pPr algn="l" fontAlgn="ctr"/>
                      <a:r>
                        <a:rPr lang="en-AU" sz="1000" b="0" i="0" u="none" strike="noStrike">
                          <a:solidFill>
                            <a:srgbClr val="333333"/>
                          </a:solidFill>
                          <a:effectLst/>
                          <a:latin typeface="+mn-lt"/>
                        </a:rPr>
                        <a:t>No formal qualifications</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92</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8%</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1" i="0" u="none" strike="noStrike" kern="1200">
                          <a:solidFill>
                            <a:srgbClr val="00B050"/>
                          </a:solidFill>
                          <a:effectLst/>
                          <a:latin typeface="+mn-lt"/>
                          <a:ea typeface="+mn-ea"/>
                          <a:cs typeface="+mn-cs"/>
                        </a:rPr>
                        <a:t>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9403869"/>
                  </a:ext>
                </a:extLst>
              </a:tr>
            </a:tbl>
          </a:graphicData>
        </a:graphic>
      </p:graphicFrame>
      <p:sp>
        <p:nvSpPr>
          <p:cNvPr id="16" name="TextBox 15">
            <a:extLst>
              <a:ext uri="{FF2B5EF4-FFF2-40B4-BE49-F238E27FC236}">
                <a16:creationId xmlns:a16="http://schemas.microsoft.com/office/drawing/2014/main" id="{1F449762-4C29-2E58-0E25-1B5F14AE4B3F}"/>
              </a:ext>
            </a:extLst>
          </p:cNvPr>
          <p:cNvSpPr txBox="1"/>
          <p:nvPr/>
        </p:nvSpPr>
        <p:spPr>
          <a:xfrm>
            <a:off x="1134534" y="6371181"/>
            <a:ext cx="6100762" cy="21544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a:t>
            </a:r>
            <a:endParaRPr lang="en-AU" sz="8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4269218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t>Qualifications by facility type</a:t>
            </a:r>
            <a:endParaRPr lang="en-AU" sz="2800"/>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22</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
        <p:nvSpPr>
          <p:cNvPr id="16" name="TextBox 15">
            <a:extLst>
              <a:ext uri="{FF2B5EF4-FFF2-40B4-BE49-F238E27FC236}">
                <a16:creationId xmlns:a16="http://schemas.microsoft.com/office/drawing/2014/main" id="{1F449762-4C29-2E58-0E25-1B5F14AE4B3F}"/>
              </a:ext>
            </a:extLst>
          </p:cNvPr>
          <p:cNvSpPr txBox="1"/>
          <p:nvPr/>
        </p:nvSpPr>
        <p:spPr>
          <a:xfrm>
            <a:off x="1134534" y="6414672"/>
            <a:ext cx="6100762" cy="21544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a:t>
            </a:r>
            <a:endParaRPr lang="en-AU" sz="800">
              <a:solidFill>
                <a:srgbClr val="333333"/>
              </a:solidFill>
              <a:latin typeface="Source Sans Pro" panose="020B0503030403020204" pitchFamily="34" charset="0"/>
              <a:ea typeface="Source Sans Pro" panose="020B0503030403020204" pitchFamily="34" charset="0"/>
            </a:endParaRPr>
          </a:p>
        </p:txBody>
      </p:sp>
      <p:graphicFrame>
        <p:nvGraphicFramePr>
          <p:cNvPr id="17" name="Table 16">
            <a:extLst>
              <a:ext uri="{FF2B5EF4-FFF2-40B4-BE49-F238E27FC236}">
                <a16:creationId xmlns:a16="http://schemas.microsoft.com/office/drawing/2014/main" id="{FE1A481C-AE24-7327-727B-9872B63DDE02}"/>
              </a:ext>
            </a:extLst>
          </p:cNvPr>
          <p:cNvGraphicFramePr>
            <a:graphicFrameLocks noGrp="1"/>
          </p:cNvGraphicFramePr>
          <p:nvPr>
            <p:extLst>
              <p:ext uri="{D42A27DB-BD31-4B8C-83A1-F6EECF244321}">
                <p14:modId xmlns:p14="http://schemas.microsoft.com/office/powerpoint/2010/main" val="3304116521"/>
              </p:ext>
            </p:extLst>
          </p:nvPr>
        </p:nvGraphicFramePr>
        <p:xfrm>
          <a:off x="6332746" y="3175089"/>
          <a:ext cx="4912642" cy="2310020"/>
        </p:xfrm>
        <a:graphic>
          <a:graphicData uri="http://schemas.openxmlformats.org/drawingml/2006/table">
            <a:tbl>
              <a:tblPr>
                <a:tableStyleId>{5C22544A-7EE6-4342-B048-85BDC9FD1C3A}</a:tableStyleId>
              </a:tblPr>
              <a:tblGrid>
                <a:gridCol w="2103052">
                  <a:extLst>
                    <a:ext uri="{9D8B030D-6E8A-4147-A177-3AD203B41FA5}">
                      <a16:colId xmlns:a16="http://schemas.microsoft.com/office/drawing/2014/main" val="3450094987"/>
                    </a:ext>
                  </a:extLst>
                </a:gridCol>
                <a:gridCol w="561918">
                  <a:extLst>
                    <a:ext uri="{9D8B030D-6E8A-4147-A177-3AD203B41FA5}">
                      <a16:colId xmlns:a16="http://schemas.microsoft.com/office/drawing/2014/main" val="867819584"/>
                    </a:ext>
                  </a:extLst>
                </a:gridCol>
                <a:gridCol w="561918">
                  <a:extLst>
                    <a:ext uri="{9D8B030D-6E8A-4147-A177-3AD203B41FA5}">
                      <a16:colId xmlns:a16="http://schemas.microsoft.com/office/drawing/2014/main" val="4022999987"/>
                    </a:ext>
                  </a:extLst>
                </a:gridCol>
                <a:gridCol w="561918">
                  <a:extLst>
                    <a:ext uri="{9D8B030D-6E8A-4147-A177-3AD203B41FA5}">
                      <a16:colId xmlns:a16="http://schemas.microsoft.com/office/drawing/2014/main" val="2934241603"/>
                    </a:ext>
                  </a:extLst>
                </a:gridCol>
                <a:gridCol w="561918">
                  <a:extLst>
                    <a:ext uri="{9D8B030D-6E8A-4147-A177-3AD203B41FA5}">
                      <a16:colId xmlns:a16="http://schemas.microsoft.com/office/drawing/2014/main" val="735154165"/>
                    </a:ext>
                  </a:extLst>
                </a:gridCol>
                <a:gridCol w="561918">
                  <a:extLst>
                    <a:ext uri="{9D8B030D-6E8A-4147-A177-3AD203B41FA5}">
                      <a16:colId xmlns:a16="http://schemas.microsoft.com/office/drawing/2014/main" val="475498381"/>
                    </a:ext>
                  </a:extLst>
                </a:gridCol>
              </a:tblGrid>
              <a:tr h="493897">
                <a:tc rowSpan="2">
                  <a:txBody>
                    <a:bodyPr/>
                    <a:lstStyle/>
                    <a:p>
                      <a:pPr algn="l" fontAlgn="b"/>
                      <a:r>
                        <a:rPr lang="en-AU" sz="1000" u="none" strike="noStrike">
                          <a:solidFill>
                            <a:schemeClr val="bg1"/>
                          </a:solidFill>
                          <a:effectLst/>
                          <a:latin typeface="+mn-lt"/>
                        </a:rPr>
                        <a:t>  Item</a:t>
                      </a:r>
                      <a:endParaRPr lang="en-AU" sz="1000" b="0" i="0" u="none" strike="noStrike">
                        <a:solidFill>
                          <a:schemeClr val="bg1"/>
                        </a:solidFill>
                        <a:effectLst/>
                        <a:latin typeface="+mn-lt"/>
                      </a:endParaRPr>
                    </a:p>
                  </a:txBody>
                  <a:tcPr marL="9525" marR="9525" marT="9525" marB="0" anchor="ctr">
                    <a:lnB w="12700" cmpd="sng">
                      <a:noFill/>
                    </a:lnB>
                    <a:solidFill>
                      <a:srgbClr val="2A3A8F"/>
                    </a:solidFill>
                  </a:tcPr>
                </a:tc>
                <a:tc rowSpan="2">
                  <a:txBody>
                    <a:bodyPr/>
                    <a:lstStyle/>
                    <a:p>
                      <a:pPr algn="ctr" fontAlgn="b"/>
                      <a:r>
                        <a:rPr lang="en-US" sz="1000" b="0" i="0" u="none" strike="noStrike">
                          <a:solidFill>
                            <a:schemeClr val="bg1"/>
                          </a:solidFill>
                          <a:effectLst/>
                          <a:latin typeface="+mn-lt"/>
                        </a:rPr>
                        <a:t>n</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gridSpan="2">
                  <a:txBody>
                    <a:bodyPr/>
                    <a:lstStyle/>
                    <a:p>
                      <a:pPr algn="ctr" fontAlgn="b"/>
                      <a:r>
                        <a:rPr lang="en-AU" sz="1000" u="none" strike="noStrike">
                          <a:solidFill>
                            <a:schemeClr val="bg1"/>
                          </a:solidFill>
                          <a:effectLst/>
                          <a:latin typeface="+mn-lt"/>
                        </a:rPr>
                        <a:t>Pension</a:t>
                      </a:r>
                    </a:p>
                    <a:p>
                      <a:pPr algn="ctr" fontAlgn="b"/>
                      <a:r>
                        <a:rPr lang="en-AU" sz="1000" b="0" i="0" u="none" strike="noStrike">
                          <a:solidFill>
                            <a:schemeClr val="bg1"/>
                          </a:solidFill>
                          <a:effectLst/>
                          <a:latin typeface="+mn-lt"/>
                        </a:rPr>
                        <a:t>(n=645)</a:t>
                      </a:r>
                    </a:p>
                  </a:txBody>
                  <a:tcPr marL="9525" marR="9525" marT="9525" marB="0" anchor="ctr">
                    <a:solidFill>
                      <a:srgbClr val="2A3A8F"/>
                    </a:solidFill>
                  </a:tcPr>
                </a:tc>
                <a:tc hMerge="1">
                  <a:txBody>
                    <a:bodyPr/>
                    <a:lstStyle/>
                    <a:p>
                      <a:endParaRPr lang="en-AU"/>
                    </a:p>
                  </a:txBody>
                  <a:tcPr/>
                </a:tc>
                <a:tc gridSpan="2">
                  <a:txBody>
                    <a:bodyPr/>
                    <a:lstStyle/>
                    <a:p>
                      <a:pPr algn="ctr" fontAlgn="b"/>
                      <a:r>
                        <a:rPr lang="en-US" sz="1000" b="0" i="0" u="none" strike="noStrike">
                          <a:solidFill>
                            <a:schemeClr val="bg1"/>
                          </a:solidFill>
                          <a:effectLst/>
                          <a:latin typeface="+mn-lt"/>
                        </a:rPr>
                        <a:t>Above Pension</a:t>
                      </a:r>
                    </a:p>
                    <a:p>
                      <a:pPr algn="ctr" fontAlgn="b"/>
                      <a:r>
                        <a:rPr lang="en-AU" sz="1000" b="0" i="0" u="none" strike="noStrike">
                          <a:solidFill>
                            <a:schemeClr val="bg1"/>
                          </a:solidFill>
                          <a:effectLst/>
                          <a:latin typeface="+mn-lt"/>
                        </a:rPr>
                        <a:t>(n=443)</a:t>
                      </a:r>
                    </a:p>
                  </a:txBody>
                  <a:tcPr marL="9525" marR="9525" marT="9525" marB="0" anchor="ctr">
                    <a:solidFill>
                      <a:srgbClr val="2A3A8F"/>
                    </a:solidFill>
                  </a:tcPr>
                </a:tc>
                <a:tc hMerge="1">
                  <a:txBody>
                    <a:bodyPr/>
                    <a:lstStyle/>
                    <a:p>
                      <a:pPr algn="ctr" fontAlgn="b"/>
                      <a:endParaRPr lang="en-AU" sz="1000" b="0" i="1" u="none" strike="noStrike">
                        <a:solidFill>
                          <a:schemeClr val="bg1"/>
                        </a:solidFill>
                        <a:effectLst/>
                        <a:latin typeface="+mn-lt"/>
                      </a:endParaRPr>
                    </a:p>
                  </a:txBody>
                  <a:tcPr marL="9525" marR="9525" marT="9525" marB="0" anchor="ctr">
                    <a:solidFill>
                      <a:srgbClr val="2A3A8F"/>
                    </a:solidFill>
                  </a:tcPr>
                </a:tc>
                <a:extLst>
                  <a:ext uri="{0D108BD9-81ED-4DB2-BD59-A6C34878D82A}">
                    <a16:rowId xmlns:a16="http://schemas.microsoft.com/office/drawing/2014/main" val="2515587540"/>
                  </a:ext>
                </a:extLst>
              </a:tr>
              <a:tr h="296158">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T w="12700" cmpd="sng">
                      <a:noFill/>
                    </a:lnT>
                    <a:lnB w="12700" cmpd="sng">
                      <a:noFill/>
                    </a:lnB>
                    <a:solidFill>
                      <a:srgbClr val="2A3A8F"/>
                    </a:solidFill>
                  </a:tcPr>
                </a:tc>
                <a:tc vMerge="1">
                  <a:txBody>
                    <a:bodyPr/>
                    <a:lstStyle/>
                    <a:p>
                      <a:pPr algn="ctr" fontAlgn="b"/>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extLst>
                  <a:ext uri="{0D108BD9-81ED-4DB2-BD59-A6C34878D82A}">
                    <a16:rowId xmlns:a16="http://schemas.microsoft.com/office/drawing/2014/main" val="1827413359"/>
                  </a:ext>
                </a:extLst>
              </a:tr>
              <a:tr h="335333">
                <a:tc>
                  <a:txBody>
                    <a:bodyPr/>
                    <a:lstStyle/>
                    <a:p>
                      <a:pPr algn="l" fontAlgn="ctr"/>
                      <a:r>
                        <a:rPr lang="en-AU" sz="1000" b="0" i="0" u="none" strike="noStrike">
                          <a:solidFill>
                            <a:srgbClr val="333333"/>
                          </a:solidFill>
                          <a:effectLst/>
                          <a:latin typeface="Segoe UI" panose="020B0502040204020203" pitchFamily="34" charset="0"/>
                        </a:rPr>
                        <a:t>Certificate III</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AU" sz="1000" u="none" strike="noStrike" kern="1200">
                          <a:solidFill>
                            <a:schemeClr val="dk1"/>
                          </a:solidFill>
                          <a:effectLst/>
                          <a:latin typeface="+mn-lt"/>
                          <a:ea typeface="+mn-ea"/>
                          <a:cs typeface="+mn-cs"/>
                        </a:rPr>
                        <a:t>543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53%</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FF0000"/>
                          </a:solidFill>
                          <a:effectLst/>
                          <a:latin typeface="Source Sans Pro" panose="020B0503030403020204" pitchFamily="34" charset="0"/>
                          <a:ea typeface="+mn-ea"/>
                          <a:cs typeface="+mn-cs"/>
                        </a:rPr>
                        <a:t>-20%</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48%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fontAlgn="b" latinLnBrk="0" hangingPunct="1"/>
                      <a:r>
                        <a:rPr lang="en-AU" sz="1000" b="0" i="0" u="none" strike="noStrike" kern="1200">
                          <a:solidFill>
                            <a:srgbClr val="FF0000"/>
                          </a:solidFill>
                          <a:effectLst/>
                          <a:latin typeface="Source Sans Pro" panose="020B0503030403020204" pitchFamily="34" charset="0"/>
                          <a:ea typeface="+mn-ea"/>
                          <a:cs typeface="+mn-cs"/>
                        </a:rPr>
                        <a:t>-25%</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296158">
                <a:tc>
                  <a:txBody>
                    <a:bodyPr/>
                    <a:lstStyle/>
                    <a:p>
                      <a:pPr algn="l" fontAlgn="ctr"/>
                      <a:r>
                        <a:rPr lang="en-AU" sz="1000" b="0" i="0" u="none" strike="noStrike">
                          <a:solidFill>
                            <a:srgbClr val="333333"/>
                          </a:solidFill>
                          <a:effectLst/>
                          <a:latin typeface="Segoe UI" panose="020B0502040204020203" pitchFamily="34" charset="0"/>
                        </a:rPr>
                        <a:t>Certificate IV</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247</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23%</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6%</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21%</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3%</a:t>
                      </a:r>
                    </a:p>
                  </a:txBody>
                  <a:tcPr marL="6350" marR="6350" marT="635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871896804"/>
                  </a:ext>
                </a:extLst>
              </a:tr>
              <a:tr h="296158">
                <a:tc>
                  <a:txBody>
                    <a:bodyPr/>
                    <a:lstStyle/>
                    <a:p>
                      <a:pPr algn="l" fontAlgn="ctr"/>
                      <a:r>
                        <a:rPr lang="en-AU" sz="1000" b="0" i="0" u="none" strike="noStrike">
                          <a:solidFill>
                            <a:srgbClr val="333333"/>
                          </a:solidFill>
                          <a:effectLst/>
                          <a:latin typeface="Segoe UI" panose="020B0502040204020203" pitchFamily="34" charset="0"/>
                        </a:rPr>
                        <a:t>Diploma</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94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10%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5%</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9%</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8%</a:t>
                      </a:r>
                    </a:p>
                  </a:txBody>
                  <a:tcPr marL="6350" marR="6350" marT="635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200046868"/>
                  </a:ext>
                </a:extLst>
              </a:tr>
              <a:tr h="296158">
                <a:tc>
                  <a:txBody>
                    <a:bodyPr/>
                    <a:lstStyle/>
                    <a:p>
                      <a:pPr algn="l" fontAlgn="ctr"/>
                      <a:r>
                        <a:rPr lang="en-AU" sz="1000" b="0" i="0" u="none" strike="noStrike">
                          <a:solidFill>
                            <a:srgbClr val="333333"/>
                          </a:solidFill>
                          <a:effectLst/>
                          <a:latin typeface="Segoe UI" panose="020B0502040204020203" pitchFamily="34" charset="0"/>
                        </a:rPr>
                        <a:t>Bachelors or higher</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112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8%</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5%</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14%</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7%</a:t>
                      </a:r>
                    </a:p>
                  </a:txBody>
                  <a:tcPr marL="6350" marR="6350" marT="635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84606571"/>
                  </a:ext>
                </a:extLst>
              </a:tr>
              <a:tr h="296158">
                <a:tc>
                  <a:txBody>
                    <a:bodyPr/>
                    <a:lstStyle/>
                    <a:p>
                      <a:pPr algn="l" fontAlgn="ctr"/>
                      <a:r>
                        <a:rPr lang="en-AU" sz="1000" b="0" i="0" u="none" strike="noStrike">
                          <a:solidFill>
                            <a:srgbClr val="333333"/>
                          </a:solidFill>
                          <a:effectLst/>
                          <a:latin typeface="Segoe UI" panose="020B0502040204020203" pitchFamily="34" charset="0"/>
                        </a:rPr>
                        <a:t>No formal qualifications</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ctr"/>
                      <a:r>
                        <a:rPr lang="en-AU" sz="1000" u="none" strike="noStrike" kern="1200">
                          <a:solidFill>
                            <a:schemeClr val="dk1"/>
                          </a:solidFill>
                          <a:effectLst/>
                          <a:latin typeface="+mn-lt"/>
                          <a:ea typeface="+mn-ea"/>
                          <a:cs typeface="+mn-cs"/>
                        </a:rPr>
                        <a:t>92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7%</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5%</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Source Sans Pro" panose="020B0503030403020204" pitchFamily="34" charset="0"/>
                          <a:ea typeface="+mn-ea"/>
                          <a:cs typeface="+mn-cs"/>
                        </a:rPr>
                        <a:t>9%</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marL="0" algn="ctr" defTabSz="914400" rtl="0" eaLnBrk="1" fontAlgn="b" latinLnBrk="0" hangingPunct="1"/>
                      <a:r>
                        <a:rPr lang="en-AU" sz="1000" b="0" i="0" u="none" strike="noStrike" kern="1200">
                          <a:solidFill>
                            <a:srgbClr val="00B050"/>
                          </a:solidFill>
                          <a:effectLst/>
                          <a:latin typeface="Source Sans Pro" panose="020B0503030403020204" pitchFamily="34" charset="0"/>
                          <a:ea typeface="+mn-ea"/>
                          <a:cs typeface="+mn-cs"/>
                        </a:rPr>
                        <a:t>7%</a:t>
                      </a:r>
                    </a:p>
                  </a:txBody>
                  <a:tcPr marL="6350" marR="6350" marT="635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9403869"/>
                  </a:ext>
                </a:extLst>
              </a:tr>
            </a:tbl>
          </a:graphicData>
        </a:graphic>
      </p:graphicFrame>
      <p:sp>
        <p:nvSpPr>
          <p:cNvPr id="18" name="Subtitle 7">
            <a:extLst>
              <a:ext uri="{FF2B5EF4-FFF2-40B4-BE49-F238E27FC236}">
                <a16:creationId xmlns:a16="http://schemas.microsoft.com/office/drawing/2014/main" id="{F8F98E23-3F0D-8104-2CDD-9424E2FFFA8A}"/>
              </a:ext>
            </a:extLst>
          </p:cNvPr>
          <p:cNvSpPr txBox="1">
            <a:spLocks/>
          </p:cNvSpPr>
          <p:nvPr/>
        </p:nvSpPr>
        <p:spPr>
          <a:xfrm>
            <a:off x="881782" y="1660585"/>
            <a:ext cx="4918654"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Qualifications by SRS types</a:t>
            </a:r>
            <a:br>
              <a:rPr lang="en-GB" sz="1400" b="1">
                <a:solidFill>
                  <a:srgbClr val="333333"/>
                </a:solidFill>
                <a:latin typeface="Source Sans Pro" panose="020B0503030403020204" pitchFamily="34" charset="0"/>
                <a:ea typeface="Source Sans Pro" panose="020B0503030403020204" pitchFamily="34" charset="0"/>
              </a:rPr>
            </a:br>
            <a:endParaRPr lang="en-GB" sz="1400" b="1">
              <a:solidFill>
                <a:srgbClr val="333333"/>
              </a:solidFill>
              <a:latin typeface="Source Sans Pro" panose="020B0503030403020204" pitchFamily="34" charset="0"/>
              <a:ea typeface="Source Sans Pro" panose="020B0503030403020204" pitchFamily="34" charset="0"/>
            </a:endParaRPr>
          </a:p>
        </p:txBody>
      </p:sp>
      <p:sp>
        <p:nvSpPr>
          <p:cNvPr id="19" name="Subtitle 7">
            <a:extLst>
              <a:ext uri="{FF2B5EF4-FFF2-40B4-BE49-F238E27FC236}">
                <a16:creationId xmlns:a16="http://schemas.microsoft.com/office/drawing/2014/main" id="{FDA1032E-568C-65B6-A4A8-7332E9D9FF0A}"/>
              </a:ext>
            </a:extLst>
          </p:cNvPr>
          <p:cNvSpPr txBox="1">
            <a:spLocks/>
          </p:cNvSpPr>
          <p:nvPr/>
        </p:nvSpPr>
        <p:spPr>
          <a:xfrm>
            <a:off x="868368" y="2178769"/>
            <a:ext cx="4918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spcBef>
                <a:spcPts val="600"/>
              </a:spcBef>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graphicFrame>
        <p:nvGraphicFramePr>
          <p:cNvPr id="10" name="Chart 9">
            <a:extLst>
              <a:ext uri="{FF2B5EF4-FFF2-40B4-BE49-F238E27FC236}">
                <a16:creationId xmlns:a16="http://schemas.microsoft.com/office/drawing/2014/main" id="{05A15ED5-93A6-C5DF-756A-97AF5050977E}"/>
              </a:ext>
            </a:extLst>
          </p:cNvPr>
          <p:cNvGraphicFramePr/>
          <p:nvPr>
            <p:extLst>
              <p:ext uri="{D42A27DB-BD31-4B8C-83A1-F6EECF244321}">
                <p14:modId xmlns:p14="http://schemas.microsoft.com/office/powerpoint/2010/main" val="258620885"/>
              </p:ext>
            </p:extLst>
          </p:nvPr>
        </p:nvGraphicFramePr>
        <p:xfrm>
          <a:off x="881782" y="2565465"/>
          <a:ext cx="5057200" cy="3341959"/>
        </p:xfrm>
        <a:graphic>
          <a:graphicData uri="http://schemas.openxmlformats.org/drawingml/2006/chart">
            <c:chart xmlns:c="http://schemas.openxmlformats.org/drawingml/2006/chart" xmlns:r="http://schemas.openxmlformats.org/officeDocument/2006/relationships" r:id="rId2"/>
          </a:graphicData>
        </a:graphic>
      </p:graphicFrame>
      <p:sp>
        <p:nvSpPr>
          <p:cNvPr id="11" name="Subtitle 7">
            <a:extLst>
              <a:ext uri="{FF2B5EF4-FFF2-40B4-BE49-F238E27FC236}">
                <a16:creationId xmlns:a16="http://schemas.microsoft.com/office/drawing/2014/main" id="{11F6E28D-D4B4-0C39-C740-0DBE6F185FA2}"/>
              </a:ext>
            </a:extLst>
          </p:cNvPr>
          <p:cNvSpPr txBox="1">
            <a:spLocks/>
          </p:cNvSpPr>
          <p:nvPr/>
        </p:nvSpPr>
        <p:spPr>
          <a:xfrm>
            <a:off x="2611939" y="5858616"/>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(n=1088)</a:t>
            </a:r>
          </a:p>
        </p:txBody>
      </p:sp>
      <p:sp>
        <p:nvSpPr>
          <p:cNvPr id="12" name="Subtitle 7">
            <a:extLst>
              <a:ext uri="{FF2B5EF4-FFF2-40B4-BE49-F238E27FC236}">
                <a16:creationId xmlns:a16="http://schemas.microsoft.com/office/drawing/2014/main" id="{1CC76991-3404-BF7E-3C0F-EE04B56CA9D2}"/>
              </a:ext>
            </a:extLst>
          </p:cNvPr>
          <p:cNvSpPr txBox="1">
            <a:spLocks/>
          </p:cNvSpPr>
          <p:nvPr/>
        </p:nvSpPr>
        <p:spPr>
          <a:xfrm>
            <a:off x="6340147" y="1662790"/>
            <a:ext cx="4918654"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Qualifications by SRS types with trends</a:t>
            </a:r>
          </a:p>
        </p:txBody>
      </p:sp>
      <p:sp>
        <p:nvSpPr>
          <p:cNvPr id="13" name="Subtitle 7">
            <a:extLst>
              <a:ext uri="{FF2B5EF4-FFF2-40B4-BE49-F238E27FC236}">
                <a16:creationId xmlns:a16="http://schemas.microsoft.com/office/drawing/2014/main" id="{4656D957-E3D7-D4AD-5ECC-EB2C2285D67F}"/>
              </a:ext>
            </a:extLst>
          </p:cNvPr>
          <p:cNvSpPr txBox="1">
            <a:spLocks/>
          </p:cNvSpPr>
          <p:nvPr/>
        </p:nvSpPr>
        <p:spPr>
          <a:xfrm>
            <a:off x="6326733" y="2180974"/>
            <a:ext cx="4918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spcBef>
                <a:spcPts val="600"/>
              </a:spcBef>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41% of pension level SRS and 44% of above pension SRS held a Certificate IV or higher qualification. </a:t>
            </a:r>
            <a:endParaRPr lang="en-GB" sz="12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866884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AU" sz="2800"/>
              <a:t>Current certificates held by staff</a:t>
            </a: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23</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
        <p:nvSpPr>
          <p:cNvPr id="5" name="Subtitle 7">
            <a:extLst>
              <a:ext uri="{FF2B5EF4-FFF2-40B4-BE49-F238E27FC236}">
                <a16:creationId xmlns:a16="http://schemas.microsoft.com/office/drawing/2014/main" id="{B1DE45E8-3162-460B-39F9-DCB6590246A1}"/>
              </a:ext>
            </a:extLst>
          </p:cNvPr>
          <p:cNvSpPr txBox="1">
            <a:spLocks/>
          </p:cNvSpPr>
          <p:nvPr/>
        </p:nvSpPr>
        <p:spPr>
          <a:xfrm>
            <a:off x="919877" y="2111664"/>
            <a:ext cx="4003481"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Average number of staff per facility holding current certificates</a:t>
            </a:r>
          </a:p>
        </p:txBody>
      </p:sp>
      <p:sp>
        <p:nvSpPr>
          <p:cNvPr id="8" name="Subtitle 7">
            <a:extLst>
              <a:ext uri="{FF2B5EF4-FFF2-40B4-BE49-F238E27FC236}">
                <a16:creationId xmlns:a16="http://schemas.microsoft.com/office/drawing/2014/main" id="{D7D503C5-C36B-90F0-9F22-8A086BC9AF7A}"/>
              </a:ext>
            </a:extLst>
          </p:cNvPr>
          <p:cNvSpPr txBox="1">
            <a:spLocks/>
          </p:cNvSpPr>
          <p:nvPr/>
        </p:nvSpPr>
        <p:spPr>
          <a:xfrm>
            <a:off x="919879" y="2975382"/>
            <a:ext cx="4003479" cy="133949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AU" sz="1200">
                <a:solidFill>
                  <a:srgbClr val="333333"/>
                </a:solidFill>
                <a:latin typeface="Source Sans Pro" panose="020B0503030403020204" pitchFamily="34" charset="0"/>
                <a:ea typeface="Source Sans Pro" panose="020B0503030403020204" pitchFamily="34" charset="0"/>
              </a:rPr>
              <a:t>On average 9 staff per SRS held a current first aid certificate, 6 held a current  food handling certificate and 3 held a Mental Health First Aid certificate. </a:t>
            </a:r>
          </a:p>
        </p:txBody>
      </p:sp>
      <p:sp>
        <p:nvSpPr>
          <p:cNvPr id="10" name="Subtitle 7">
            <a:extLst>
              <a:ext uri="{FF2B5EF4-FFF2-40B4-BE49-F238E27FC236}">
                <a16:creationId xmlns:a16="http://schemas.microsoft.com/office/drawing/2014/main" id="{A5FFB58D-DD86-4A85-81D6-CB4501A3C984}"/>
              </a:ext>
            </a:extLst>
          </p:cNvPr>
          <p:cNvSpPr txBox="1">
            <a:spLocks/>
          </p:cNvSpPr>
          <p:nvPr/>
        </p:nvSpPr>
        <p:spPr>
          <a:xfrm>
            <a:off x="7614814" y="6013117"/>
            <a:ext cx="2422921" cy="219462"/>
          </a:xfrm>
          <a:prstGeom prst="rect">
            <a:avLst/>
          </a:prstGeom>
          <a:solidFill>
            <a:schemeClr val="bg1"/>
          </a:solidFill>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b="1">
                <a:solidFill>
                  <a:schemeClr val="tx1">
                    <a:lumMod val="50000"/>
                    <a:lumOff val="50000"/>
                  </a:schemeClr>
                </a:solidFill>
                <a:latin typeface="Segoe UI" panose="020B0502040204020203" pitchFamily="34" charset="0"/>
                <a:ea typeface="Source Sans Pro" panose="020B0503030403020204" pitchFamily="34" charset="0"/>
                <a:cs typeface="Segoe UI" panose="020B0502040204020203" pitchFamily="34" charset="0"/>
              </a:rPr>
              <a:t>Response percentage (n=1,802)</a:t>
            </a:r>
          </a:p>
        </p:txBody>
      </p:sp>
      <p:graphicFrame>
        <p:nvGraphicFramePr>
          <p:cNvPr id="23" name="Chart 22">
            <a:extLst>
              <a:ext uri="{FF2B5EF4-FFF2-40B4-BE49-F238E27FC236}">
                <a16:creationId xmlns:a16="http://schemas.microsoft.com/office/drawing/2014/main" id="{A122D7D3-910A-989E-5437-F6F82563E3FF}"/>
              </a:ext>
            </a:extLst>
          </p:cNvPr>
          <p:cNvGraphicFramePr/>
          <p:nvPr>
            <p:extLst>
              <p:ext uri="{D42A27DB-BD31-4B8C-83A1-F6EECF244321}">
                <p14:modId xmlns:p14="http://schemas.microsoft.com/office/powerpoint/2010/main" val="1704025351"/>
              </p:ext>
            </p:extLst>
          </p:nvPr>
        </p:nvGraphicFramePr>
        <p:xfrm>
          <a:off x="5326373" y="1830507"/>
          <a:ext cx="6372592" cy="418261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a:extLst>
              <a:ext uri="{FF2B5EF4-FFF2-40B4-BE49-F238E27FC236}">
                <a16:creationId xmlns:a16="http://schemas.microsoft.com/office/drawing/2014/main" id="{C40FBCA0-217A-DD3B-46BE-2C70BA316066}"/>
              </a:ext>
            </a:extLst>
          </p:cNvPr>
          <p:cNvSpPr txBox="1"/>
          <p:nvPr/>
        </p:nvSpPr>
        <p:spPr>
          <a:xfrm>
            <a:off x="7833508" y="6224006"/>
            <a:ext cx="1688180" cy="33855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 New category, no trend analysis </a:t>
            </a:r>
            <a:endParaRPr lang="en-AU" sz="800">
              <a:solidFill>
                <a:srgbClr val="333333"/>
              </a:solidFill>
              <a:latin typeface="Source Sans Pro" panose="020B0503030403020204" pitchFamily="34" charset="0"/>
              <a:ea typeface="Source Sans Pro" panose="020B0503030403020204" pitchFamily="34" charset="0"/>
            </a:endParaRPr>
          </a:p>
          <a:p>
            <a:endParaRPr lang="en-AU" sz="8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775317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4744-0333-FD83-EFCF-E8364818CC3B}"/>
              </a:ext>
            </a:extLst>
          </p:cNvPr>
          <p:cNvSpPr>
            <a:spLocks noGrp="1"/>
          </p:cNvSpPr>
          <p:nvPr>
            <p:ph type="ctrTitle"/>
          </p:nvPr>
        </p:nvSpPr>
        <p:spPr>
          <a:xfrm>
            <a:off x="731519" y="424863"/>
            <a:ext cx="11096045" cy="756603"/>
          </a:xfrm>
        </p:spPr>
        <p:txBody>
          <a:bodyPr>
            <a:normAutofit fontScale="90000"/>
          </a:bodyPr>
          <a:lstStyle/>
          <a:p>
            <a:r>
              <a:rPr lang="en-AU">
                <a:latin typeface="Roboto Slab regular"/>
                <a:ea typeface="Roboto Slab regular"/>
                <a:cs typeface="Roboto Slab regular"/>
              </a:rPr>
              <a:t>39% of staff in pension level SRS held a </a:t>
            </a:r>
            <a:br>
              <a:rPr lang="en-AU">
                <a:latin typeface="Roboto Slab regular"/>
                <a:ea typeface="Roboto Slab regular"/>
                <a:cs typeface="Roboto Slab regular"/>
              </a:rPr>
            </a:br>
            <a:r>
              <a:rPr lang="en-AU">
                <a:latin typeface="Roboto Slab regular"/>
                <a:ea typeface="Roboto Slab regular"/>
                <a:cs typeface="Roboto Slab regular"/>
              </a:rPr>
              <a:t>Mental Health First Aid qualification</a:t>
            </a:r>
            <a:endParaRPr lang="en-AU"/>
          </a:p>
        </p:txBody>
      </p:sp>
      <p:sp>
        <p:nvSpPr>
          <p:cNvPr id="5" name="Slide Number Placeholder 4">
            <a:extLst>
              <a:ext uri="{FF2B5EF4-FFF2-40B4-BE49-F238E27FC236}">
                <a16:creationId xmlns:a16="http://schemas.microsoft.com/office/drawing/2014/main" id="{588A73AB-DD59-A4E9-F316-02B9D3D138F3}"/>
              </a:ext>
            </a:extLst>
          </p:cNvPr>
          <p:cNvSpPr>
            <a:spLocks noGrp="1"/>
          </p:cNvSpPr>
          <p:nvPr>
            <p:ph type="sldNum" sz="quarter" idx="4"/>
          </p:nvPr>
        </p:nvSpPr>
        <p:spPr/>
        <p:txBody>
          <a:bodyPr/>
          <a:lstStyle/>
          <a:p>
            <a:fld id="{2B3F9802-22CF-4938-9F44-3FA30BBE2747}" type="slidenum">
              <a:rPr lang="en-AU" smtClean="0"/>
              <a:pPr/>
              <a:t>24</a:t>
            </a:fld>
            <a:r>
              <a:rPr lang="en-AU"/>
              <a:t>   |</a:t>
            </a:r>
          </a:p>
        </p:txBody>
      </p:sp>
      <p:sp>
        <p:nvSpPr>
          <p:cNvPr id="6" name="Slide Number Placeholder 8">
            <a:extLst>
              <a:ext uri="{FF2B5EF4-FFF2-40B4-BE49-F238E27FC236}">
                <a16:creationId xmlns:a16="http://schemas.microsoft.com/office/drawing/2014/main" id="{DAD8FF02-8A54-5755-FF91-C26E02EF4B23}"/>
              </a:ext>
            </a:extLst>
          </p:cNvPr>
          <p:cNvSpPr txBox="1">
            <a:spLocks/>
          </p:cNvSpPr>
          <p:nvPr/>
        </p:nvSpPr>
        <p:spPr>
          <a:xfrm>
            <a:off x="731519" y="6291622"/>
            <a:ext cx="5429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2A3B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3F9802-22CF-4938-9F44-3FA30BBE2747}" type="slidenum">
              <a:rPr lang="en-AU" smtClean="0"/>
              <a:pPr/>
              <a:t>24</a:t>
            </a:fld>
            <a:r>
              <a:rPr lang="en-AU"/>
              <a:t>   |</a:t>
            </a:r>
          </a:p>
        </p:txBody>
      </p:sp>
      <p:sp>
        <p:nvSpPr>
          <p:cNvPr id="7" name="Subtitle 7">
            <a:extLst>
              <a:ext uri="{FF2B5EF4-FFF2-40B4-BE49-F238E27FC236}">
                <a16:creationId xmlns:a16="http://schemas.microsoft.com/office/drawing/2014/main" id="{985CE296-4B5F-8936-7FFE-FC9757479B44}"/>
              </a:ext>
            </a:extLst>
          </p:cNvPr>
          <p:cNvSpPr txBox="1">
            <a:spLocks/>
          </p:cNvSpPr>
          <p:nvPr/>
        </p:nvSpPr>
        <p:spPr>
          <a:xfrm>
            <a:off x="919877" y="2540289"/>
            <a:ext cx="4003481"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Staff holding current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certificates based on number of staff</a:t>
            </a:r>
          </a:p>
        </p:txBody>
      </p:sp>
      <p:sp>
        <p:nvSpPr>
          <p:cNvPr id="10" name="Subtitle 7">
            <a:extLst>
              <a:ext uri="{FF2B5EF4-FFF2-40B4-BE49-F238E27FC236}">
                <a16:creationId xmlns:a16="http://schemas.microsoft.com/office/drawing/2014/main" id="{585DB2AE-D7C9-3D4D-43E0-0547105EFB88}"/>
              </a:ext>
            </a:extLst>
          </p:cNvPr>
          <p:cNvSpPr txBox="1">
            <a:spLocks/>
          </p:cNvSpPr>
          <p:nvPr/>
        </p:nvSpPr>
        <p:spPr>
          <a:xfrm>
            <a:off x="7614814" y="5718711"/>
            <a:ext cx="2422921" cy="219462"/>
          </a:xfrm>
          <a:prstGeom prst="rect">
            <a:avLst/>
          </a:prstGeom>
          <a:solidFill>
            <a:schemeClr val="bg1"/>
          </a:solidFill>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b="1">
                <a:solidFill>
                  <a:schemeClr val="tx1">
                    <a:lumMod val="50000"/>
                    <a:lumOff val="50000"/>
                  </a:schemeClr>
                </a:solidFill>
                <a:latin typeface="Segoe UI" panose="020B0502040204020203" pitchFamily="34" charset="0"/>
                <a:ea typeface="Source Sans Pro" panose="020B0503030403020204" pitchFamily="34" charset="0"/>
                <a:cs typeface="Segoe UI" panose="020B0502040204020203" pitchFamily="34" charset="0"/>
              </a:rPr>
              <a:t>Response percentage (n=1,802)</a:t>
            </a:r>
          </a:p>
        </p:txBody>
      </p:sp>
      <p:sp>
        <p:nvSpPr>
          <p:cNvPr id="11" name="TextBox 10">
            <a:extLst>
              <a:ext uri="{FF2B5EF4-FFF2-40B4-BE49-F238E27FC236}">
                <a16:creationId xmlns:a16="http://schemas.microsoft.com/office/drawing/2014/main" id="{8118BBF3-9493-785B-7C15-DDAB098351EA}"/>
              </a:ext>
            </a:extLst>
          </p:cNvPr>
          <p:cNvSpPr txBox="1"/>
          <p:nvPr/>
        </p:nvSpPr>
        <p:spPr>
          <a:xfrm>
            <a:off x="1134534" y="6379528"/>
            <a:ext cx="6100762" cy="21544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Note: Percentages are calculated to the nearest whole number </a:t>
            </a:r>
          </a:p>
        </p:txBody>
      </p:sp>
      <p:sp>
        <p:nvSpPr>
          <p:cNvPr id="13" name="TextBox 12">
            <a:extLst>
              <a:ext uri="{FF2B5EF4-FFF2-40B4-BE49-F238E27FC236}">
                <a16:creationId xmlns:a16="http://schemas.microsoft.com/office/drawing/2014/main" id="{F8E334B8-7041-CA9D-41A4-AEB2E5397C4F}"/>
              </a:ext>
            </a:extLst>
          </p:cNvPr>
          <p:cNvSpPr txBox="1"/>
          <p:nvPr/>
        </p:nvSpPr>
        <p:spPr>
          <a:xfrm>
            <a:off x="7833508" y="5956388"/>
            <a:ext cx="1688180" cy="338554"/>
          </a:xfrm>
          <a:prstGeom prst="rect">
            <a:avLst/>
          </a:prstGeom>
          <a:noFill/>
        </p:spPr>
        <p:txBody>
          <a:bodyPr wrap="square">
            <a:spAutoFit/>
          </a:bodyPr>
          <a:lstStyle/>
          <a:p>
            <a:r>
              <a:rPr lang="en-US" sz="800">
                <a:solidFill>
                  <a:srgbClr val="333333"/>
                </a:solidFill>
                <a:latin typeface="Source Sans Pro" panose="020B0503030403020204" pitchFamily="34" charset="0"/>
                <a:ea typeface="Source Sans Pro" panose="020B0503030403020204" pitchFamily="34" charset="0"/>
              </a:rPr>
              <a:t>* New category, no trend analysis </a:t>
            </a:r>
            <a:endParaRPr lang="en-AU" sz="800">
              <a:solidFill>
                <a:srgbClr val="333333"/>
              </a:solidFill>
              <a:latin typeface="Source Sans Pro" panose="020B0503030403020204" pitchFamily="34" charset="0"/>
              <a:ea typeface="Source Sans Pro" panose="020B0503030403020204" pitchFamily="34" charset="0"/>
            </a:endParaRPr>
          </a:p>
          <a:p>
            <a:endParaRPr lang="en-AU" sz="800">
              <a:solidFill>
                <a:srgbClr val="333333"/>
              </a:solidFill>
              <a:latin typeface="Source Sans Pro" panose="020B0503030403020204" pitchFamily="34" charset="0"/>
              <a:ea typeface="Source Sans Pro" panose="020B0503030403020204" pitchFamily="34" charset="0"/>
            </a:endParaRPr>
          </a:p>
        </p:txBody>
      </p:sp>
      <p:graphicFrame>
        <p:nvGraphicFramePr>
          <p:cNvPr id="14" name="Chart 13">
            <a:extLst>
              <a:ext uri="{FF2B5EF4-FFF2-40B4-BE49-F238E27FC236}">
                <a16:creationId xmlns:a16="http://schemas.microsoft.com/office/drawing/2014/main" id="{E4EBA6CF-A908-221E-6BD1-F3998F6DC81F}"/>
              </a:ext>
            </a:extLst>
          </p:cNvPr>
          <p:cNvGraphicFramePr/>
          <p:nvPr>
            <p:extLst>
              <p:ext uri="{D42A27DB-BD31-4B8C-83A1-F6EECF244321}">
                <p14:modId xmlns:p14="http://schemas.microsoft.com/office/powerpoint/2010/main" val="783731086"/>
              </p:ext>
            </p:extLst>
          </p:nvPr>
        </p:nvGraphicFramePr>
        <p:xfrm>
          <a:off x="5215467" y="1689192"/>
          <a:ext cx="6372592" cy="4182610"/>
        </p:xfrm>
        <a:graphic>
          <a:graphicData uri="http://schemas.openxmlformats.org/drawingml/2006/chart">
            <c:chart xmlns:c="http://schemas.openxmlformats.org/drawingml/2006/chart" xmlns:r="http://schemas.openxmlformats.org/officeDocument/2006/relationships" r:id="rId2"/>
          </a:graphicData>
        </a:graphic>
      </p:graphicFrame>
      <p:sp>
        <p:nvSpPr>
          <p:cNvPr id="15" name="Subtitle 7">
            <a:extLst>
              <a:ext uri="{FF2B5EF4-FFF2-40B4-BE49-F238E27FC236}">
                <a16:creationId xmlns:a16="http://schemas.microsoft.com/office/drawing/2014/main" id="{EE146AF7-F872-223D-3179-29C602A2E2EE}"/>
              </a:ext>
            </a:extLst>
          </p:cNvPr>
          <p:cNvSpPr txBox="1">
            <a:spLocks/>
          </p:cNvSpPr>
          <p:nvPr/>
        </p:nvSpPr>
        <p:spPr>
          <a:xfrm>
            <a:off x="919879" y="3404007"/>
            <a:ext cx="4003479" cy="133949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None/>
            </a:pPr>
            <a:r>
              <a:rPr lang="en-AU" sz="1200">
                <a:solidFill>
                  <a:srgbClr val="333333"/>
                </a:solidFill>
                <a:latin typeface="Source Sans Pro" panose="020B0503030403020204" pitchFamily="34" charset="0"/>
                <a:ea typeface="Source Sans Pro" panose="020B0503030403020204" pitchFamily="34" charset="0"/>
              </a:rPr>
              <a:t>82% of staff across all facilities held a current first aid certificate, 55% held a current food handling certificate and 27% held a Mental Health First Aid certificate. </a:t>
            </a:r>
          </a:p>
          <a:p>
            <a:pPr marL="0" indent="0">
              <a:buNone/>
            </a:pPr>
            <a:r>
              <a:rPr lang="en-AU" sz="1200">
                <a:solidFill>
                  <a:srgbClr val="333333"/>
                </a:solidFill>
                <a:latin typeface="Source Sans Pro" panose="020B0503030403020204" pitchFamily="34" charset="0"/>
                <a:ea typeface="Source Sans Pro" panose="020B0503030403020204" pitchFamily="34" charset="0"/>
              </a:rPr>
              <a:t>Staff in pension level facilities held a higher rate of current certificates compared to above pension SRS.</a:t>
            </a:r>
            <a:endParaRPr lang="en-GB" sz="1200">
              <a:solidFill>
                <a:srgbClr val="333333"/>
              </a:solidFill>
              <a:latin typeface="Source Sans Pro" panose="020B0503030403020204" pitchFamily="34" charset="0"/>
              <a:ea typeface="Source Sans Pro" panose="020B0503030403020204" pitchFamily="34" charset="0"/>
            </a:endParaRPr>
          </a:p>
        </p:txBody>
      </p:sp>
      <p:sp>
        <p:nvSpPr>
          <p:cNvPr id="16" name="Rectangle 15">
            <a:extLst>
              <a:ext uri="{FF2B5EF4-FFF2-40B4-BE49-F238E27FC236}">
                <a16:creationId xmlns:a16="http://schemas.microsoft.com/office/drawing/2014/main" id="{7447E924-8FF0-CCAD-442C-DCFEA45429A0}"/>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TextBox 16">
            <a:extLst>
              <a:ext uri="{FF2B5EF4-FFF2-40B4-BE49-F238E27FC236}">
                <a16:creationId xmlns:a16="http://schemas.microsoft.com/office/drawing/2014/main" id="{CF2B6489-F78D-6032-CF3D-23FC439796C1}"/>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Tree>
    <p:extLst>
      <p:ext uri="{BB962C8B-B14F-4D97-AF65-F5344CB8AC3E}">
        <p14:creationId xmlns:p14="http://schemas.microsoft.com/office/powerpoint/2010/main" val="312485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latin typeface="Roboto Slab regular"/>
                <a:ea typeface="Roboto Slab regular"/>
                <a:cs typeface="Roboto Slab regular"/>
              </a:rPr>
              <a:t>55% of SRS had trouble attracting qualified staff</a:t>
            </a:r>
            <a:endParaRPr lang="en-AU" sz="2800">
              <a:latin typeface="Roboto Slab regular"/>
              <a:ea typeface="Roboto Slab regular"/>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25</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858500" y="134868"/>
            <a:ext cx="1333500" cy="385011"/>
          </a:xfrm>
          <a:prstGeom prst="rect">
            <a:avLst/>
          </a:prstGeom>
          <a:solidFill>
            <a:srgbClr val="CDD2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10579100" y="173484"/>
            <a:ext cx="1450187" cy="307777"/>
          </a:xfrm>
          <a:prstGeom prst="rect">
            <a:avLst/>
          </a:prstGeom>
        </p:spPr>
        <p:txBody>
          <a:bodyPr wrap="square" rtlCol="0">
            <a:spAutoFit/>
          </a:bodyPr>
          <a:lstStyle/>
          <a:p>
            <a:pPr marL="0" indent="0" algn="r">
              <a:lnSpc>
                <a:spcPct val="100000"/>
              </a:lnSpc>
              <a:spcBef>
                <a:spcPts val="0"/>
              </a:spcBef>
              <a:buNone/>
            </a:pPr>
            <a:r>
              <a:rPr lang="en-US" sz="1400">
                <a:solidFill>
                  <a:srgbClr val="081D27"/>
                </a:solidFill>
                <a:ea typeface="Source Sans Pro Light" panose="020B0403030403020204" pitchFamily="34" charset="0"/>
              </a:rPr>
              <a:t>Staff Profile</a:t>
            </a:r>
            <a:endParaRPr lang="en-AU" sz="1400" b="1">
              <a:solidFill>
                <a:srgbClr val="081D27"/>
              </a:solidFill>
              <a:ea typeface="Source Sans Pro Light" panose="020B0403030403020204" pitchFamily="34" charset="0"/>
            </a:endParaRPr>
          </a:p>
        </p:txBody>
      </p:sp>
      <p:sp>
        <p:nvSpPr>
          <p:cNvPr id="2" name="Slide Number Placeholder 8">
            <a:extLst>
              <a:ext uri="{FF2B5EF4-FFF2-40B4-BE49-F238E27FC236}">
                <a16:creationId xmlns:a16="http://schemas.microsoft.com/office/drawing/2014/main" id="{584B75CB-2503-B07C-2157-C314A435C1D4}"/>
              </a:ext>
            </a:extLst>
          </p:cNvPr>
          <p:cNvSpPr txBox="1">
            <a:spLocks/>
          </p:cNvSpPr>
          <p:nvPr/>
        </p:nvSpPr>
        <p:spPr>
          <a:xfrm>
            <a:off x="731519" y="6291622"/>
            <a:ext cx="5429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2A3B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3F9802-22CF-4938-9F44-3FA30BBE2747}" type="slidenum">
              <a:rPr lang="en-AU" smtClean="0"/>
              <a:pPr/>
              <a:t>25</a:t>
            </a:fld>
            <a:r>
              <a:rPr lang="en-AU"/>
              <a:t>   |</a:t>
            </a:r>
          </a:p>
        </p:txBody>
      </p:sp>
      <p:sp>
        <p:nvSpPr>
          <p:cNvPr id="3" name="Subtitle 7">
            <a:extLst>
              <a:ext uri="{FF2B5EF4-FFF2-40B4-BE49-F238E27FC236}">
                <a16:creationId xmlns:a16="http://schemas.microsoft.com/office/drawing/2014/main" id="{A0746218-6AA3-2D99-F344-45735F3E84E1}"/>
              </a:ext>
            </a:extLst>
          </p:cNvPr>
          <p:cNvSpPr txBox="1">
            <a:spLocks/>
          </p:cNvSpPr>
          <p:nvPr/>
        </p:nvSpPr>
        <p:spPr>
          <a:xfrm>
            <a:off x="1610470" y="1775734"/>
            <a:ext cx="3954555"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Have you had any difficulty attracting qualified staff? </a:t>
            </a:r>
            <a:r>
              <a:rPr lang="en-GB" sz="1400" b="1">
                <a:solidFill>
                  <a:srgbClr val="333333"/>
                </a:solidFill>
                <a:latin typeface="Source Sans Pro" panose="020B0503030403020204" pitchFamily="34" charset="0"/>
                <a:ea typeface="Source Sans Pro" panose="020B0503030403020204" pitchFamily="34" charset="0"/>
              </a:rPr>
              <a:t>?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8" name="Subtitle 7">
            <a:extLst>
              <a:ext uri="{FF2B5EF4-FFF2-40B4-BE49-F238E27FC236}">
                <a16:creationId xmlns:a16="http://schemas.microsoft.com/office/drawing/2014/main" id="{2AEC2E1A-EFF7-DB92-E367-E8BC4466A090}"/>
              </a:ext>
            </a:extLst>
          </p:cNvPr>
          <p:cNvSpPr txBox="1">
            <a:spLocks/>
          </p:cNvSpPr>
          <p:nvPr/>
        </p:nvSpPr>
        <p:spPr>
          <a:xfrm>
            <a:off x="6848473" y="1961558"/>
            <a:ext cx="4010027" cy="351637"/>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Trend 2023 vs 2018 by SRS type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for facilities who selected yes</a:t>
            </a:r>
          </a:p>
        </p:txBody>
      </p:sp>
      <p:sp>
        <p:nvSpPr>
          <p:cNvPr id="15" name="Subtitle 7">
            <a:extLst>
              <a:ext uri="{FF2B5EF4-FFF2-40B4-BE49-F238E27FC236}">
                <a16:creationId xmlns:a16="http://schemas.microsoft.com/office/drawing/2014/main" id="{05A839D2-0370-69A6-0363-EF3166F39ACE}"/>
              </a:ext>
            </a:extLst>
          </p:cNvPr>
          <p:cNvSpPr txBox="1">
            <a:spLocks/>
          </p:cNvSpPr>
          <p:nvPr/>
        </p:nvSpPr>
        <p:spPr>
          <a:xfrm>
            <a:off x="6848473" y="2546912"/>
            <a:ext cx="401002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Above pension SRS had 28% more trouble attracting qualified staff than in 2018.</a:t>
            </a:r>
          </a:p>
        </p:txBody>
      </p:sp>
      <p:pic>
        <p:nvPicPr>
          <p:cNvPr id="19" name="Picture 18">
            <a:extLst>
              <a:ext uri="{FF2B5EF4-FFF2-40B4-BE49-F238E27FC236}">
                <a16:creationId xmlns:a16="http://schemas.microsoft.com/office/drawing/2014/main" id="{B726D729-A9A0-3761-8E1F-1654EB8D8CDC}"/>
              </a:ext>
            </a:extLst>
          </p:cNvPr>
          <p:cNvPicPr>
            <a:picLocks noChangeAspect="1"/>
          </p:cNvPicPr>
          <p:nvPr/>
        </p:nvPicPr>
        <p:blipFill rotWithShape="1">
          <a:blip r:embed="rId2"/>
          <a:srcRect r="10775" b="286"/>
          <a:stretch/>
        </p:blipFill>
        <p:spPr>
          <a:xfrm>
            <a:off x="1395477" y="2505691"/>
            <a:ext cx="4917332" cy="3833581"/>
          </a:xfrm>
          <a:prstGeom prst="rect">
            <a:avLst/>
          </a:prstGeom>
        </p:spPr>
      </p:pic>
      <p:grpSp>
        <p:nvGrpSpPr>
          <p:cNvPr id="16" name="Group 15">
            <a:extLst>
              <a:ext uri="{FF2B5EF4-FFF2-40B4-BE49-F238E27FC236}">
                <a16:creationId xmlns:a16="http://schemas.microsoft.com/office/drawing/2014/main" id="{E430A3EC-CE08-69C9-E767-AAB6A100AFBE}"/>
              </a:ext>
            </a:extLst>
          </p:cNvPr>
          <p:cNvGrpSpPr/>
          <p:nvPr/>
        </p:nvGrpSpPr>
        <p:grpSpPr>
          <a:xfrm>
            <a:off x="6915252" y="3282716"/>
            <a:ext cx="4111011" cy="2713892"/>
            <a:chOff x="6915253" y="3282716"/>
            <a:chExt cx="3749808" cy="2375133"/>
          </a:xfrm>
        </p:grpSpPr>
        <p:pic>
          <p:nvPicPr>
            <p:cNvPr id="17" name="Picture 16">
              <a:extLst>
                <a:ext uri="{FF2B5EF4-FFF2-40B4-BE49-F238E27FC236}">
                  <a16:creationId xmlns:a16="http://schemas.microsoft.com/office/drawing/2014/main" id="{3045DF31-0986-13F3-03BF-8A7A660A5BE6}"/>
                </a:ext>
              </a:extLst>
            </p:cNvPr>
            <p:cNvPicPr>
              <a:picLocks noChangeAspect="1"/>
            </p:cNvPicPr>
            <p:nvPr/>
          </p:nvPicPr>
          <p:blipFill>
            <a:blip r:embed="rId3"/>
            <a:stretch>
              <a:fillRect/>
            </a:stretch>
          </p:blipFill>
          <p:spPr>
            <a:xfrm>
              <a:off x="6915253" y="3282716"/>
              <a:ext cx="3749808" cy="2375133"/>
            </a:xfrm>
            <a:prstGeom prst="rect">
              <a:avLst/>
            </a:prstGeom>
          </p:spPr>
        </p:pic>
        <p:sp>
          <p:nvSpPr>
            <p:cNvPr id="18" name="Subtitle 7">
              <a:extLst>
                <a:ext uri="{FF2B5EF4-FFF2-40B4-BE49-F238E27FC236}">
                  <a16:creationId xmlns:a16="http://schemas.microsoft.com/office/drawing/2014/main" id="{803ACFE3-6511-28BA-C45E-C6AECDC17CE5}"/>
                </a:ext>
              </a:extLst>
            </p:cNvPr>
            <p:cNvSpPr txBox="1">
              <a:spLocks/>
            </p:cNvSpPr>
            <p:nvPr/>
          </p:nvSpPr>
          <p:spPr>
            <a:xfrm>
              <a:off x="9707786" y="3865813"/>
              <a:ext cx="407764" cy="19057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800">
                  <a:solidFill>
                    <a:srgbClr val="333333"/>
                  </a:solidFill>
                  <a:ea typeface="Source Sans Pro" panose="020B0503030403020204" pitchFamily="34" charset="0"/>
                </a:rPr>
                <a:t>54%</a:t>
              </a:r>
            </a:p>
          </p:txBody>
        </p:sp>
      </p:grpSp>
    </p:spTree>
    <p:extLst>
      <p:ext uri="{BB962C8B-B14F-4D97-AF65-F5344CB8AC3E}">
        <p14:creationId xmlns:p14="http://schemas.microsoft.com/office/powerpoint/2010/main" val="3995942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9600533" cy="756603"/>
          </a:xfrm>
        </p:spPr>
        <p:txBody>
          <a:bodyPr>
            <a:noAutofit/>
          </a:bodyPr>
          <a:lstStyle/>
          <a:p>
            <a:r>
              <a:rPr lang="en-AU" sz="2800"/>
              <a:t>Proprietors reported hospitals and mental health </a:t>
            </a:r>
            <a:br>
              <a:rPr lang="en-AU" sz="2800"/>
            </a:br>
            <a:r>
              <a:rPr lang="en-AU" sz="2800"/>
              <a:t>services were their main referral sources</a:t>
            </a:r>
            <a:endParaRPr lang="en-AU" sz="2800">
              <a:solidFill>
                <a:srgbClr val="FF0000"/>
              </a:solidFill>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26</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9953625" y="134868"/>
            <a:ext cx="2238375" cy="385011"/>
          </a:xfrm>
          <a:prstGeom prst="rect">
            <a:avLst/>
          </a:prstGeom>
          <a:solidFill>
            <a:srgbClr val="2A3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Referrals and departures</a:t>
            </a:r>
            <a:endParaRPr lang="en-AU" sz="1400" b="1">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D1569B98-61AE-281F-2F24-8550044F9B28}"/>
              </a:ext>
            </a:extLst>
          </p:cNvPr>
          <p:cNvSpPr txBox="1">
            <a:spLocks/>
          </p:cNvSpPr>
          <p:nvPr/>
        </p:nvSpPr>
        <p:spPr>
          <a:xfrm>
            <a:off x="1048459" y="1404166"/>
            <a:ext cx="4483327"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are the main </a:t>
            </a:r>
            <a:r>
              <a:rPr lang="en-GB" u="sng"/>
              <a:t>sources</a:t>
            </a:r>
            <a:r>
              <a:rPr lang="en-GB"/>
              <a:t> of referral of residents </a:t>
            </a:r>
            <a:br>
              <a:rPr lang="en-GB"/>
            </a:br>
            <a:r>
              <a:rPr lang="en-GB"/>
              <a:t>to the SRS? (select </a:t>
            </a:r>
            <a:r>
              <a:rPr lang="en-GB">
                <a:solidFill>
                  <a:srgbClr val="FF0000"/>
                </a:solidFill>
              </a:rPr>
              <a:t>4</a:t>
            </a:r>
            <a:r>
              <a:rPr lang="en-GB"/>
              <a:t>)</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graphicFrame>
        <p:nvGraphicFramePr>
          <p:cNvPr id="15" name="Chart 14">
            <a:extLst>
              <a:ext uri="{FF2B5EF4-FFF2-40B4-BE49-F238E27FC236}">
                <a16:creationId xmlns:a16="http://schemas.microsoft.com/office/drawing/2014/main" id="{1AD89AB9-FD2F-78D4-D66D-190F12A43609}"/>
              </a:ext>
            </a:extLst>
          </p:cNvPr>
          <p:cNvGraphicFramePr/>
          <p:nvPr>
            <p:extLst>
              <p:ext uri="{D42A27DB-BD31-4B8C-83A1-F6EECF244321}">
                <p14:modId xmlns:p14="http://schemas.microsoft.com/office/powerpoint/2010/main" val="3943922194"/>
              </p:ext>
            </p:extLst>
          </p:nvPr>
        </p:nvGraphicFramePr>
        <p:xfrm>
          <a:off x="665103" y="2213566"/>
          <a:ext cx="5250039" cy="4520974"/>
        </p:xfrm>
        <a:graphic>
          <a:graphicData uri="http://schemas.openxmlformats.org/drawingml/2006/chart">
            <c:chart xmlns:c="http://schemas.openxmlformats.org/drawingml/2006/chart" xmlns:r="http://schemas.openxmlformats.org/officeDocument/2006/relationships" r:id="rId2"/>
          </a:graphicData>
        </a:graphic>
      </p:graphicFrame>
      <p:sp>
        <p:nvSpPr>
          <p:cNvPr id="20" name="Subtitle 7">
            <a:extLst>
              <a:ext uri="{FF2B5EF4-FFF2-40B4-BE49-F238E27FC236}">
                <a16:creationId xmlns:a16="http://schemas.microsoft.com/office/drawing/2014/main" id="{E158B4E7-DCFF-4847-D95F-EA797BED040D}"/>
              </a:ext>
            </a:extLst>
          </p:cNvPr>
          <p:cNvSpPr txBox="1">
            <a:spLocks/>
          </p:cNvSpPr>
          <p:nvPr/>
        </p:nvSpPr>
        <p:spPr>
          <a:xfrm>
            <a:off x="2486760" y="6373679"/>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(n=100)</a:t>
            </a:r>
          </a:p>
        </p:txBody>
      </p:sp>
      <p:sp>
        <p:nvSpPr>
          <p:cNvPr id="25" name="Subtitle 7">
            <a:extLst>
              <a:ext uri="{FF2B5EF4-FFF2-40B4-BE49-F238E27FC236}">
                <a16:creationId xmlns:a16="http://schemas.microsoft.com/office/drawing/2014/main" id="{6D07B864-C1A8-F5F6-937F-5E7550D94A2D}"/>
              </a:ext>
            </a:extLst>
          </p:cNvPr>
          <p:cNvSpPr txBox="1">
            <a:spLocks/>
          </p:cNvSpPr>
          <p:nvPr/>
        </p:nvSpPr>
        <p:spPr>
          <a:xfrm>
            <a:off x="6772629" y="1404166"/>
            <a:ext cx="4483327"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is the </a:t>
            </a:r>
            <a:r>
              <a:rPr lang="en-GB" u="sng"/>
              <a:t>main</a:t>
            </a:r>
            <a:r>
              <a:rPr lang="en-GB"/>
              <a:t> source of referral of residents to </a:t>
            </a:r>
            <a:br>
              <a:rPr lang="en-GB"/>
            </a:br>
            <a:r>
              <a:rPr lang="en-GB"/>
              <a:t>the SRS? (select </a:t>
            </a:r>
            <a:r>
              <a:rPr lang="en-GB">
                <a:solidFill>
                  <a:srgbClr val="FF0000"/>
                </a:solidFill>
              </a:rPr>
              <a:t>1</a:t>
            </a:r>
            <a:r>
              <a:rPr lang="en-GB"/>
              <a:t>)</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graphicFrame>
        <p:nvGraphicFramePr>
          <p:cNvPr id="27" name="Chart 26">
            <a:extLst>
              <a:ext uri="{FF2B5EF4-FFF2-40B4-BE49-F238E27FC236}">
                <a16:creationId xmlns:a16="http://schemas.microsoft.com/office/drawing/2014/main" id="{EFC2A35F-C20F-A6C8-34CA-C357274330CE}"/>
              </a:ext>
            </a:extLst>
          </p:cNvPr>
          <p:cNvGraphicFramePr/>
          <p:nvPr>
            <p:extLst>
              <p:ext uri="{D42A27DB-BD31-4B8C-83A1-F6EECF244321}">
                <p14:modId xmlns:p14="http://schemas.microsoft.com/office/powerpoint/2010/main" val="3488434475"/>
              </p:ext>
            </p:extLst>
          </p:nvPr>
        </p:nvGraphicFramePr>
        <p:xfrm>
          <a:off x="6389273" y="2213565"/>
          <a:ext cx="5250039" cy="4434772"/>
        </p:xfrm>
        <a:graphic>
          <a:graphicData uri="http://schemas.openxmlformats.org/drawingml/2006/chart">
            <c:chart xmlns:c="http://schemas.openxmlformats.org/drawingml/2006/chart" xmlns:r="http://schemas.openxmlformats.org/officeDocument/2006/relationships" r:id="rId3"/>
          </a:graphicData>
        </a:graphic>
      </p:graphicFrame>
      <p:sp>
        <p:nvSpPr>
          <p:cNvPr id="28" name="Subtitle 7">
            <a:extLst>
              <a:ext uri="{FF2B5EF4-FFF2-40B4-BE49-F238E27FC236}">
                <a16:creationId xmlns:a16="http://schemas.microsoft.com/office/drawing/2014/main" id="{F46B3FE4-67B7-1C48-900F-34A7E7F3615A}"/>
              </a:ext>
            </a:extLst>
          </p:cNvPr>
          <p:cNvSpPr txBox="1">
            <a:spLocks/>
          </p:cNvSpPr>
          <p:nvPr/>
        </p:nvSpPr>
        <p:spPr>
          <a:xfrm>
            <a:off x="8284480" y="6291622"/>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(n=100)</a:t>
            </a:r>
          </a:p>
        </p:txBody>
      </p:sp>
      <p:sp>
        <p:nvSpPr>
          <p:cNvPr id="3" name="Subtitle 7">
            <a:extLst>
              <a:ext uri="{FF2B5EF4-FFF2-40B4-BE49-F238E27FC236}">
                <a16:creationId xmlns:a16="http://schemas.microsoft.com/office/drawing/2014/main" id="{C6B318A0-90A3-CDCC-D271-8E211E6ACE60}"/>
              </a:ext>
            </a:extLst>
          </p:cNvPr>
          <p:cNvSpPr txBox="1">
            <a:spLocks/>
          </p:cNvSpPr>
          <p:nvPr/>
        </p:nvSpPr>
        <p:spPr>
          <a:xfrm>
            <a:off x="1021158" y="2082568"/>
            <a:ext cx="453792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highlight>
                <a:srgbClr val="FF0000"/>
              </a:highlight>
              <a:latin typeface="Source Sans Pro" panose="020B0503030403020204" pitchFamily="34" charset="0"/>
              <a:ea typeface="Source Sans Pro" panose="020B0503030403020204" pitchFamily="34" charset="0"/>
            </a:endParaRPr>
          </a:p>
        </p:txBody>
      </p:sp>
      <p:sp>
        <p:nvSpPr>
          <p:cNvPr id="8" name="Subtitle 7">
            <a:extLst>
              <a:ext uri="{FF2B5EF4-FFF2-40B4-BE49-F238E27FC236}">
                <a16:creationId xmlns:a16="http://schemas.microsoft.com/office/drawing/2014/main" id="{B3F1CA2F-5A04-B564-E4DF-C4AFD3E72B7F}"/>
              </a:ext>
            </a:extLst>
          </p:cNvPr>
          <p:cNvSpPr txBox="1">
            <a:spLocks/>
          </p:cNvSpPr>
          <p:nvPr/>
        </p:nvSpPr>
        <p:spPr>
          <a:xfrm>
            <a:off x="6745328" y="2126565"/>
            <a:ext cx="453792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highlight>
                <a:srgbClr val="FF0000"/>
              </a:highlight>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5945502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9629622" cy="756603"/>
          </a:xfrm>
        </p:spPr>
        <p:txBody>
          <a:bodyPr>
            <a:noAutofit/>
          </a:bodyPr>
          <a:lstStyle/>
          <a:p>
            <a:r>
              <a:rPr lang="en-AU" sz="2800"/>
              <a:t>Referral sources by type of SRS</a:t>
            </a:r>
            <a:endParaRPr lang="en-AU" sz="2800">
              <a:solidFill>
                <a:srgbClr val="FF0000"/>
              </a:solidFill>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27</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9953625" y="134868"/>
            <a:ext cx="2238375" cy="385011"/>
          </a:xfrm>
          <a:prstGeom prst="rect">
            <a:avLst/>
          </a:prstGeom>
          <a:solidFill>
            <a:srgbClr val="2A3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Referrals and departures</a:t>
            </a:r>
            <a:endParaRPr lang="en-AU" sz="1400" b="1">
              <a:solidFill>
                <a:schemeClr val="bg1"/>
              </a:solidFill>
              <a:ea typeface="Source Sans Pro Light" panose="020B0403030403020204" pitchFamily="34" charset="0"/>
            </a:endParaRPr>
          </a:p>
        </p:txBody>
      </p:sp>
      <p:graphicFrame>
        <p:nvGraphicFramePr>
          <p:cNvPr id="13" name="Chart 12">
            <a:extLst>
              <a:ext uri="{FF2B5EF4-FFF2-40B4-BE49-F238E27FC236}">
                <a16:creationId xmlns:a16="http://schemas.microsoft.com/office/drawing/2014/main" id="{C2472413-48AF-AC1C-BD6F-32CA6C2369E1}"/>
              </a:ext>
            </a:extLst>
          </p:cNvPr>
          <p:cNvGraphicFramePr/>
          <p:nvPr>
            <p:extLst>
              <p:ext uri="{D42A27DB-BD31-4B8C-83A1-F6EECF244321}">
                <p14:modId xmlns:p14="http://schemas.microsoft.com/office/powerpoint/2010/main" val="1602178375"/>
              </p:ext>
            </p:extLst>
          </p:nvPr>
        </p:nvGraphicFramePr>
        <p:xfrm>
          <a:off x="419276" y="2659151"/>
          <a:ext cx="5604680" cy="3715337"/>
        </p:xfrm>
        <a:graphic>
          <a:graphicData uri="http://schemas.openxmlformats.org/drawingml/2006/chart">
            <c:chart xmlns:c="http://schemas.openxmlformats.org/drawingml/2006/chart" xmlns:r="http://schemas.openxmlformats.org/officeDocument/2006/relationships" r:id="rId2"/>
          </a:graphicData>
        </a:graphic>
      </p:graphicFrame>
      <p:sp>
        <p:nvSpPr>
          <p:cNvPr id="19" name="Subtitle 7">
            <a:extLst>
              <a:ext uri="{FF2B5EF4-FFF2-40B4-BE49-F238E27FC236}">
                <a16:creationId xmlns:a16="http://schemas.microsoft.com/office/drawing/2014/main" id="{EEB60553-E6FB-5A4D-B21C-50B96ED2B590}"/>
              </a:ext>
            </a:extLst>
          </p:cNvPr>
          <p:cNvSpPr txBox="1">
            <a:spLocks/>
          </p:cNvSpPr>
          <p:nvPr/>
        </p:nvSpPr>
        <p:spPr>
          <a:xfrm>
            <a:off x="2322954" y="6265637"/>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(n=100)</a:t>
            </a:r>
          </a:p>
        </p:txBody>
      </p:sp>
      <p:graphicFrame>
        <p:nvGraphicFramePr>
          <p:cNvPr id="22" name="Chart 21">
            <a:extLst>
              <a:ext uri="{FF2B5EF4-FFF2-40B4-BE49-F238E27FC236}">
                <a16:creationId xmlns:a16="http://schemas.microsoft.com/office/drawing/2014/main" id="{ABBEB66B-C0EA-795D-CE4F-97F46D4AD36B}"/>
              </a:ext>
            </a:extLst>
          </p:cNvPr>
          <p:cNvGraphicFramePr/>
          <p:nvPr>
            <p:extLst>
              <p:ext uri="{D42A27DB-BD31-4B8C-83A1-F6EECF244321}">
                <p14:modId xmlns:p14="http://schemas.microsoft.com/office/powerpoint/2010/main" val="4020332811"/>
              </p:ext>
            </p:extLst>
          </p:nvPr>
        </p:nvGraphicFramePr>
        <p:xfrm>
          <a:off x="6117383" y="2666599"/>
          <a:ext cx="5604680" cy="3715338"/>
        </p:xfrm>
        <a:graphic>
          <a:graphicData uri="http://schemas.openxmlformats.org/drawingml/2006/chart">
            <c:chart xmlns:c="http://schemas.openxmlformats.org/drawingml/2006/chart" xmlns:r="http://schemas.openxmlformats.org/officeDocument/2006/relationships" r:id="rId3"/>
          </a:graphicData>
        </a:graphic>
      </p:graphicFrame>
      <p:sp>
        <p:nvSpPr>
          <p:cNvPr id="23" name="Subtitle 7">
            <a:extLst>
              <a:ext uri="{FF2B5EF4-FFF2-40B4-BE49-F238E27FC236}">
                <a16:creationId xmlns:a16="http://schemas.microsoft.com/office/drawing/2014/main" id="{53F37124-6DE6-6F88-EBA3-A02C30F68820}"/>
              </a:ext>
            </a:extLst>
          </p:cNvPr>
          <p:cNvSpPr txBox="1">
            <a:spLocks/>
          </p:cNvSpPr>
          <p:nvPr/>
        </p:nvSpPr>
        <p:spPr>
          <a:xfrm>
            <a:off x="8021061" y="6273086"/>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(n=100)</a:t>
            </a:r>
          </a:p>
        </p:txBody>
      </p:sp>
      <p:sp>
        <p:nvSpPr>
          <p:cNvPr id="2" name="Subtitle 7">
            <a:extLst>
              <a:ext uri="{FF2B5EF4-FFF2-40B4-BE49-F238E27FC236}">
                <a16:creationId xmlns:a16="http://schemas.microsoft.com/office/drawing/2014/main" id="{83B83CB3-DE56-59D3-5457-6D0BDF5350D6}"/>
              </a:ext>
            </a:extLst>
          </p:cNvPr>
          <p:cNvSpPr txBox="1">
            <a:spLocks/>
          </p:cNvSpPr>
          <p:nvPr/>
        </p:nvSpPr>
        <p:spPr>
          <a:xfrm>
            <a:off x="766426" y="1404166"/>
            <a:ext cx="4910381"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are the main </a:t>
            </a:r>
            <a:r>
              <a:rPr lang="en-GB" u="sng"/>
              <a:t>sources</a:t>
            </a:r>
            <a:r>
              <a:rPr lang="en-GB"/>
              <a:t> of referral of residents </a:t>
            </a:r>
            <a:br>
              <a:rPr lang="en-GB"/>
            </a:br>
            <a:r>
              <a:rPr lang="en-GB"/>
              <a:t>to the SRS? (select </a:t>
            </a:r>
            <a:r>
              <a:rPr lang="en-GB">
                <a:solidFill>
                  <a:srgbClr val="FF0000"/>
                </a:solidFill>
              </a:rPr>
              <a:t>4</a:t>
            </a:r>
            <a:r>
              <a:rPr lang="en-GB"/>
              <a:t>) by SRS type</a:t>
            </a:r>
          </a:p>
        </p:txBody>
      </p:sp>
      <p:sp>
        <p:nvSpPr>
          <p:cNvPr id="10" name="Subtitle 7">
            <a:extLst>
              <a:ext uri="{FF2B5EF4-FFF2-40B4-BE49-F238E27FC236}">
                <a16:creationId xmlns:a16="http://schemas.microsoft.com/office/drawing/2014/main" id="{82A5EFE0-4F85-4882-EA77-CD83B2F0A484}"/>
              </a:ext>
            </a:extLst>
          </p:cNvPr>
          <p:cNvSpPr txBox="1">
            <a:spLocks/>
          </p:cNvSpPr>
          <p:nvPr/>
        </p:nvSpPr>
        <p:spPr>
          <a:xfrm>
            <a:off x="6593954" y="1404166"/>
            <a:ext cx="4651539"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is the </a:t>
            </a:r>
            <a:r>
              <a:rPr lang="en-GB" u="sng"/>
              <a:t>main</a:t>
            </a:r>
            <a:r>
              <a:rPr lang="en-GB"/>
              <a:t> source of referral of residents to </a:t>
            </a:r>
            <a:br>
              <a:rPr lang="en-GB"/>
            </a:br>
            <a:r>
              <a:rPr lang="en-GB"/>
              <a:t>the SRS? (select </a:t>
            </a:r>
            <a:r>
              <a:rPr lang="en-GB">
                <a:solidFill>
                  <a:srgbClr val="FF0000"/>
                </a:solidFill>
              </a:rPr>
              <a:t>1</a:t>
            </a:r>
            <a:r>
              <a:rPr lang="en-GB"/>
              <a:t>) by SRS type</a:t>
            </a:r>
          </a:p>
        </p:txBody>
      </p:sp>
      <p:sp>
        <p:nvSpPr>
          <p:cNvPr id="3" name="Subtitle 7">
            <a:extLst>
              <a:ext uri="{FF2B5EF4-FFF2-40B4-BE49-F238E27FC236}">
                <a16:creationId xmlns:a16="http://schemas.microsoft.com/office/drawing/2014/main" id="{CD811669-0FE8-593C-F6BE-3ECEEBEABF5C}"/>
              </a:ext>
            </a:extLst>
          </p:cNvPr>
          <p:cNvSpPr txBox="1">
            <a:spLocks/>
          </p:cNvSpPr>
          <p:nvPr/>
        </p:nvSpPr>
        <p:spPr>
          <a:xfrm>
            <a:off x="952652" y="2082568"/>
            <a:ext cx="453792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Hospitals and mental health were the two main sources of referral to SRS, however above pension SRS reported significantly more self-referrals. </a:t>
            </a:r>
            <a:endParaRPr lang="en-GB" sz="1200">
              <a:solidFill>
                <a:srgbClr val="333333"/>
              </a:solidFill>
              <a:latin typeface="Source Sans Pro" panose="020B0503030403020204" pitchFamily="34" charset="0"/>
              <a:ea typeface="Source Sans Pro" panose="020B0503030403020204" pitchFamily="34" charset="0"/>
            </a:endParaRPr>
          </a:p>
        </p:txBody>
      </p:sp>
      <p:sp>
        <p:nvSpPr>
          <p:cNvPr id="8" name="Subtitle 7">
            <a:extLst>
              <a:ext uri="{FF2B5EF4-FFF2-40B4-BE49-F238E27FC236}">
                <a16:creationId xmlns:a16="http://schemas.microsoft.com/office/drawing/2014/main" id="{205F7EE9-9A54-BEF7-F59E-85A261B1AE91}"/>
              </a:ext>
            </a:extLst>
          </p:cNvPr>
          <p:cNvSpPr txBox="1">
            <a:spLocks/>
          </p:cNvSpPr>
          <p:nvPr/>
        </p:nvSpPr>
        <p:spPr>
          <a:xfrm>
            <a:off x="6650759" y="2126565"/>
            <a:ext cx="453792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9550732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581A2E-806E-4A02-6B30-1CBC901BF697}"/>
              </a:ext>
            </a:extLst>
          </p:cNvPr>
          <p:cNvSpPr>
            <a:spLocks noGrp="1"/>
          </p:cNvSpPr>
          <p:nvPr>
            <p:ph type="sldNum" sz="quarter" idx="4"/>
          </p:nvPr>
        </p:nvSpPr>
        <p:spPr/>
        <p:txBody>
          <a:bodyPr/>
          <a:lstStyle/>
          <a:p>
            <a:fld id="{2B3F9802-22CF-4938-9F44-3FA30BBE2747}" type="slidenum">
              <a:rPr lang="en-AU" smtClean="0"/>
              <a:pPr/>
              <a:t>28</a:t>
            </a:fld>
            <a:r>
              <a:rPr lang="en-AU"/>
              <a:t>   |</a:t>
            </a:r>
          </a:p>
        </p:txBody>
      </p:sp>
      <p:graphicFrame>
        <p:nvGraphicFramePr>
          <p:cNvPr id="6" name="Table 5">
            <a:extLst>
              <a:ext uri="{FF2B5EF4-FFF2-40B4-BE49-F238E27FC236}">
                <a16:creationId xmlns:a16="http://schemas.microsoft.com/office/drawing/2014/main" id="{4B53F72D-8470-2104-D8DB-75152C051E3D}"/>
              </a:ext>
            </a:extLst>
          </p:cNvPr>
          <p:cNvGraphicFramePr>
            <a:graphicFrameLocks noGrp="1"/>
          </p:cNvGraphicFramePr>
          <p:nvPr>
            <p:extLst>
              <p:ext uri="{D42A27DB-BD31-4B8C-83A1-F6EECF244321}">
                <p14:modId xmlns:p14="http://schemas.microsoft.com/office/powerpoint/2010/main" val="3817374038"/>
              </p:ext>
            </p:extLst>
          </p:nvPr>
        </p:nvGraphicFramePr>
        <p:xfrm>
          <a:off x="6721310" y="2501236"/>
          <a:ext cx="4651539" cy="3730037"/>
        </p:xfrm>
        <a:graphic>
          <a:graphicData uri="http://schemas.openxmlformats.org/drawingml/2006/table">
            <a:tbl>
              <a:tblPr>
                <a:tableStyleId>{5C22544A-7EE6-4342-B048-85BDC9FD1C3A}</a:tableStyleId>
              </a:tblPr>
              <a:tblGrid>
                <a:gridCol w="2221729">
                  <a:extLst>
                    <a:ext uri="{9D8B030D-6E8A-4147-A177-3AD203B41FA5}">
                      <a16:colId xmlns:a16="http://schemas.microsoft.com/office/drawing/2014/main" val="3450094987"/>
                    </a:ext>
                  </a:extLst>
                </a:gridCol>
                <a:gridCol w="485962">
                  <a:extLst>
                    <a:ext uri="{9D8B030D-6E8A-4147-A177-3AD203B41FA5}">
                      <a16:colId xmlns:a16="http://schemas.microsoft.com/office/drawing/2014/main" val="2560781919"/>
                    </a:ext>
                  </a:extLst>
                </a:gridCol>
                <a:gridCol w="485962">
                  <a:extLst>
                    <a:ext uri="{9D8B030D-6E8A-4147-A177-3AD203B41FA5}">
                      <a16:colId xmlns:a16="http://schemas.microsoft.com/office/drawing/2014/main" val="4022999987"/>
                    </a:ext>
                  </a:extLst>
                </a:gridCol>
                <a:gridCol w="485962">
                  <a:extLst>
                    <a:ext uri="{9D8B030D-6E8A-4147-A177-3AD203B41FA5}">
                      <a16:colId xmlns:a16="http://schemas.microsoft.com/office/drawing/2014/main" val="2934241603"/>
                    </a:ext>
                  </a:extLst>
                </a:gridCol>
                <a:gridCol w="485962">
                  <a:extLst>
                    <a:ext uri="{9D8B030D-6E8A-4147-A177-3AD203B41FA5}">
                      <a16:colId xmlns:a16="http://schemas.microsoft.com/office/drawing/2014/main" val="735154165"/>
                    </a:ext>
                  </a:extLst>
                </a:gridCol>
                <a:gridCol w="485962">
                  <a:extLst>
                    <a:ext uri="{9D8B030D-6E8A-4147-A177-3AD203B41FA5}">
                      <a16:colId xmlns:a16="http://schemas.microsoft.com/office/drawing/2014/main" val="475498381"/>
                    </a:ext>
                  </a:extLst>
                </a:gridCol>
              </a:tblGrid>
              <a:tr h="390333">
                <a:tc rowSpan="2">
                  <a:txBody>
                    <a:bodyPr/>
                    <a:lstStyle/>
                    <a:p>
                      <a:pPr algn="l" fontAlgn="b"/>
                      <a:r>
                        <a:rPr lang="en-AU" sz="1000" u="none" strike="noStrike">
                          <a:solidFill>
                            <a:schemeClr val="bg1"/>
                          </a:solidFill>
                          <a:effectLst/>
                          <a:latin typeface="+mn-lt"/>
                        </a:rPr>
                        <a:t>  Item</a:t>
                      </a:r>
                      <a:endParaRPr lang="en-AU" sz="1000" b="0" i="0" u="none" strike="noStrike">
                        <a:solidFill>
                          <a:schemeClr val="bg1"/>
                        </a:solidFill>
                        <a:effectLst/>
                        <a:latin typeface="+mn-lt"/>
                      </a:endParaRPr>
                    </a:p>
                  </a:txBody>
                  <a:tcPr marL="8659" marR="8659" marT="9525" marB="0" anchor="ctr">
                    <a:lnB w="12700" cmpd="sng">
                      <a:noFill/>
                    </a:lnB>
                    <a:solidFill>
                      <a:srgbClr val="2A3A8F"/>
                    </a:solidFill>
                  </a:tcPr>
                </a:tc>
                <a:tc rowSpan="2">
                  <a:txBody>
                    <a:bodyPr/>
                    <a:lstStyle/>
                    <a:p>
                      <a:pPr algn="ctr" fontAlgn="b"/>
                      <a:r>
                        <a:rPr lang="en-US" sz="1000" b="0" i="0" u="none" strike="noStrike">
                          <a:solidFill>
                            <a:schemeClr val="bg1"/>
                          </a:solidFill>
                          <a:effectLst/>
                          <a:latin typeface="+mn-lt"/>
                        </a:rPr>
                        <a:t>n</a:t>
                      </a:r>
                      <a:endParaRPr lang="en-AU" sz="1000" b="0" i="0" u="none" strike="noStrike">
                        <a:solidFill>
                          <a:schemeClr val="bg1"/>
                        </a:solidFill>
                        <a:effectLst/>
                        <a:latin typeface="+mn-lt"/>
                      </a:endParaRPr>
                    </a:p>
                  </a:txBody>
                  <a:tcPr marL="8659" marR="8659" marT="9525" marB="0" anchor="ctr">
                    <a:lnB w="12700" cmpd="sng">
                      <a:noFill/>
                    </a:lnB>
                    <a:solidFill>
                      <a:srgbClr val="2A3A8F"/>
                    </a:solidFill>
                  </a:tcPr>
                </a:tc>
                <a:tc gridSpan="2">
                  <a:txBody>
                    <a:bodyPr/>
                    <a:lstStyle/>
                    <a:p>
                      <a:pPr algn="ctr"/>
                      <a:r>
                        <a:rPr lang="en-US" sz="1000" u="none" strike="noStrike" kern="1200">
                          <a:solidFill>
                            <a:schemeClr val="bg1"/>
                          </a:solidFill>
                          <a:effectLst/>
                          <a:latin typeface="+mn-lt"/>
                          <a:ea typeface="+mn-ea"/>
                          <a:cs typeface="+mn-cs"/>
                        </a:rPr>
                        <a:t>Pension Level</a:t>
                      </a:r>
                    </a:p>
                    <a:p>
                      <a:pPr algn="ctr"/>
                      <a:r>
                        <a:rPr lang="en-US" sz="1000" u="none" strike="noStrike" kern="1200">
                          <a:solidFill>
                            <a:schemeClr val="bg1"/>
                          </a:solidFill>
                          <a:effectLst/>
                          <a:latin typeface="+mn-lt"/>
                          <a:ea typeface="+mn-ea"/>
                          <a:cs typeface="+mn-cs"/>
                        </a:rPr>
                        <a:t>(n=72)</a:t>
                      </a:r>
                      <a:endParaRPr sz="1000" u="none" strike="noStrike" kern="1200">
                        <a:solidFill>
                          <a:schemeClr val="bg1"/>
                        </a:solidFill>
                        <a:effectLst/>
                        <a:latin typeface="+mn-lt"/>
                        <a:ea typeface="+mn-ea"/>
                        <a:cs typeface="+mn-cs"/>
                      </a:endParaRPr>
                    </a:p>
                  </a:txBody>
                  <a:tcPr marL="9525" marR="9525" marT="9525" marB="0" anchor="ctr">
                    <a:solidFill>
                      <a:srgbClr val="2A3A8F"/>
                    </a:solidFill>
                  </a:tcPr>
                </a:tc>
                <a:tc hMerge="1">
                  <a:txBody>
                    <a:bodyPr/>
                    <a:lstStyle/>
                    <a:p>
                      <a:endParaRPr lang="en-AU"/>
                    </a:p>
                  </a:txBody>
                  <a:tcPr/>
                </a:tc>
                <a:tc gridSpan="2">
                  <a:txBody>
                    <a:bodyPr/>
                    <a:lstStyle/>
                    <a:p>
                      <a:pPr algn="ctr"/>
                      <a:r>
                        <a:rPr lang="en-US" sz="1000" u="none" strike="noStrike" kern="1200">
                          <a:solidFill>
                            <a:schemeClr val="bg1"/>
                          </a:solidFill>
                          <a:effectLst/>
                          <a:latin typeface="+mn-lt"/>
                          <a:ea typeface="+mn-ea"/>
                          <a:cs typeface="+mn-cs"/>
                        </a:rPr>
                        <a:t>Above Pension</a:t>
                      </a:r>
                    </a:p>
                    <a:p>
                      <a:pPr algn="ctr"/>
                      <a:r>
                        <a:rPr lang="en-US" sz="1000" u="none" strike="noStrike" kern="1200">
                          <a:solidFill>
                            <a:schemeClr val="bg1"/>
                          </a:solidFill>
                          <a:effectLst/>
                          <a:latin typeface="+mn-lt"/>
                          <a:ea typeface="+mn-ea"/>
                          <a:cs typeface="+mn-cs"/>
                        </a:rPr>
                        <a:t>(n=28)</a:t>
                      </a:r>
                      <a:endParaRPr sz="1000" u="none" strike="noStrike" kern="1200">
                        <a:solidFill>
                          <a:schemeClr val="bg1"/>
                        </a:solidFill>
                        <a:effectLst/>
                        <a:latin typeface="+mn-lt"/>
                        <a:ea typeface="+mn-ea"/>
                        <a:cs typeface="+mn-cs"/>
                      </a:endParaRPr>
                    </a:p>
                  </a:txBody>
                  <a:tcPr marL="9525" marR="9525" marT="9525" marB="0" anchor="ctr">
                    <a:solidFill>
                      <a:srgbClr val="2A3A8F"/>
                    </a:solidFill>
                  </a:tcPr>
                </a:tc>
                <a:tc hMerge="1">
                  <a:txBody>
                    <a:bodyPr/>
                    <a:lstStyle/>
                    <a:p>
                      <a:pPr algn="ctr" fontAlgn="b"/>
                      <a:endParaRPr lang="en-AU" sz="1000" b="0" i="1" u="none" strike="noStrike">
                        <a:solidFill>
                          <a:schemeClr val="bg1"/>
                        </a:solidFill>
                        <a:effectLst/>
                        <a:latin typeface="+mn-lt"/>
                      </a:endParaRPr>
                    </a:p>
                  </a:txBody>
                  <a:tcPr marL="9525" marR="9525" marT="9525" marB="0" anchor="ctr">
                    <a:solidFill>
                      <a:srgbClr val="2A3A8F"/>
                    </a:solidFill>
                  </a:tcPr>
                </a:tc>
                <a:extLst>
                  <a:ext uri="{0D108BD9-81ED-4DB2-BD59-A6C34878D82A}">
                    <a16:rowId xmlns:a16="http://schemas.microsoft.com/office/drawing/2014/main" val="2515587540"/>
                  </a:ext>
                </a:extLst>
              </a:tr>
              <a:tr h="283277">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T w="12700" cmpd="sng">
                      <a:noFill/>
                    </a:lnT>
                    <a:lnB w="12700" cmpd="sng">
                      <a:noFill/>
                    </a:lnB>
                    <a:solidFill>
                      <a:srgbClr val="2A3A8F"/>
                    </a:solidFill>
                  </a:tcPr>
                </a:tc>
                <a:tc vMerge="1">
                  <a:txBody>
                    <a:bodyPr/>
                    <a:lstStyle/>
                    <a:p>
                      <a:endParaRPr lang="en-AU"/>
                    </a:p>
                  </a:txBody>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extLst>
                  <a:ext uri="{0D108BD9-81ED-4DB2-BD59-A6C34878D82A}">
                    <a16:rowId xmlns:a16="http://schemas.microsoft.com/office/drawing/2014/main" val="1827413359"/>
                  </a:ext>
                </a:extLst>
              </a:tr>
              <a:tr h="304385">
                <a:tc>
                  <a:txBody>
                    <a:bodyPr/>
                    <a:lstStyle/>
                    <a:p>
                      <a:pPr algn="l" fontAlgn="b"/>
                      <a:r>
                        <a:rPr lang="en-AU" sz="1000" b="0" i="0" u="none" strike="noStrike">
                          <a:solidFill>
                            <a:srgbClr val="000000"/>
                          </a:solidFill>
                          <a:effectLst/>
                          <a:latin typeface="+mn-lt"/>
                        </a:rPr>
                        <a:t>Hospital </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93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94%</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+34%</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89%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+18%</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304385">
                <a:tc>
                  <a:txBody>
                    <a:bodyPr/>
                    <a:lstStyle/>
                    <a:p>
                      <a:pPr algn="l" fontAlgn="b"/>
                      <a:r>
                        <a:rPr lang="en-AU" sz="1000" b="0" i="0" u="none" strike="noStrike">
                          <a:solidFill>
                            <a:srgbClr val="000000"/>
                          </a:solidFill>
                          <a:effectLst/>
                          <a:latin typeface="+mn-lt"/>
                        </a:rPr>
                        <a:t>Mental health services</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82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90%</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+25%</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+35%</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54991421"/>
                  </a:ext>
                </a:extLst>
              </a:tr>
              <a:tr h="304385">
                <a:tc>
                  <a:txBody>
                    <a:bodyPr/>
                    <a:lstStyle/>
                    <a:p>
                      <a:pPr algn="l" fontAlgn="b"/>
                      <a:r>
                        <a:rPr lang="en-AU" sz="1000" b="0" i="0" u="none" strike="noStrike">
                          <a:solidFill>
                            <a:srgbClr val="000000"/>
                          </a:solidFill>
                          <a:effectLst/>
                          <a:latin typeface="+mn-lt"/>
                        </a:rPr>
                        <a:t>Community service organisation</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51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58%</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+23%</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+3%</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28630972"/>
                  </a:ext>
                </a:extLst>
              </a:tr>
              <a:tr h="304385">
                <a:tc>
                  <a:txBody>
                    <a:bodyPr/>
                    <a:lstStyle/>
                    <a:p>
                      <a:pPr algn="l" fontAlgn="b"/>
                      <a:r>
                        <a:rPr lang="en-AU" sz="1000" b="0" i="0" u="none" strike="noStrike">
                          <a:solidFill>
                            <a:srgbClr val="000000"/>
                          </a:solidFill>
                          <a:effectLst/>
                          <a:latin typeface="+mn-lt"/>
                        </a:rPr>
                        <a:t>Self/family/friends</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43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39%</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+8%</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6521427"/>
                  </a:ext>
                </a:extLst>
              </a:tr>
              <a:tr h="304385">
                <a:tc>
                  <a:txBody>
                    <a:bodyPr/>
                    <a:lstStyle/>
                    <a:p>
                      <a:pPr algn="l" fontAlgn="b"/>
                      <a:r>
                        <a:rPr lang="en-AU" sz="1000" b="0" i="0" u="none" strike="noStrike">
                          <a:solidFill>
                            <a:srgbClr val="000000"/>
                          </a:solidFill>
                          <a:effectLst/>
                          <a:latin typeface="+mn-lt"/>
                        </a:rPr>
                        <a:t>General practitioner</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6</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FF0000"/>
                          </a:solidFill>
                          <a:effectLst/>
                          <a:latin typeface="+mn-lt"/>
                        </a:rPr>
                        <a:t>-20%</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71387494"/>
                  </a:ext>
                </a:extLst>
              </a:tr>
              <a:tr h="304385">
                <a:tc>
                  <a:txBody>
                    <a:bodyPr/>
                    <a:lstStyle/>
                    <a:p>
                      <a:pPr algn="l" fontAlgn="b"/>
                      <a:r>
                        <a:rPr lang="en-AU" sz="1000" b="0" i="0" u="none" strike="noStrike">
                          <a:solidFill>
                            <a:srgbClr val="000000"/>
                          </a:solidFill>
                          <a:effectLst/>
                          <a:latin typeface="+mn-lt"/>
                        </a:rPr>
                        <a:t>My Aged Care</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4</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-3%</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+11%</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75042394"/>
                  </a:ext>
                </a:extLst>
              </a:tr>
              <a:tr h="597660">
                <a:tc>
                  <a:txBody>
                    <a:bodyPr/>
                    <a:lstStyle/>
                    <a:p>
                      <a:pPr algn="l" fontAlgn="b"/>
                      <a:r>
                        <a:rPr lang="en-AU" sz="1000" b="0" i="0" u="none" strike="noStrike">
                          <a:solidFill>
                            <a:srgbClr val="000000"/>
                          </a:solidFill>
                          <a:effectLst/>
                          <a:latin typeface="+mn-lt"/>
                        </a:rPr>
                        <a:t>Homelessness organisations/crisis accommodation</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3</a:t>
                      </a:r>
                      <a:r>
                        <a:rPr lang="en-AU" sz="1000" b="0" i="0" u="none" strike="noStrike" kern="1200">
                          <a:solidFill>
                            <a:srgbClr val="000000"/>
                          </a:solidFill>
                          <a:effectLst/>
                          <a:latin typeface="+mn-lt"/>
                          <a:ea typeface="+mn-ea"/>
                          <a:cs typeface="+mn-cs"/>
                        </a:rPr>
                        <a:t>9</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49%</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+19%</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+5%</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45015540"/>
                  </a:ext>
                </a:extLst>
              </a:tr>
              <a:tr h="304385">
                <a:tc>
                  <a:txBody>
                    <a:bodyPr/>
                    <a:lstStyle/>
                    <a:p>
                      <a:pPr algn="l" fontAlgn="b"/>
                      <a:r>
                        <a:rPr lang="en-AU" sz="1000" b="0" i="0" u="none" strike="noStrike">
                          <a:solidFill>
                            <a:srgbClr val="000000"/>
                          </a:solidFill>
                          <a:effectLst/>
                          <a:latin typeface="+mn-lt"/>
                        </a:rPr>
                        <a:t>Other SRS</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1</a:t>
                      </a:r>
                      <a:r>
                        <a:rPr lang="en-AU" sz="1000" b="0" i="0" u="none" strike="noStrike" kern="1200">
                          <a:solidFill>
                            <a:srgbClr val="000000"/>
                          </a:solidFill>
                          <a:effectLst/>
                          <a:latin typeface="+mn-lt"/>
                          <a:ea typeface="+mn-ea"/>
                          <a:cs typeface="+mn-cs"/>
                        </a:rPr>
                        <a:t>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-9%</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+11%</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41962746"/>
                  </a:ext>
                </a:extLst>
              </a:tr>
              <a:tr h="328072">
                <a:tc>
                  <a:txBody>
                    <a:bodyPr/>
                    <a:lstStyle/>
                    <a:p>
                      <a:pPr algn="l" fontAlgn="b"/>
                      <a:r>
                        <a:rPr lang="en-AU" sz="1000" b="0" i="0" u="none" strike="noStrike">
                          <a:solidFill>
                            <a:srgbClr val="000000"/>
                          </a:solidFill>
                          <a:effectLst/>
                          <a:latin typeface="+mn-lt"/>
                        </a:rPr>
                        <a:t>National Disability Insurance Scheme (NDIS)</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19%</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AU" sz="1000" b="0" i="0" u="none" strike="noStrike">
                          <a:solidFill>
                            <a:srgbClr val="00B050"/>
                          </a:solidFill>
                          <a:effectLst/>
                          <a:latin typeface="+mn-lt"/>
                        </a:rPr>
                        <a:t>+18%</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AU" sz="1000" b="0" i="0" u="none" strike="noStrike">
                          <a:solidFill>
                            <a:srgbClr val="00B050"/>
                          </a:solidFill>
                          <a:effectLst/>
                          <a:latin typeface="+mn-lt"/>
                        </a:rPr>
                        <a:t>+25%</a:t>
                      </a:r>
                    </a:p>
                  </a:txBody>
                  <a:tcPr marL="6350" marR="6350" marT="635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9403869"/>
                  </a:ext>
                </a:extLst>
              </a:tr>
            </a:tbl>
          </a:graphicData>
        </a:graphic>
      </p:graphicFrame>
      <p:sp>
        <p:nvSpPr>
          <p:cNvPr id="10" name="Subtitle 7">
            <a:extLst>
              <a:ext uri="{FF2B5EF4-FFF2-40B4-BE49-F238E27FC236}">
                <a16:creationId xmlns:a16="http://schemas.microsoft.com/office/drawing/2014/main" id="{4ED28D9C-F82A-9725-CBC8-60D6E8D8318F}"/>
              </a:ext>
            </a:extLst>
          </p:cNvPr>
          <p:cNvSpPr txBox="1">
            <a:spLocks/>
          </p:cNvSpPr>
          <p:nvPr/>
        </p:nvSpPr>
        <p:spPr>
          <a:xfrm>
            <a:off x="1274444" y="2045972"/>
            <a:ext cx="4544015"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There were significant increases in referrals from hospitals and mental health services (29% respectively), NDIS (20%), community service organisations (18%) and homelessness organisations (16%) since 2018. </a:t>
            </a:r>
          </a:p>
        </p:txBody>
      </p:sp>
      <p:sp>
        <p:nvSpPr>
          <p:cNvPr id="9" name="Title 3">
            <a:extLst>
              <a:ext uri="{FF2B5EF4-FFF2-40B4-BE49-F238E27FC236}">
                <a16:creationId xmlns:a16="http://schemas.microsoft.com/office/drawing/2014/main" id="{D4A057E1-ED7A-B2A8-F8C1-196031F06153}"/>
              </a:ext>
            </a:extLst>
          </p:cNvPr>
          <p:cNvSpPr>
            <a:spLocks noGrp="1"/>
          </p:cNvSpPr>
          <p:nvPr>
            <p:ph type="ctrTitle"/>
          </p:nvPr>
        </p:nvSpPr>
        <p:spPr>
          <a:xfrm>
            <a:off x="731520" y="370750"/>
            <a:ext cx="9600533" cy="756603"/>
          </a:xfrm>
        </p:spPr>
        <p:txBody>
          <a:bodyPr>
            <a:normAutofit/>
          </a:bodyPr>
          <a:lstStyle/>
          <a:p>
            <a:r>
              <a:rPr lang="en-AU" sz="2800"/>
              <a:t>Changes in referral sources since 2018</a:t>
            </a:r>
            <a:endParaRPr lang="en-AU" sz="2800">
              <a:solidFill>
                <a:srgbClr val="FF0000"/>
              </a:solidFill>
            </a:endParaRPr>
          </a:p>
        </p:txBody>
      </p:sp>
      <p:graphicFrame>
        <p:nvGraphicFramePr>
          <p:cNvPr id="12" name="Chart 11">
            <a:extLst>
              <a:ext uri="{FF2B5EF4-FFF2-40B4-BE49-F238E27FC236}">
                <a16:creationId xmlns:a16="http://schemas.microsoft.com/office/drawing/2014/main" id="{4EB79763-5C62-0826-BD77-96D2BC737088}"/>
              </a:ext>
            </a:extLst>
          </p:cNvPr>
          <p:cNvGraphicFramePr/>
          <p:nvPr>
            <p:extLst>
              <p:ext uri="{D42A27DB-BD31-4B8C-83A1-F6EECF244321}">
                <p14:modId xmlns:p14="http://schemas.microsoft.com/office/powerpoint/2010/main" val="2044002675"/>
              </p:ext>
            </p:extLst>
          </p:nvPr>
        </p:nvGraphicFramePr>
        <p:xfrm>
          <a:off x="1335132" y="2987366"/>
          <a:ext cx="4483327" cy="3541864"/>
        </p:xfrm>
        <a:graphic>
          <a:graphicData uri="http://schemas.openxmlformats.org/drawingml/2006/chart">
            <c:chart xmlns:c="http://schemas.openxmlformats.org/drawingml/2006/chart" xmlns:r="http://schemas.openxmlformats.org/officeDocument/2006/relationships" r:id="rId2"/>
          </a:graphicData>
        </a:graphic>
      </p:graphicFrame>
      <p:sp>
        <p:nvSpPr>
          <p:cNvPr id="2" name="Subtitle 7">
            <a:extLst>
              <a:ext uri="{FF2B5EF4-FFF2-40B4-BE49-F238E27FC236}">
                <a16:creationId xmlns:a16="http://schemas.microsoft.com/office/drawing/2014/main" id="{53278360-5B5F-4A8B-86E5-D82E9A411D51}"/>
              </a:ext>
            </a:extLst>
          </p:cNvPr>
          <p:cNvSpPr txBox="1">
            <a:spLocks/>
          </p:cNvSpPr>
          <p:nvPr/>
        </p:nvSpPr>
        <p:spPr>
          <a:xfrm>
            <a:off x="1274444" y="1404166"/>
            <a:ext cx="4483327"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are the main </a:t>
            </a:r>
            <a:r>
              <a:rPr lang="en-GB" u="sng"/>
              <a:t>sources</a:t>
            </a:r>
            <a:r>
              <a:rPr lang="en-GB"/>
              <a:t> of referral of residents </a:t>
            </a:r>
            <a:br>
              <a:rPr lang="en-GB"/>
            </a:br>
            <a:r>
              <a:rPr lang="en-GB"/>
              <a:t>to the SRS? (select </a:t>
            </a:r>
            <a:r>
              <a:rPr lang="en-GB">
                <a:solidFill>
                  <a:srgbClr val="FF0000"/>
                </a:solidFill>
              </a:rPr>
              <a:t>4</a:t>
            </a:r>
            <a:r>
              <a:rPr lang="en-GB"/>
              <a:t>)</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 shifts from 2018</a:t>
            </a:r>
            <a:endParaRPr lang="en-GB"/>
          </a:p>
        </p:txBody>
      </p:sp>
      <p:sp>
        <p:nvSpPr>
          <p:cNvPr id="4" name="Subtitle 7">
            <a:extLst>
              <a:ext uri="{FF2B5EF4-FFF2-40B4-BE49-F238E27FC236}">
                <a16:creationId xmlns:a16="http://schemas.microsoft.com/office/drawing/2014/main" id="{320395A1-6653-F536-9402-73A15A886E47}"/>
              </a:ext>
            </a:extLst>
          </p:cNvPr>
          <p:cNvSpPr txBox="1">
            <a:spLocks/>
          </p:cNvSpPr>
          <p:nvPr/>
        </p:nvSpPr>
        <p:spPr>
          <a:xfrm>
            <a:off x="6721311" y="1404166"/>
            <a:ext cx="4651539"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are the main </a:t>
            </a:r>
            <a:r>
              <a:rPr lang="en-GB" u="sng"/>
              <a:t>sources</a:t>
            </a:r>
            <a:r>
              <a:rPr lang="en-GB"/>
              <a:t> of referral of residents </a:t>
            </a:r>
            <a:br>
              <a:rPr lang="en-GB"/>
            </a:br>
            <a:r>
              <a:rPr lang="en-GB"/>
              <a:t>to the SRS? (select </a:t>
            </a:r>
            <a:r>
              <a:rPr lang="en-GB">
                <a:solidFill>
                  <a:srgbClr val="FF0000"/>
                </a:solidFill>
              </a:rPr>
              <a:t>4</a:t>
            </a:r>
            <a:r>
              <a:rPr lang="en-GB"/>
              <a:t>)</a:t>
            </a:r>
            <a:r>
              <a:rPr lang="en-GB" sz="1100"/>
              <a:t> </a:t>
            </a:r>
            <a:r>
              <a:rPr lang="en-GB"/>
              <a:t>by SRS type with shifts from 2018</a:t>
            </a:r>
          </a:p>
        </p:txBody>
      </p:sp>
      <p:sp>
        <p:nvSpPr>
          <p:cNvPr id="13" name="Rectangle 12">
            <a:extLst>
              <a:ext uri="{FF2B5EF4-FFF2-40B4-BE49-F238E27FC236}">
                <a16:creationId xmlns:a16="http://schemas.microsoft.com/office/drawing/2014/main" id="{A1D93731-E13B-60BA-8BDB-0752F2F657DD}"/>
              </a:ext>
            </a:extLst>
          </p:cNvPr>
          <p:cNvSpPr/>
          <p:nvPr/>
        </p:nvSpPr>
        <p:spPr>
          <a:xfrm>
            <a:off x="9953625" y="134868"/>
            <a:ext cx="2238375" cy="385011"/>
          </a:xfrm>
          <a:prstGeom prst="rect">
            <a:avLst/>
          </a:prstGeom>
          <a:solidFill>
            <a:srgbClr val="2A3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65794C19-7A2F-B976-931D-A5E3A24BB4ED}"/>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Referrals and departures</a:t>
            </a:r>
            <a:endParaRPr lang="en-AU" sz="1400" b="1">
              <a:solidFill>
                <a:schemeClr val="bg1"/>
              </a:solidFill>
              <a:ea typeface="Source Sans Pro Light" panose="020B0403030403020204" pitchFamily="34" charset="0"/>
            </a:endParaRPr>
          </a:p>
        </p:txBody>
      </p:sp>
    </p:spTree>
    <p:extLst>
      <p:ext uri="{BB962C8B-B14F-4D97-AF65-F5344CB8AC3E}">
        <p14:creationId xmlns:p14="http://schemas.microsoft.com/office/powerpoint/2010/main" val="34417123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US" sz="2800"/>
              <a:t>Reasons why residents leave SRS</a:t>
            </a:r>
            <a:endParaRPr lang="en-AU" sz="2800"/>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29</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9953625" y="134868"/>
            <a:ext cx="2238375" cy="385011"/>
          </a:xfrm>
          <a:prstGeom prst="rect">
            <a:avLst/>
          </a:prstGeom>
          <a:solidFill>
            <a:srgbClr val="2A3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Referrals and departures</a:t>
            </a:r>
            <a:endParaRPr lang="en-AU" sz="1400" b="1">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7B8059C-B886-72FB-7AEA-F901FB00BC74}"/>
              </a:ext>
            </a:extLst>
          </p:cNvPr>
          <p:cNvSpPr txBox="1">
            <a:spLocks/>
          </p:cNvSpPr>
          <p:nvPr/>
        </p:nvSpPr>
        <p:spPr>
          <a:xfrm>
            <a:off x="1074469" y="1523439"/>
            <a:ext cx="4487766"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When residents leave the SRS, where are the most common places they go? (select </a:t>
            </a:r>
            <a:r>
              <a:rPr lang="en-GB">
                <a:solidFill>
                  <a:srgbClr val="FF0000"/>
                </a:solidFill>
              </a:rPr>
              <a:t>4</a:t>
            </a:r>
            <a:r>
              <a:rPr lang="en-GB"/>
              <a:t>)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3" name="Subtitle 7">
            <a:extLst>
              <a:ext uri="{FF2B5EF4-FFF2-40B4-BE49-F238E27FC236}">
                <a16:creationId xmlns:a16="http://schemas.microsoft.com/office/drawing/2014/main" id="{B932FD2C-1245-1D1A-3E71-38E4964EE6E3}"/>
              </a:ext>
            </a:extLst>
          </p:cNvPr>
          <p:cNvSpPr txBox="1">
            <a:spLocks/>
          </p:cNvSpPr>
          <p:nvPr/>
        </p:nvSpPr>
        <p:spPr>
          <a:xfrm>
            <a:off x="1074469" y="2267444"/>
            <a:ext cx="10153512" cy="45999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Proprietors reported the main reasons residents leave SRS were to live in another SRS,  to live in supported disability accommodation or Supported Independent Living (SIL)  or because they pass away.</a:t>
            </a:r>
          </a:p>
        </p:txBody>
      </p:sp>
      <p:sp>
        <p:nvSpPr>
          <p:cNvPr id="5" name="TextBox 4">
            <a:extLst>
              <a:ext uri="{FF2B5EF4-FFF2-40B4-BE49-F238E27FC236}">
                <a16:creationId xmlns:a16="http://schemas.microsoft.com/office/drawing/2014/main" id="{45BDC2A7-AA9D-97B9-6710-D3E38B2CFCB9}"/>
              </a:ext>
            </a:extLst>
          </p:cNvPr>
          <p:cNvSpPr txBox="1"/>
          <p:nvPr/>
        </p:nvSpPr>
        <p:spPr>
          <a:xfrm>
            <a:off x="1074469" y="6379410"/>
            <a:ext cx="2938238" cy="230832"/>
          </a:xfrm>
          <a:prstGeom prst="rect">
            <a:avLst/>
          </a:prstGeom>
        </p:spPr>
        <p:txBody>
          <a:bodyPr wrap="square" rtlCol="0">
            <a:spAutoFit/>
          </a:bodyPr>
          <a:lstStyle/>
          <a:p>
            <a:pPr marL="0" indent="0" algn="l">
              <a:lnSpc>
                <a:spcPct val="100000"/>
              </a:lnSpc>
              <a:spcBef>
                <a:spcPts val="0"/>
              </a:spcBef>
              <a:buNone/>
            </a:pPr>
            <a:r>
              <a:rPr lang="en-AU" sz="900">
                <a:solidFill>
                  <a:schemeClr val="tx1">
                    <a:lumMod val="75000"/>
                    <a:lumOff val="25000"/>
                  </a:schemeClr>
                </a:solidFill>
                <a:latin typeface="Source Sans Pro" panose="020B0503030403020204" pitchFamily="34" charset="0"/>
                <a:ea typeface="Source Sans Pro" panose="020B0503030403020204" pitchFamily="34" charset="0"/>
              </a:rPr>
              <a:t>^SIL = Supported Independent Living</a:t>
            </a:r>
          </a:p>
        </p:txBody>
      </p:sp>
      <p:graphicFrame>
        <p:nvGraphicFramePr>
          <p:cNvPr id="19" name="Chart 18">
            <a:extLst>
              <a:ext uri="{FF2B5EF4-FFF2-40B4-BE49-F238E27FC236}">
                <a16:creationId xmlns:a16="http://schemas.microsoft.com/office/drawing/2014/main" id="{E1861604-AB17-9CA0-6157-D3DE40B4986D}"/>
              </a:ext>
            </a:extLst>
          </p:cNvPr>
          <p:cNvGraphicFramePr/>
          <p:nvPr>
            <p:extLst>
              <p:ext uri="{D42A27DB-BD31-4B8C-83A1-F6EECF244321}">
                <p14:modId xmlns:p14="http://schemas.microsoft.com/office/powerpoint/2010/main" val="2507643042"/>
              </p:ext>
            </p:extLst>
          </p:nvPr>
        </p:nvGraphicFramePr>
        <p:xfrm>
          <a:off x="541128" y="2757112"/>
          <a:ext cx="5250039" cy="3502223"/>
        </p:xfrm>
        <a:graphic>
          <a:graphicData uri="http://schemas.openxmlformats.org/drawingml/2006/chart">
            <c:chart xmlns:c="http://schemas.openxmlformats.org/drawingml/2006/chart" xmlns:r="http://schemas.openxmlformats.org/officeDocument/2006/relationships" r:id="rId2"/>
          </a:graphicData>
        </a:graphic>
      </p:graphicFrame>
      <p:sp>
        <p:nvSpPr>
          <p:cNvPr id="29" name="Subtitle 7">
            <a:extLst>
              <a:ext uri="{FF2B5EF4-FFF2-40B4-BE49-F238E27FC236}">
                <a16:creationId xmlns:a16="http://schemas.microsoft.com/office/drawing/2014/main" id="{C17C46FF-25C9-AFCC-992E-B6A23B1AF0F4}"/>
              </a:ext>
            </a:extLst>
          </p:cNvPr>
          <p:cNvSpPr txBox="1">
            <a:spLocks/>
          </p:cNvSpPr>
          <p:nvPr/>
        </p:nvSpPr>
        <p:spPr>
          <a:xfrm>
            <a:off x="2372110" y="6064952"/>
            <a:ext cx="2588733" cy="266131"/>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100)</a:t>
            </a:r>
          </a:p>
        </p:txBody>
      </p:sp>
      <p:sp>
        <p:nvSpPr>
          <p:cNvPr id="13" name="Subtitle 7">
            <a:extLst>
              <a:ext uri="{FF2B5EF4-FFF2-40B4-BE49-F238E27FC236}">
                <a16:creationId xmlns:a16="http://schemas.microsoft.com/office/drawing/2014/main" id="{97B8059C-B886-72FB-7AEA-F901FB00BC74}"/>
              </a:ext>
            </a:extLst>
          </p:cNvPr>
          <p:cNvSpPr txBox="1">
            <a:spLocks/>
          </p:cNvSpPr>
          <p:nvPr/>
        </p:nvSpPr>
        <p:spPr>
          <a:xfrm>
            <a:off x="6763318" y="1523439"/>
            <a:ext cx="4643114"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When residents leave the SRS, where is the </a:t>
            </a:r>
            <a:r>
              <a:rPr lang="en-GB" u="sng"/>
              <a:t>main</a:t>
            </a:r>
            <a:r>
              <a:rPr lang="en-GB"/>
              <a:t> place they go? (select </a:t>
            </a:r>
            <a:r>
              <a:rPr lang="en-GB">
                <a:solidFill>
                  <a:srgbClr val="FF0000"/>
                </a:solidFill>
              </a:rPr>
              <a:t>1</a:t>
            </a:r>
            <a:r>
              <a:rPr lang="en-GB"/>
              <a:t>)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15" name="Subtitle 7">
            <a:extLst>
              <a:ext uri="{FF2B5EF4-FFF2-40B4-BE49-F238E27FC236}">
                <a16:creationId xmlns:a16="http://schemas.microsoft.com/office/drawing/2014/main" id="{B932FD2C-1245-1D1A-3E71-38E4964EE6E3}"/>
              </a:ext>
            </a:extLst>
          </p:cNvPr>
          <p:cNvSpPr txBox="1">
            <a:spLocks/>
          </p:cNvSpPr>
          <p:nvPr/>
        </p:nvSpPr>
        <p:spPr>
          <a:xfrm>
            <a:off x="6840991" y="2270479"/>
            <a:ext cx="4487768" cy="45999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graphicFrame>
        <p:nvGraphicFramePr>
          <p:cNvPr id="22" name="Chart 21">
            <a:extLst>
              <a:ext uri="{FF2B5EF4-FFF2-40B4-BE49-F238E27FC236}">
                <a16:creationId xmlns:a16="http://schemas.microsoft.com/office/drawing/2014/main" id="{8514E4C4-094F-39A8-AAD2-753E01EA4C90}"/>
              </a:ext>
            </a:extLst>
          </p:cNvPr>
          <p:cNvGraphicFramePr/>
          <p:nvPr>
            <p:extLst>
              <p:ext uri="{D42A27DB-BD31-4B8C-83A1-F6EECF244321}">
                <p14:modId xmlns:p14="http://schemas.microsoft.com/office/powerpoint/2010/main" val="3561762825"/>
              </p:ext>
            </p:extLst>
          </p:nvPr>
        </p:nvGraphicFramePr>
        <p:xfrm>
          <a:off x="6260533" y="2695663"/>
          <a:ext cx="5250039" cy="35022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104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9E5060-A04B-498E-BBDF-A4BEBA5BB936}"/>
              </a:ext>
            </a:extLst>
          </p:cNvPr>
          <p:cNvSpPr>
            <a:spLocks noGrp="1"/>
          </p:cNvSpPr>
          <p:nvPr>
            <p:ph type="ctrTitle"/>
          </p:nvPr>
        </p:nvSpPr>
        <p:spPr>
          <a:xfrm>
            <a:off x="731519" y="370751"/>
            <a:ext cx="11096045" cy="630418"/>
          </a:xfrm>
        </p:spPr>
        <p:txBody>
          <a:bodyPr>
            <a:normAutofit/>
          </a:bodyPr>
          <a:lstStyle/>
          <a:p>
            <a:r>
              <a:rPr lang="en-US" sz="2800">
                <a:latin typeface="Roboto Slab regular"/>
                <a:ea typeface="Roboto Slab regular"/>
                <a:cs typeface="Roboto Slab regular"/>
              </a:rPr>
              <a:t>Background and scope</a:t>
            </a:r>
            <a:endParaRPr lang="en-AU" sz="2800">
              <a:cs typeface="Roboto Slab regular"/>
            </a:endParaRPr>
          </a:p>
        </p:txBody>
      </p:sp>
      <p:sp>
        <p:nvSpPr>
          <p:cNvPr id="8" name="Subtitle 7">
            <a:extLst>
              <a:ext uri="{FF2B5EF4-FFF2-40B4-BE49-F238E27FC236}">
                <a16:creationId xmlns:a16="http://schemas.microsoft.com/office/drawing/2014/main" id="{10CCD1AF-850A-4262-8BB5-B8E384C7C3FE}"/>
              </a:ext>
            </a:extLst>
          </p:cNvPr>
          <p:cNvSpPr>
            <a:spLocks noGrp="1"/>
          </p:cNvSpPr>
          <p:nvPr>
            <p:ph type="subTitle" idx="1"/>
          </p:nvPr>
        </p:nvSpPr>
        <p:spPr>
          <a:xfrm>
            <a:off x="6404147" y="1266697"/>
            <a:ext cx="4935600" cy="5004000"/>
          </a:xfrm>
        </p:spPr>
        <p:txBody>
          <a:bodyPr vert="horz" lIns="91440" tIns="45720" rIns="91440" bIns="45720" numCol="1" spcCol="1080000" rtlCol="0" anchor="t">
            <a:noAutofit/>
          </a:bodyPr>
          <a:lstStyle/>
          <a:p>
            <a:r>
              <a:rPr lang="en-AU" sz="1200">
                <a:latin typeface="Source Sans Pro"/>
                <a:ea typeface="Source Sans Pro"/>
                <a:cs typeface="+mn-lt"/>
              </a:rPr>
              <a:t>The </a:t>
            </a:r>
            <a:r>
              <a:rPr lang="en-AU" sz="1200">
                <a:latin typeface="Source Sans Pro"/>
                <a:ea typeface="Source Sans Pro"/>
                <a:cs typeface="+mn-lt"/>
                <a:hlinkClick r:id="rId2"/>
              </a:rPr>
              <a:t>facility questionnaire </a:t>
            </a:r>
            <a:r>
              <a:rPr lang="en-AU" sz="1200">
                <a:latin typeface="Source Sans Pro"/>
                <a:ea typeface="Source Sans Pro"/>
                <a:cs typeface="+mn-lt"/>
              </a:rPr>
              <a:t>collected information on:   </a:t>
            </a:r>
          </a:p>
          <a:p>
            <a:pPr marL="171450" indent="-171450">
              <a:buFont typeface="Arial" panose="020B0604020202020204" pitchFamily="34" charset="0"/>
              <a:buChar char="•"/>
            </a:pPr>
            <a:r>
              <a:rPr lang="en-AU" sz="1200">
                <a:latin typeface="Source Sans Pro"/>
                <a:ea typeface="Source Sans Pro"/>
                <a:cs typeface="+mn-lt"/>
              </a:rPr>
              <a:t>facility details including size, occupancy and proprietors’ future business plans </a:t>
            </a:r>
          </a:p>
          <a:p>
            <a:pPr marL="171450" indent="-171450">
              <a:buFont typeface="Arial" panose="020B0604020202020204" pitchFamily="34" charset="0"/>
              <a:buChar char="•"/>
            </a:pPr>
            <a:r>
              <a:rPr lang="en-AU" sz="1200">
                <a:latin typeface="Source Sans Pro"/>
                <a:ea typeface="Source Sans Pro"/>
                <a:cs typeface="+mn-lt"/>
              </a:rPr>
              <a:t>resident profile </a:t>
            </a:r>
          </a:p>
          <a:p>
            <a:pPr marL="171450" indent="-171450">
              <a:buFont typeface="Arial" panose="020B0604020202020204" pitchFamily="34" charset="0"/>
              <a:buChar char="•"/>
            </a:pPr>
            <a:r>
              <a:rPr lang="en-AU" sz="1200">
                <a:latin typeface="Source Sans Pro"/>
                <a:ea typeface="Source Sans Pro"/>
                <a:cs typeface="+mn-lt"/>
              </a:rPr>
              <a:t>fees and charges </a:t>
            </a:r>
          </a:p>
          <a:p>
            <a:pPr marL="171450" indent="-171450">
              <a:buFont typeface="Arial" panose="020B0604020202020204" pitchFamily="34" charset="0"/>
              <a:buChar char="•"/>
            </a:pPr>
            <a:r>
              <a:rPr lang="en-AU" sz="1200">
                <a:latin typeface="Source Sans Pro"/>
                <a:ea typeface="Source Sans Pro"/>
                <a:cs typeface="+mn-lt"/>
              </a:rPr>
              <a:t>staff profile and qualifications  </a:t>
            </a:r>
          </a:p>
          <a:p>
            <a:r>
              <a:rPr lang="en-AU" sz="1200">
                <a:latin typeface="Source Sans Pro"/>
                <a:ea typeface="Source Sans Pro"/>
                <a:cs typeface="+mn-lt"/>
              </a:rPr>
              <a:t>The </a:t>
            </a:r>
            <a:r>
              <a:rPr lang="en-AU" sz="1200">
                <a:latin typeface="Source Sans Pro"/>
                <a:ea typeface="Source Sans Pro"/>
                <a:cs typeface="+mn-lt"/>
                <a:hlinkClick r:id="rId3"/>
              </a:rPr>
              <a:t>deidentified resident questionnaire </a:t>
            </a:r>
            <a:r>
              <a:rPr lang="en-AU" sz="1200">
                <a:latin typeface="Source Sans Pro"/>
                <a:ea typeface="Source Sans Pro"/>
                <a:cs typeface="+mn-lt"/>
              </a:rPr>
              <a:t>collected information on:   </a:t>
            </a:r>
          </a:p>
          <a:p>
            <a:pPr marL="171450" indent="-171450">
              <a:buFont typeface="Arial" panose="020B0604020202020204" pitchFamily="34" charset="0"/>
              <a:buChar char="•"/>
            </a:pPr>
            <a:r>
              <a:rPr lang="en-AU" sz="1200">
                <a:latin typeface="Source Sans Pro"/>
                <a:ea typeface="Source Sans Pro"/>
                <a:cs typeface="+mn-lt"/>
              </a:rPr>
              <a:t>demographics   </a:t>
            </a:r>
          </a:p>
          <a:p>
            <a:pPr marL="171450" indent="-171450">
              <a:buFont typeface="Arial" panose="020B0604020202020204" pitchFamily="34" charset="0"/>
              <a:buChar char="•"/>
            </a:pPr>
            <a:r>
              <a:rPr lang="en-AU" sz="1200">
                <a:latin typeface="Source Sans Pro"/>
                <a:ea typeface="Source Sans Pro"/>
                <a:cs typeface="+mn-lt"/>
              </a:rPr>
              <a:t>diagnosed health issues</a:t>
            </a:r>
          </a:p>
          <a:p>
            <a:pPr marL="171450" indent="-171450">
              <a:buFont typeface="Arial" panose="020B0604020202020204" pitchFamily="34" charset="0"/>
              <a:buChar char="•"/>
            </a:pPr>
            <a:r>
              <a:rPr lang="en-AU" sz="1200">
                <a:latin typeface="Source Sans Pro"/>
                <a:ea typeface="Source Sans Pro"/>
                <a:cs typeface="+mn-lt"/>
              </a:rPr>
              <a:t>support needs  and services received   </a:t>
            </a:r>
          </a:p>
          <a:p>
            <a:pPr marL="171450" indent="-171450">
              <a:buFont typeface="Arial" panose="020B0604020202020204" pitchFamily="34" charset="0"/>
              <a:buChar char="•"/>
            </a:pPr>
            <a:r>
              <a:rPr lang="en-AU" sz="1200">
                <a:latin typeface="Source Sans Pro"/>
                <a:ea typeface="Source Sans Pro"/>
                <a:cs typeface="+mn-lt"/>
              </a:rPr>
              <a:t>participation in activities .</a:t>
            </a:r>
            <a:endParaRPr lang="en-GB" sz="1200">
              <a:latin typeface="Source Sans Pro"/>
              <a:ea typeface="Source Sans Pro"/>
              <a:cs typeface="+mn-lt"/>
            </a:endParaRPr>
          </a:p>
          <a:p>
            <a:r>
              <a:rPr lang="en-GB" sz="1200">
                <a:ea typeface="Source Sans Pro"/>
                <a:cs typeface="+mn-lt"/>
              </a:rPr>
              <a:t>During data collection period </a:t>
            </a:r>
            <a:r>
              <a:rPr lang="en-GB" sz="1200">
                <a:latin typeface="Source Sans Pro"/>
                <a:ea typeface="Source Sans Pro"/>
                <a:cs typeface="+mn-lt"/>
              </a:rPr>
              <a:t>there were 112 </a:t>
            </a:r>
            <a:r>
              <a:rPr lang="en-GB" sz="1200">
                <a:ea typeface="+mn-lt"/>
                <a:cs typeface="+mn-lt"/>
              </a:rPr>
              <a:t>S</a:t>
            </a:r>
            <a:r>
              <a:rPr lang="en-GB" sz="1200">
                <a:ea typeface="Source Sans Pro"/>
                <a:cs typeface="+mn-lt"/>
              </a:rPr>
              <a:t>RS </a:t>
            </a:r>
            <a:r>
              <a:rPr lang="en-GB" sz="1200">
                <a:ea typeface="+mn-lt"/>
                <a:cs typeface="+mn-lt"/>
              </a:rPr>
              <a:t>registered with the Department of Families, Fairness and Housing. </a:t>
            </a:r>
            <a:r>
              <a:rPr lang="en-GB" sz="1200">
                <a:latin typeface="Source Sans Pro"/>
                <a:ea typeface="Source Sans Pro"/>
                <a:cs typeface="+mn-lt"/>
              </a:rPr>
              <a:t>During the same period one SRS closed and one was undergoing a change of ownership, meaning 110 SRS were in-scope for the 2023 census. </a:t>
            </a:r>
          </a:p>
          <a:p>
            <a:r>
              <a:rPr lang="en-GB" sz="1200">
                <a:latin typeface="Source Sans Pro"/>
                <a:ea typeface="Source Sans Pro"/>
                <a:cs typeface="+mn-lt"/>
              </a:rPr>
              <a:t>Where significant</a:t>
            </a:r>
            <a:r>
              <a:rPr lang="en-GB" sz="1200" b="1">
                <a:latin typeface="Source Sans Pro"/>
                <a:ea typeface="Source Sans Pro"/>
                <a:cs typeface="+mn-lt"/>
              </a:rPr>
              <a:t> </a:t>
            </a:r>
            <a:r>
              <a:rPr lang="en-GB" sz="1200">
                <a:latin typeface="Source Sans Pro"/>
                <a:ea typeface="Source Sans Pro"/>
                <a:cs typeface="+mn-lt"/>
              </a:rPr>
              <a:t>changes occurred between the 2018 and 2023 census, Insync were asked to highlight these for the 2023 report. </a:t>
            </a:r>
          </a:p>
          <a:p>
            <a:endParaRPr lang="en-GB" sz="1200">
              <a:latin typeface="Source Sans Pro"/>
              <a:ea typeface="Source Sans Pro"/>
              <a:cs typeface="+mn-lt"/>
            </a:endParaRPr>
          </a:p>
          <a:p>
            <a:endParaRPr lang="en-GB" sz="1200">
              <a:latin typeface="Source Sans Pro"/>
              <a:ea typeface="Source Sans Pro"/>
              <a:cs typeface="+mn-lt"/>
            </a:endParaRPr>
          </a:p>
          <a:p>
            <a:endParaRPr lang="en-GB" sz="1200" strike="sngStrike">
              <a:latin typeface="Source Sans Pro" panose="020B0503030403020204" pitchFamily="34" charset="0"/>
              <a:ea typeface="Source Sans Pro" panose="020B0503030403020204" pitchFamily="34" charset="0"/>
            </a:endParaRPr>
          </a:p>
        </p:txBody>
      </p:sp>
      <p:sp>
        <p:nvSpPr>
          <p:cNvPr id="14" name="Slide Number Placeholder 13">
            <a:extLst>
              <a:ext uri="{FF2B5EF4-FFF2-40B4-BE49-F238E27FC236}">
                <a16:creationId xmlns:a16="http://schemas.microsoft.com/office/drawing/2014/main" id="{52FA217D-7C9D-4A61-BCF8-AEA874AC65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3F9802-22CF-4938-9F44-3FA30BBE2747}" type="slidenum">
              <a:rPr kumimoji="0" lang="en-AU" sz="1200" b="0" i="0" u="none" strike="noStrike" kern="1200" cap="none" spc="0" normalizeH="0" baseline="0" noProof="0" smtClean="0">
                <a:ln>
                  <a:noFill/>
                </a:ln>
                <a:solidFill>
                  <a:srgbClr val="2A3B8F"/>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r>
              <a:rPr kumimoji="0" lang="en-AU" sz="1200" b="0" i="0" u="none" strike="noStrike" kern="1200" cap="none" spc="0" normalizeH="0" baseline="0" noProof="0">
                <a:ln>
                  <a:noFill/>
                </a:ln>
                <a:solidFill>
                  <a:srgbClr val="2A3B8F"/>
                </a:solidFill>
                <a:effectLst/>
                <a:uLnTx/>
                <a:uFillTx/>
                <a:latin typeface="Source Sans Pro"/>
                <a:ea typeface="+mn-ea"/>
                <a:cs typeface="+mn-cs"/>
              </a:rPr>
              <a:t>   |</a:t>
            </a:r>
          </a:p>
        </p:txBody>
      </p:sp>
      <p:sp>
        <p:nvSpPr>
          <p:cNvPr id="4" name="Subtitle 4">
            <a:extLst>
              <a:ext uri="{FF2B5EF4-FFF2-40B4-BE49-F238E27FC236}">
                <a16:creationId xmlns:a16="http://schemas.microsoft.com/office/drawing/2014/main" id="{F3B5B6E4-F106-399E-510E-75F1C89C6808}"/>
              </a:ext>
            </a:extLst>
          </p:cNvPr>
          <p:cNvSpPr txBox="1">
            <a:spLocks/>
          </p:cNvSpPr>
          <p:nvPr/>
        </p:nvSpPr>
        <p:spPr>
          <a:xfrm>
            <a:off x="852253" y="1287251"/>
            <a:ext cx="4933635" cy="5004371"/>
          </a:xfrm>
          <a:prstGeom prst="rect">
            <a:avLst/>
          </a:prstGeom>
        </p:spPr>
        <p:txBody>
          <a:bodyPr vert="horz" lIns="91440" tIns="45720" rIns="91440" bIns="45720" rtlCol="0" anchor="t">
            <a:normAutofit fontScale="92500"/>
          </a:bodyPr>
          <a:lstStyle>
            <a:lvl1pPr marL="0" indent="0" algn="l" defTabSz="914400" rtl="0" eaLnBrk="1" latinLnBrk="0" hangingPunct="1">
              <a:lnSpc>
                <a:spcPct val="114000"/>
              </a:lnSpc>
              <a:spcBef>
                <a:spcPts val="1000"/>
              </a:spcBef>
              <a:buClr>
                <a:srgbClr val="2A3B8F"/>
              </a:buClr>
              <a:buFont typeface="Arial" panose="020B0604020202020204" pitchFamily="34" charset="0"/>
              <a:buNone/>
              <a:defRPr sz="2400" b="0" i="0" kern="1200">
                <a:solidFill>
                  <a:srgbClr val="333333"/>
                </a:solidFill>
                <a:latin typeface="+mn-lt"/>
                <a:ea typeface="Source Sans Pro Light" panose="020B0403030403020204" pitchFamily="34" charset="0"/>
                <a:cs typeface="+mn-cs"/>
              </a:defRPr>
            </a:lvl1pPr>
            <a:lvl2pPr marL="457200" indent="0" algn="l" defTabSz="914400" rtl="0" eaLnBrk="1" latinLnBrk="0" hangingPunct="1">
              <a:lnSpc>
                <a:spcPct val="114000"/>
              </a:lnSpc>
              <a:spcBef>
                <a:spcPts val="500"/>
              </a:spcBef>
              <a:buClr>
                <a:srgbClr val="2A3B8F"/>
              </a:buClr>
              <a:buFont typeface="Arial" panose="020B0604020202020204" pitchFamily="34" charset="0"/>
              <a:buNone/>
              <a:defRPr sz="2000" b="0" i="0" kern="1200">
                <a:solidFill>
                  <a:srgbClr val="414140"/>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114000"/>
              </a:lnSpc>
              <a:spcBef>
                <a:spcPts val="500"/>
              </a:spcBef>
              <a:buClr>
                <a:srgbClr val="2A3B8F"/>
              </a:buClr>
              <a:buFont typeface="Arial" panose="020B0604020202020204" pitchFamily="34" charset="0"/>
              <a:buNone/>
              <a:defRPr sz="1800" b="0" i="0" kern="1200">
                <a:solidFill>
                  <a:srgbClr val="414140"/>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None/>
              <a:tabLst/>
              <a:defRPr/>
            </a:pPr>
            <a:r>
              <a:rPr kumimoji="0" lang="en-GB" sz="1200" b="0" i="0" u="none" strike="noStrike" kern="1200" cap="none" spc="0" normalizeH="0" baseline="0" noProof="0">
                <a:ln>
                  <a:noFill/>
                </a:ln>
                <a:solidFill>
                  <a:srgbClr val="333333"/>
                </a:solidFill>
                <a:effectLst/>
                <a:uLnTx/>
                <a:uFillTx/>
                <a:latin typeface="Source Sans Pro"/>
                <a:ea typeface="Source Sans Pro"/>
                <a:cs typeface="+mn-lt"/>
              </a:rPr>
              <a:t>Supported Residential Services (SRS) are privately operated businesses that provide accommodation and support for people who require assistance with daily living. SRS vary in the services they provide in accordance with legislation, the people they accommodate, and the fees charged. SRS can broadly be classified as:</a:t>
            </a:r>
          </a:p>
          <a:p>
            <a:pPr marL="171450" marR="0" lvl="0" indent="-17145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Char char="•"/>
              <a:tabLst/>
              <a:defRPr/>
            </a:pPr>
            <a:r>
              <a:rPr kumimoji="0" lang="en-GB" sz="1200" b="1" i="0" u="none" strike="noStrike" kern="1200" cap="none" spc="0" normalizeH="0" baseline="0" noProof="0">
                <a:ln>
                  <a:noFill/>
                </a:ln>
                <a:solidFill>
                  <a:srgbClr val="3AA29C"/>
                </a:solidFill>
                <a:effectLst/>
                <a:uLnTx/>
                <a:uFillTx/>
                <a:latin typeface="Source Sans Pro"/>
                <a:ea typeface="Source Sans Pro"/>
                <a:cs typeface="+mn-cs"/>
              </a:rPr>
              <a:t>Pension level SRS</a:t>
            </a:r>
            <a:r>
              <a:rPr kumimoji="0" lang="en-GB" sz="1200" b="0" i="0" u="none" strike="noStrike" kern="1200" cap="none" spc="0" normalizeH="0" baseline="0" noProof="0">
                <a:ln>
                  <a:noFill/>
                </a:ln>
                <a:solidFill>
                  <a:srgbClr val="333333"/>
                </a:solidFill>
                <a:effectLst/>
                <a:uLnTx/>
                <a:uFillTx/>
                <a:latin typeface="Source Sans Pro"/>
                <a:ea typeface="Source Sans Pro"/>
                <a:cs typeface="+mn-cs"/>
              </a:rPr>
              <a:t>, which charge fees at no more than the current pension plus Commonwealth Rent Assistance for at least 80 per cent of available beds. </a:t>
            </a:r>
          </a:p>
          <a:p>
            <a:pPr marL="171450" marR="0" lvl="0" indent="-17145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Char char="•"/>
              <a:tabLst/>
              <a:defRPr/>
            </a:pPr>
            <a:r>
              <a:rPr kumimoji="0" lang="en-GB" sz="1200" b="1" i="0" u="none" strike="noStrike" kern="1200" cap="none" spc="0" normalizeH="0" baseline="0" noProof="0">
                <a:ln>
                  <a:noFill/>
                </a:ln>
                <a:solidFill>
                  <a:srgbClr val="3AA29C"/>
                </a:solidFill>
                <a:effectLst/>
                <a:uLnTx/>
                <a:uFillTx/>
                <a:latin typeface="Source Sans Pro"/>
                <a:ea typeface="Source Sans Pro"/>
                <a:cs typeface="+mn-cs"/>
              </a:rPr>
              <a:t>Above pension SRS</a:t>
            </a:r>
            <a:r>
              <a:rPr kumimoji="0" lang="en-GB" sz="1200" b="0" i="0" u="none" strike="noStrike" kern="1200" cap="none" spc="0" normalizeH="0" baseline="0" noProof="0">
                <a:ln>
                  <a:noFill/>
                </a:ln>
                <a:solidFill>
                  <a:srgbClr val="333333"/>
                </a:solidFill>
                <a:effectLst/>
                <a:uLnTx/>
                <a:uFillTx/>
                <a:latin typeface="Source Sans Pro"/>
                <a:ea typeface="Source Sans Pro"/>
                <a:cs typeface="+mn-cs"/>
              </a:rPr>
              <a:t>, which accommodate people who can pay more than the current pension plus Commonwealth Rent Assistance for their accommodation and support</a:t>
            </a:r>
            <a:r>
              <a:rPr lang="en-GB" sz="1200">
                <a:latin typeface="Source Sans Pro"/>
                <a:ea typeface="Source Sans Pro"/>
              </a:rPr>
              <a:t>, and generally accommodate and support older people.</a:t>
            </a:r>
            <a:endParaRPr kumimoji="0" lang="en-GB" sz="1200" b="0" i="0" u="none" strike="noStrike" kern="1200" cap="none" spc="0" normalizeH="0" baseline="0" noProof="0">
              <a:ln>
                <a:noFill/>
              </a:ln>
              <a:solidFill>
                <a:srgbClr val="333333"/>
              </a:solidFill>
              <a:effectLst/>
              <a:uLnTx/>
              <a:uFillTx/>
              <a:latin typeface="Source Sans Pro"/>
              <a:ea typeface="Source Sans Pro"/>
              <a:cs typeface="+mn-cs"/>
            </a:endParaRPr>
          </a:p>
          <a:p>
            <a:pPr marL="0" marR="0" lvl="0" indent="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None/>
              <a:tabLst/>
              <a:defRPr/>
            </a:pPr>
            <a:r>
              <a:rPr kumimoji="0" lang="en-GB" sz="1200" b="0" i="0" u="none" strike="noStrike" kern="1200" cap="none" spc="0" normalizeH="0" baseline="0" noProof="0">
                <a:ln>
                  <a:noFill/>
                </a:ln>
                <a:solidFill>
                  <a:srgbClr val="000000"/>
                </a:solidFill>
                <a:effectLst/>
                <a:uLnTx/>
                <a:uFillTx/>
                <a:latin typeface="Source Sans Pro"/>
                <a:ea typeface="Source Sans Pro"/>
                <a:cs typeface="+mn-lt"/>
              </a:rPr>
              <a:t>A census of SRS has been conducted every five years since 1993. The key objectives of the census are to:</a:t>
            </a:r>
          </a:p>
          <a:p>
            <a:pPr marL="171450" marR="0" lvl="0" indent="-17145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Source Sans Pro"/>
                <a:ea typeface="Source Sans Pro"/>
                <a:cs typeface="+mn-lt"/>
              </a:rPr>
              <a:t>provide a longitudinal comparison of trends within the sector </a:t>
            </a:r>
          </a:p>
          <a:p>
            <a:pPr marL="171450" marR="0" lvl="0" indent="-17145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Char char="•"/>
              <a:tabLst/>
              <a:defRPr/>
            </a:pPr>
            <a:r>
              <a:rPr kumimoji="0" lang="en-GB" sz="1200" b="0" i="0" u="none" strike="noStrike" kern="1200" cap="none" spc="0" normalizeH="0" baseline="0" noProof="0">
                <a:ln>
                  <a:noFill/>
                </a:ln>
                <a:solidFill>
                  <a:srgbClr val="000000"/>
                </a:solidFill>
                <a:effectLst/>
                <a:uLnTx/>
                <a:uFillTx/>
                <a:latin typeface="Source Sans Pro"/>
                <a:ea typeface="Source Sans Pro"/>
                <a:cs typeface="+mn-lt"/>
              </a:rPr>
              <a:t>provide point-in-time information relating to occupancy rates, staffing, movement of residents, complexity of residents’ support needs and the provision of support. </a:t>
            </a:r>
          </a:p>
          <a:p>
            <a:pPr marL="0" marR="0" lvl="0" indent="0" algn="l" defTabSz="914400" rtl="0" eaLnBrk="1" fontAlgn="auto" latinLnBrk="0" hangingPunct="1">
              <a:lnSpc>
                <a:spcPct val="113999"/>
              </a:lnSpc>
              <a:spcBef>
                <a:spcPts val="1000"/>
              </a:spcBef>
              <a:spcAft>
                <a:spcPts val="0"/>
              </a:spcAft>
              <a:buClr>
                <a:srgbClr val="2A3B8F"/>
              </a:buClr>
              <a:buSzTx/>
              <a:buFont typeface="Arial" panose="020B0604020202020204" pitchFamily="34" charset="0"/>
              <a:buNone/>
              <a:tabLst/>
              <a:defRPr/>
            </a:pPr>
            <a:r>
              <a:rPr kumimoji="0" lang="en-GB" sz="1200" b="0" i="0" u="none" strike="noStrike" kern="1200" cap="none" spc="0" normalizeH="0" baseline="0" noProof="0">
                <a:ln>
                  <a:noFill/>
                </a:ln>
                <a:solidFill>
                  <a:srgbClr val="333333"/>
                </a:solidFill>
                <a:effectLst/>
                <a:uLnTx/>
                <a:uFillTx/>
                <a:latin typeface="Source Sans Pro"/>
                <a:ea typeface="Source Sans Pro"/>
                <a:cs typeface="+mn-cs"/>
              </a:rPr>
              <a:t>In 2023 Homes Victoria commissioned Insync, an independent research company, to undertake a </a:t>
            </a:r>
            <a:r>
              <a:rPr kumimoji="0" lang="en-AU" sz="1200" b="0" i="0" u="none" strike="noStrike" kern="1200" cap="none" spc="0" normalizeH="0" baseline="0" noProof="0">
                <a:ln>
                  <a:noFill/>
                </a:ln>
                <a:solidFill>
                  <a:srgbClr val="333333"/>
                </a:solidFill>
                <a:effectLst/>
                <a:uLnTx/>
                <a:uFillTx/>
                <a:latin typeface="Source Sans Pro"/>
                <a:ea typeface="Source Sans Pro"/>
                <a:cs typeface="+mn-lt"/>
              </a:rPr>
              <a:t>statistically significant </a:t>
            </a:r>
            <a:r>
              <a:rPr kumimoji="0" lang="en-GB" sz="1200" b="0" i="0" u="none" strike="noStrike" kern="1200" cap="none" spc="0" normalizeH="0" baseline="0" noProof="0">
                <a:ln>
                  <a:noFill/>
                </a:ln>
                <a:solidFill>
                  <a:srgbClr val="333333"/>
                </a:solidFill>
                <a:effectLst/>
                <a:uLnTx/>
                <a:uFillTx/>
                <a:latin typeface="Source Sans Pro"/>
                <a:ea typeface="Source Sans Pro"/>
                <a:cs typeface="+mn-cs"/>
              </a:rPr>
              <a:t>census of SRS. The census was developed by Insync in consultation with Homes Victoria. </a:t>
            </a:r>
            <a:r>
              <a:rPr kumimoji="0" lang="en-AU" sz="1200" b="0" i="0" u="none" strike="noStrike" kern="1200" cap="none" spc="0" normalizeH="0" baseline="0" noProof="0">
                <a:ln>
                  <a:noFill/>
                </a:ln>
                <a:solidFill>
                  <a:srgbClr val="333333"/>
                </a:solidFill>
                <a:effectLst/>
                <a:uLnTx/>
                <a:uFillTx/>
                <a:latin typeface="Source Sans Pro"/>
                <a:ea typeface="Source Sans Pro"/>
                <a:cs typeface="+mn-cs"/>
              </a:rPr>
              <a:t>P</a:t>
            </a:r>
            <a:r>
              <a:rPr kumimoji="0" lang="en-AU" sz="1200" b="0" i="0" u="none" strike="noStrike" kern="1200" cap="none" spc="0" normalizeH="0" baseline="0" noProof="0">
                <a:ln>
                  <a:noFill/>
                </a:ln>
                <a:solidFill>
                  <a:srgbClr val="333333"/>
                </a:solidFill>
                <a:effectLst/>
                <a:uLnTx/>
                <a:uFillTx/>
                <a:latin typeface="Source Sans Pro"/>
                <a:ea typeface="Source Sans Pro"/>
                <a:cs typeface="+mn-lt"/>
              </a:rPr>
              <a:t>roprietors were asked to complete two questionnaires.</a:t>
            </a:r>
            <a:endParaRPr kumimoji="0" lang="en-GB" sz="14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p:txBody>
      </p:sp>
    </p:spTree>
    <p:extLst>
      <p:ext uri="{BB962C8B-B14F-4D97-AF65-F5344CB8AC3E}">
        <p14:creationId xmlns:p14="http://schemas.microsoft.com/office/powerpoint/2010/main" val="27569837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1"/>
            <a:ext cx="11095200" cy="683814"/>
          </a:xfrm>
        </p:spPr>
        <p:txBody>
          <a:bodyPr>
            <a:normAutofit/>
          </a:bodyPr>
          <a:lstStyle/>
          <a:p>
            <a:r>
              <a:rPr lang="en-AU" sz="2800"/>
              <a:t>Resident pathways by type of SRS</a:t>
            </a: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30</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9953625" y="134868"/>
            <a:ext cx="2238375" cy="385011"/>
          </a:xfrm>
          <a:prstGeom prst="rect">
            <a:avLst/>
          </a:prstGeom>
          <a:solidFill>
            <a:srgbClr val="2A3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Referrals and departures</a:t>
            </a:r>
            <a:endParaRPr lang="en-AU" sz="1400" b="1">
              <a:solidFill>
                <a:schemeClr val="bg1"/>
              </a:solidFill>
              <a:ea typeface="Source Sans Pro Light" panose="020B0403030403020204" pitchFamily="34" charset="0"/>
            </a:endParaRPr>
          </a:p>
        </p:txBody>
      </p:sp>
      <p:graphicFrame>
        <p:nvGraphicFramePr>
          <p:cNvPr id="13" name="Chart 12">
            <a:extLst>
              <a:ext uri="{FF2B5EF4-FFF2-40B4-BE49-F238E27FC236}">
                <a16:creationId xmlns:a16="http://schemas.microsoft.com/office/drawing/2014/main" id="{93F43108-5785-2512-C4FF-A31651FF1AD5}"/>
              </a:ext>
            </a:extLst>
          </p:cNvPr>
          <p:cNvGraphicFramePr/>
          <p:nvPr>
            <p:extLst>
              <p:ext uri="{D42A27DB-BD31-4B8C-83A1-F6EECF244321}">
                <p14:modId xmlns:p14="http://schemas.microsoft.com/office/powerpoint/2010/main" val="3130785492"/>
              </p:ext>
            </p:extLst>
          </p:nvPr>
        </p:nvGraphicFramePr>
        <p:xfrm>
          <a:off x="840282" y="2651760"/>
          <a:ext cx="5604680" cy="35506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273B439E-79AC-E00C-4071-E3AA5C8F53F3}"/>
              </a:ext>
            </a:extLst>
          </p:cNvPr>
          <p:cNvGraphicFramePr/>
          <p:nvPr>
            <p:extLst>
              <p:ext uri="{D42A27DB-BD31-4B8C-83A1-F6EECF244321}">
                <p14:modId xmlns:p14="http://schemas.microsoft.com/office/powerpoint/2010/main" val="1938849087"/>
              </p:ext>
            </p:extLst>
          </p:nvPr>
        </p:nvGraphicFramePr>
        <p:xfrm>
          <a:off x="6584133" y="2651761"/>
          <a:ext cx="5300943" cy="3550606"/>
        </p:xfrm>
        <a:graphic>
          <a:graphicData uri="http://schemas.openxmlformats.org/drawingml/2006/chart">
            <c:chart xmlns:c="http://schemas.openxmlformats.org/drawingml/2006/chart" xmlns:r="http://schemas.openxmlformats.org/officeDocument/2006/relationships" r:id="rId3"/>
          </a:graphicData>
        </a:graphic>
      </p:graphicFrame>
      <p:sp>
        <p:nvSpPr>
          <p:cNvPr id="16" name="Subtitle 7">
            <a:extLst>
              <a:ext uri="{FF2B5EF4-FFF2-40B4-BE49-F238E27FC236}">
                <a16:creationId xmlns:a16="http://schemas.microsoft.com/office/drawing/2014/main" id="{DC091161-3A7F-B157-3F6C-9D3DC760A8BD}"/>
              </a:ext>
            </a:extLst>
          </p:cNvPr>
          <p:cNvSpPr txBox="1">
            <a:spLocks/>
          </p:cNvSpPr>
          <p:nvPr/>
        </p:nvSpPr>
        <p:spPr>
          <a:xfrm>
            <a:off x="1274444" y="1523439"/>
            <a:ext cx="4708799"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When residents leave the SRS, where are the most common places they go? (select </a:t>
            </a:r>
            <a:r>
              <a:rPr lang="en-GB">
                <a:solidFill>
                  <a:srgbClr val="FF0000"/>
                </a:solidFill>
              </a:rPr>
              <a:t>4</a:t>
            </a:r>
            <a:r>
              <a:rPr lang="en-GB">
                <a:solidFill>
                  <a:schemeClr val="tx1"/>
                </a:solidFill>
              </a:rPr>
              <a:t>)</a:t>
            </a:r>
            <a:r>
              <a:rPr lang="en-GB" sz="1400" b="1">
                <a:solidFill>
                  <a:srgbClr val="333333"/>
                </a:solidFill>
                <a:latin typeface="Source Sans Pro" panose="020B0503030403020204" pitchFamily="34" charset="0"/>
                <a:ea typeface="Source Sans Pro" panose="020B0503030403020204" pitchFamily="34" charset="0"/>
              </a:rPr>
              <a:t>by SRS  type</a:t>
            </a:r>
            <a:endParaRPr lang="en-GB"/>
          </a:p>
        </p:txBody>
      </p:sp>
      <p:sp>
        <p:nvSpPr>
          <p:cNvPr id="21" name="Subtitle 7">
            <a:extLst>
              <a:ext uri="{FF2B5EF4-FFF2-40B4-BE49-F238E27FC236}">
                <a16:creationId xmlns:a16="http://schemas.microsoft.com/office/drawing/2014/main" id="{1C0EB6D1-FF0F-CC85-9C49-54747611C585}"/>
              </a:ext>
            </a:extLst>
          </p:cNvPr>
          <p:cNvSpPr txBox="1">
            <a:spLocks/>
          </p:cNvSpPr>
          <p:nvPr/>
        </p:nvSpPr>
        <p:spPr>
          <a:xfrm>
            <a:off x="6858573" y="1523439"/>
            <a:ext cx="456397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When residents leave the SRS, where is the </a:t>
            </a:r>
            <a:r>
              <a:rPr lang="en-GB" u="sng"/>
              <a:t>main</a:t>
            </a:r>
            <a:r>
              <a:rPr lang="en-GB"/>
              <a:t> place they go? (select </a:t>
            </a:r>
            <a:r>
              <a:rPr lang="en-GB">
                <a:solidFill>
                  <a:srgbClr val="FF0000"/>
                </a:solidFill>
              </a:rPr>
              <a:t>1</a:t>
            </a:r>
            <a:r>
              <a:rPr lang="en-GB">
                <a:solidFill>
                  <a:schemeClr val="tx1"/>
                </a:solidFill>
              </a:rPr>
              <a:t>)</a:t>
            </a:r>
            <a:r>
              <a:rPr lang="en-GB" sz="1400" b="1">
                <a:solidFill>
                  <a:srgbClr val="333333"/>
                </a:solidFill>
                <a:latin typeface="Source Sans Pro" panose="020B0503030403020204" pitchFamily="34" charset="0"/>
                <a:ea typeface="Source Sans Pro" panose="020B0503030403020204" pitchFamily="34" charset="0"/>
              </a:rPr>
              <a:t> by SRS type</a:t>
            </a:r>
            <a:endParaRPr lang="en-GB"/>
          </a:p>
        </p:txBody>
      </p:sp>
      <p:sp>
        <p:nvSpPr>
          <p:cNvPr id="25" name="Subtitle 7">
            <a:extLst>
              <a:ext uri="{FF2B5EF4-FFF2-40B4-BE49-F238E27FC236}">
                <a16:creationId xmlns:a16="http://schemas.microsoft.com/office/drawing/2014/main" id="{634672C8-23D3-98BF-74FF-18BC6A251F68}"/>
              </a:ext>
            </a:extLst>
          </p:cNvPr>
          <p:cNvSpPr txBox="1">
            <a:spLocks/>
          </p:cNvSpPr>
          <p:nvPr/>
        </p:nvSpPr>
        <p:spPr>
          <a:xfrm>
            <a:off x="2718340" y="6113929"/>
            <a:ext cx="2588733" cy="266131"/>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100)</a:t>
            </a:r>
          </a:p>
        </p:txBody>
      </p:sp>
      <p:sp>
        <p:nvSpPr>
          <p:cNvPr id="26" name="Subtitle 7">
            <a:extLst>
              <a:ext uri="{FF2B5EF4-FFF2-40B4-BE49-F238E27FC236}">
                <a16:creationId xmlns:a16="http://schemas.microsoft.com/office/drawing/2014/main" id="{D8CB4B8A-A1BD-A277-0E96-BC24AB24B056}"/>
              </a:ext>
            </a:extLst>
          </p:cNvPr>
          <p:cNvSpPr txBox="1">
            <a:spLocks/>
          </p:cNvSpPr>
          <p:nvPr/>
        </p:nvSpPr>
        <p:spPr>
          <a:xfrm>
            <a:off x="8316359" y="6158556"/>
            <a:ext cx="2588733" cy="266131"/>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100)</a:t>
            </a:r>
          </a:p>
        </p:txBody>
      </p:sp>
      <p:sp>
        <p:nvSpPr>
          <p:cNvPr id="27" name="TextBox 26">
            <a:extLst>
              <a:ext uri="{FF2B5EF4-FFF2-40B4-BE49-F238E27FC236}">
                <a16:creationId xmlns:a16="http://schemas.microsoft.com/office/drawing/2014/main" id="{D7954667-0838-83D6-61F9-AE53613E7E4B}"/>
              </a:ext>
            </a:extLst>
          </p:cNvPr>
          <p:cNvSpPr txBox="1"/>
          <p:nvPr/>
        </p:nvSpPr>
        <p:spPr>
          <a:xfrm>
            <a:off x="1074469" y="6379410"/>
            <a:ext cx="2938238" cy="230832"/>
          </a:xfrm>
          <a:prstGeom prst="rect">
            <a:avLst/>
          </a:prstGeom>
        </p:spPr>
        <p:txBody>
          <a:bodyPr wrap="square" rtlCol="0">
            <a:spAutoFit/>
          </a:bodyPr>
          <a:lstStyle/>
          <a:p>
            <a:pPr marL="0" indent="0" algn="l">
              <a:lnSpc>
                <a:spcPct val="100000"/>
              </a:lnSpc>
              <a:spcBef>
                <a:spcPts val="0"/>
              </a:spcBef>
              <a:buNone/>
            </a:pPr>
            <a:r>
              <a:rPr lang="en-AU" sz="900">
                <a:solidFill>
                  <a:schemeClr val="tx1">
                    <a:lumMod val="75000"/>
                    <a:lumOff val="25000"/>
                  </a:schemeClr>
                </a:solidFill>
                <a:latin typeface="Source Sans Pro" panose="020B0503030403020204" pitchFamily="34" charset="0"/>
                <a:ea typeface="Source Sans Pro" panose="020B0503030403020204" pitchFamily="34" charset="0"/>
              </a:rPr>
              <a:t>^SIL = Supported Independent Living</a:t>
            </a:r>
          </a:p>
        </p:txBody>
      </p:sp>
      <p:sp>
        <p:nvSpPr>
          <p:cNvPr id="2" name="Subtitle 7">
            <a:extLst>
              <a:ext uri="{FF2B5EF4-FFF2-40B4-BE49-F238E27FC236}">
                <a16:creationId xmlns:a16="http://schemas.microsoft.com/office/drawing/2014/main" id="{52CE9533-BC8C-3B27-EA8D-CA5BD498E262}"/>
              </a:ext>
            </a:extLst>
          </p:cNvPr>
          <p:cNvSpPr txBox="1">
            <a:spLocks/>
          </p:cNvSpPr>
          <p:nvPr/>
        </p:nvSpPr>
        <p:spPr>
          <a:xfrm>
            <a:off x="1274444" y="2267444"/>
            <a:ext cx="4754430" cy="45999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Insert text here. </a:t>
            </a:r>
          </a:p>
        </p:txBody>
      </p:sp>
      <p:sp>
        <p:nvSpPr>
          <p:cNvPr id="3" name="Subtitle 7">
            <a:extLst>
              <a:ext uri="{FF2B5EF4-FFF2-40B4-BE49-F238E27FC236}">
                <a16:creationId xmlns:a16="http://schemas.microsoft.com/office/drawing/2014/main" id="{7562AC98-664C-A807-C3FE-991D23F70644}"/>
              </a:ext>
            </a:extLst>
          </p:cNvPr>
          <p:cNvSpPr txBox="1">
            <a:spLocks/>
          </p:cNvSpPr>
          <p:nvPr/>
        </p:nvSpPr>
        <p:spPr>
          <a:xfrm>
            <a:off x="6819900" y="2034177"/>
            <a:ext cx="5467992" cy="45999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Residents in pension level SRS were more likely to move to  disability accommodation (33%), while residents in above pension SRS were more likely to move to another SRS, an aged care facility or to pass away (25% respectively).</a:t>
            </a:r>
          </a:p>
        </p:txBody>
      </p:sp>
    </p:spTree>
    <p:extLst>
      <p:ext uri="{BB962C8B-B14F-4D97-AF65-F5344CB8AC3E}">
        <p14:creationId xmlns:p14="http://schemas.microsoft.com/office/powerpoint/2010/main" val="11601266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7CD99-2532-6F75-8332-710EC31749B3}"/>
              </a:ext>
            </a:extLst>
          </p:cNvPr>
          <p:cNvSpPr>
            <a:spLocks noGrp="1"/>
          </p:cNvSpPr>
          <p:nvPr>
            <p:ph type="ctrTitle"/>
          </p:nvPr>
        </p:nvSpPr>
        <p:spPr/>
        <p:txBody>
          <a:bodyPr>
            <a:normAutofit/>
          </a:bodyPr>
          <a:lstStyle/>
          <a:p>
            <a:r>
              <a:rPr lang="en-AU" sz="2800"/>
              <a:t>Resident pathways by type of SRS</a:t>
            </a:r>
          </a:p>
        </p:txBody>
      </p:sp>
      <p:sp>
        <p:nvSpPr>
          <p:cNvPr id="5" name="Slide Number Placeholder 4">
            <a:extLst>
              <a:ext uri="{FF2B5EF4-FFF2-40B4-BE49-F238E27FC236}">
                <a16:creationId xmlns:a16="http://schemas.microsoft.com/office/drawing/2014/main" id="{B7BAD5ED-9F85-C3CD-243D-003CCDED7162}"/>
              </a:ext>
            </a:extLst>
          </p:cNvPr>
          <p:cNvSpPr>
            <a:spLocks noGrp="1"/>
          </p:cNvSpPr>
          <p:nvPr>
            <p:ph type="sldNum" sz="quarter" idx="4"/>
          </p:nvPr>
        </p:nvSpPr>
        <p:spPr/>
        <p:txBody>
          <a:bodyPr/>
          <a:lstStyle/>
          <a:p>
            <a:fld id="{2B3F9802-22CF-4938-9F44-3FA30BBE2747}" type="slidenum">
              <a:rPr lang="en-AU" smtClean="0"/>
              <a:pPr/>
              <a:t>31</a:t>
            </a:fld>
            <a:r>
              <a:rPr lang="en-AU"/>
              <a:t>   |</a:t>
            </a:r>
          </a:p>
        </p:txBody>
      </p:sp>
      <p:graphicFrame>
        <p:nvGraphicFramePr>
          <p:cNvPr id="28" name="Chart 27">
            <a:extLst>
              <a:ext uri="{FF2B5EF4-FFF2-40B4-BE49-F238E27FC236}">
                <a16:creationId xmlns:a16="http://schemas.microsoft.com/office/drawing/2014/main" id="{228AC6BB-B9B9-A155-2A2E-7F89773F5AC0}"/>
              </a:ext>
            </a:extLst>
          </p:cNvPr>
          <p:cNvGraphicFramePr/>
          <p:nvPr>
            <p:extLst>
              <p:ext uri="{D42A27DB-BD31-4B8C-83A1-F6EECF244321}">
                <p14:modId xmlns:p14="http://schemas.microsoft.com/office/powerpoint/2010/main" val="4148144278"/>
              </p:ext>
            </p:extLst>
          </p:nvPr>
        </p:nvGraphicFramePr>
        <p:xfrm>
          <a:off x="1106232" y="2963573"/>
          <a:ext cx="4989768" cy="41839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5">
            <a:extLst>
              <a:ext uri="{FF2B5EF4-FFF2-40B4-BE49-F238E27FC236}">
                <a16:creationId xmlns:a16="http://schemas.microsoft.com/office/drawing/2014/main" id="{EFC37CC5-F76E-1FB9-A360-3F1E2982D329}"/>
              </a:ext>
            </a:extLst>
          </p:cNvPr>
          <p:cNvGraphicFramePr>
            <a:graphicFrameLocks noGrp="1"/>
          </p:cNvGraphicFramePr>
          <p:nvPr>
            <p:extLst>
              <p:ext uri="{D42A27DB-BD31-4B8C-83A1-F6EECF244321}">
                <p14:modId xmlns:p14="http://schemas.microsoft.com/office/powerpoint/2010/main" val="2225660106"/>
              </p:ext>
            </p:extLst>
          </p:nvPr>
        </p:nvGraphicFramePr>
        <p:xfrm>
          <a:off x="6721310" y="2213564"/>
          <a:ext cx="4651539" cy="3696649"/>
        </p:xfrm>
        <a:graphic>
          <a:graphicData uri="http://schemas.openxmlformats.org/drawingml/2006/table">
            <a:tbl>
              <a:tblPr>
                <a:tableStyleId>{5C22544A-7EE6-4342-B048-85BDC9FD1C3A}</a:tableStyleId>
              </a:tblPr>
              <a:tblGrid>
                <a:gridCol w="2221729">
                  <a:extLst>
                    <a:ext uri="{9D8B030D-6E8A-4147-A177-3AD203B41FA5}">
                      <a16:colId xmlns:a16="http://schemas.microsoft.com/office/drawing/2014/main" val="3450094987"/>
                    </a:ext>
                  </a:extLst>
                </a:gridCol>
                <a:gridCol w="485962">
                  <a:extLst>
                    <a:ext uri="{9D8B030D-6E8A-4147-A177-3AD203B41FA5}">
                      <a16:colId xmlns:a16="http://schemas.microsoft.com/office/drawing/2014/main" val="2560781919"/>
                    </a:ext>
                  </a:extLst>
                </a:gridCol>
                <a:gridCol w="485962">
                  <a:extLst>
                    <a:ext uri="{9D8B030D-6E8A-4147-A177-3AD203B41FA5}">
                      <a16:colId xmlns:a16="http://schemas.microsoft.com/office/drawing/2014/main" val="4022999987"/>
                    </a:ext>
                  </a:extLst>
                </a:gridCol>
                <a:gridCol w="485962">
                  <a:extLst>
                    <a:ext uri="{9D8B030D-6E8A-4147-A177-3AD203B41FA5}">
                      <a16:colId xmlns:a16="http://schemas.microsoft.com/office/drawing/2014/main" val="2934241603"/>
                    </a:ext>
                  </a:extLst>
                </a:gridCol>
                <a:gridCol w="485962">
                  <a:extLst>
                    <a:ext uri="{9D8B030D-6E8A-4147-A177-3AD203B41FA5}">
                      <a16:colId xmlns:a16="http://schemas.microsoft.com/office/drawing/2014/main" val="735154165"/>
                    </a:ext>
                  </a:extLst>
                </a:gridCol>
                <a:gridCol w="485962">
                  <a:extLst>
                    <a:ext uri="{9D8B030D-6E8A-4147-A177-3AD203B41FA5}">
                      <a16:colId xmlns:a16="http://schemas.microsoft.com/office/drawing/2014/main" val="475498381"/>
                    </a:ext>
                  </a:extLst>
                </a:gridCol>
              </a:tblGrid>
              <a:tr h="358485">
                <a:tc rowSpan="2">
                  <a:txBody>
                    <a:bodyPr/>
                    <a:lstStyle/>
                    <a:p>
                      <a:pPr algn="l" fontAlgn="b"/>
                      <a:r>
                        <a:rPr lang="en-AU" sz="1000" u="none" strike="noStrike">
                          <a:solidFill>
                            <a:schemeClr val="bg1"/>
                          </a:solidFill>
                          <a:effectLst/>
                          <a:latin typeface="+mn-lt"/>
                        </a:rPr>
                        <a:t>  Item</a:t>
                      </a:r>
                      <a:endParaRPr lang="en-AU" sz="1000" b="0" i="0" u="none" strike="noStrike">
                        <a:solidFill>
                          <a:schemeClr val="bg1"/>
                        </a:solidFill>
                        <a:effectLst/>
                        <a:latin typeface="+mn-lt"/>
                      </a:endParaRPr>
                    </a:p>
                  </a:txBody>
                  <a:tcPr marL="8659" marR="8659" marT="9525" marB="0" anchor="ctr">
                    <a:lnB w="12700" cmpd="sng">
                      <a:noFill/>
                    </a:lnB>
                    <a:solidFill>
                      <a:srgbClr val="2A3A8F"/>
                    </a:solidFill>
                  </a:tcPr>
                </a:tc>
                <a:tc rowSpan="2">
                  <a:txBody>
                    <a:bodyPr/>
                    <a:lstStyle/>
                    <a:p>
                      <a:pPr algn="ctr" fontAlgn="b"/>
                      <a:r>
                        <a:rPr lang="en-US" sz="1000" b="0" i="0" u="none" strike="noStrike">
                          <a:solidFill>
                            <a:schemeClr val="bg1"/>
                          </a:solidFill>
                          <a:effectLst/>
                          <a:latin typeface="+mn-lt"/>
                        </a:rPr>
                        <a:t>n</a:t>
                      </a:r>
                      <a:endParaRPr lang="en-AU" sz="1000" b="0" i="0" u="none" strike="noStrike">
                        <a:solidFill>
                          <a:schemeClr val="bg1"/>
                        </a:solidFill>
                        <a:effectLst/>
                        <a:latin typeface="+mn-lt"/>
                      </a:endParaRPr>
                    </a:p>
                  </a:txBody>
                  <a:tcPr marL="8659" marR="8659" marT="9525" marB="0" anchor="ctr">
                    <a:lnB w="12700" cmpd="sng">
                      <a:noFill/>
                    </a:lnB>
                    <a:solidFill>
                      <a:srgbClr val="2A3A8F"/>
                    </a:solidFill>
                  </a:tcPr>
                </a:tc>
                <a:tc gridSpan="2">
                  <a:txBody>
                    <a:bodyPr/>
                    <a:lstStyle/>
                    <a:p>
                      <a:pPr algn="ctr"/>
                      <a:r>
                        <a:rPr lang="en-US" sz="1000" u="none" strike="noStrike" kern="1200">
                          <a:solidFill>
                            <a:schemeClr val="bg1"/>
                          </a:solidFill>
                          <a:effectLst/>
                          <a:latin typeface="+mn-lt"/>
                          <a:ea typeface="+mn-ea"/>
                          <a:cs typeface="+mn-cs"/>
                        </a:rPr>
                        <a:t>Pension Level</a:t>
                      </a:r>
                    </a:p>
                    <a:p>
                      <a:pPr algn="ctr"/>
                      <a:r>
                        <a:rPr lang="en-US" sz="1000" u="none" strike="noStrike" kern="1200">
                          <a:solidFill>
                            <a:schemeClr val="bg1"/>
                          </a:solidFill>
                          <a:effectLst/>
                          <a:latin typeface="+mn-lt"/>
                          <a:ea typeface="+mn-ea"/>
                          <a:cs typeface="+mn-cs"/>
                        </a:rPr>
                        <a:t>(n=72)</a:t>
                      </a:r>
                      <a:endParaRPr sz="1000" u="none" strike="noStrike" kern="1200">
                        <a:solidFill>
                          <a:schemeClr val="bg1"/>
                        </a:solidFill>
                        <a:effectLst/>
                        <a:latin typeface="+mn-lt"/>
                        <a:ea typeface="+mn-ea"/>
                        <a:cs typeface="+mn-cs"/>
                      </a:endParaRPr>
                    </a:p>
                  </a:txBody>
                  <a:tcPr marL="9525" marR="9525" marT="9525" marB="0" anchor="ctr">
                    <a:solidFill>
                      <a:srgbClr val="2A3A8F"/>
                    </a:solidFill>
                  </a:tcPr>
                </a:tc>
                <a:tc hMerge="1">
                  <a:txBody>
                    <a:bodyPr/>
                    <a:lstStyle/>
                    <a:p>
                      <a:endParaRPr lang="en-AU"/>
                    </a:p>
                  </a:txBody>
                  <a:tcPr/>
                </a:tc>
                <a:tc gridSpan="2">
                  <a:txBody>
                    <a:bodyPr/>
                    <a:lstStyle/>
                    <a:p>
                      <a:pPr algn="ctr"/>
                      <a:r>
                        <a:rPr lang="en-US" sz="1000" u="none" strike="noStrike" kern="1200">
                          <a:solidFill>
                            <a:schemeClr val="bg1"/>
                          </a:solidFill>
                          <a:effectLst/>
                          <a:latin typeface="+mn-lt"/>
                          <a:ea typeface="+mn-ea"/>
                          <a:cs typeface="+mn-cs"/>
                        </a:rPr>
                        <a:t>Above Pension</a:t>
                      </a:r>
                    </a:p>
                    <a:p>
                      <a:pPr algn="ctr"/>
                      <a:r>
                        <a:rPr lang="en-US" sz="1000" u="none" strike="noStrike" kern="1200">
                          <a:solidFill>
                            <a:schemeClr val="bg1"/>
                          </a:solidFill>
                          <a:effectLst/>
                          <a:latin typeface="+mn-lt"/>
                          <a:ea typeface="+mn-ea"/>
                          <a:cs typeface="+mn-cs"/>
                        </a:rPr>
                        <a:t>(n=28)</a:t>
                      </a:r>
                      <a:endParaRPr sz="1000" u="none" strike="noStrike" kern="1200">
                        <a:solidFill>
                          <a:schemeClr val="bg1"/>
                        </a:solidFill>
                        <a:effectLst/>
                        <a:latin typeface="+mn-lt"/>
                        <a:ea typeface="+mn-ea"/>
                        <a:cs typeface="+mn-cs"/>
                      </a:endParaRPr>
                    </a:p>
                  </a:txBody>
                  <a:tcPr marL="9525" marR="9525" marT="9525" marB="0" anchor="ctr">
                    <a:solidFill>
                      <a:srgbClr val="2A3A8F"/>
                    </a:solidFill>
                  </a:tcPr>
                </a:tc>
                <a:tc hMerge="1">
                  <a:txBody>
                    <a:bodyPr/>
                    <a:lstStyle/>
                    <a:p>
                      <a:pPr algn="ctr" fontAlgn="b"/>
                      <a:endParaRPr lang="en-AU" sz="1000" b="0" i="1" u="none" strike="noStrike">
                        <a:solidFill>
                          <a:schemeClr val="bg1"/>
                        </a:solidFill>
                        <a:effectLst/>
                        <a:latin typeface="+mn-lt"/>
                      </a:endParaRPr>
                    </a:p>
                  </a:txBody>
                  <a:tcPr marL="9525" marR="9525" marT="9525" marB="0" anchor="ctr">
                    <a:solidFill>
                      <a:srgbClr val="2A3A8F"/>
                    </a:solidFill>
                  </a:tcPr>
                </a:tc>
                <a:extLst>
                  <a:ext uri="{0D108BD9-81ED-4DB2-BD59-A6C34878D82A}">
                    <a16:rowId xmlns:a16="http://schemas.microsoft.com/office/drawing/2014/main" val="2515587540"/>
                  </a:ext>
                </a:extLst>
              </a:tr>
              <a:tr h="260164">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T w="12700" cmpd="sng">
                      <a:noFill/>
                    </a:lnT>
                    <a:lnB w="12700" cmpd="sng">
                      <a:noFill/>
                    </a:lnB>
                    <a:solidFill>
                      <a:srgbClr val="2A3A8F"/>
                    </a:solidFill>
                  </a:tcPr>
                </a:tc>
                <a:tc vMerge="1">
                  <a:txBody>
                    <a:bodyPr/>
                    <a:lstStyle/>
                    <a:p>
                      <a:endParaRPr lang="en-AU"/>
                    </a:p>
                  </a:txBody>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L w="12700" cap="flat" cmpd="sng" algn="ctr">
                      <a:solidFill>
                        <a:schemeClr val="bg1"/>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u="none" strike="noStrike">
                          <a:solidFill>
                            <a:schemeClr val="bg1"/>
                          </a:solidFill>
                          <a:effectLst/>
                          <a:latin typeface="+mn-lt"/>
                        </a:rPr>
                        <a: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9525" marR="9525" marT="9525" marB="0" anchor="ctr">
                    <a:lnB w="12700" cap="flat" cmpd="sng" algn="ctr">
                      <a:solidFill>
                        <a:schemeClr val="bg1">
                          <a:lumMod val="65000"/>
                        </a:schemeClr>
                      </a:solidFill>
                      <a:prstDash val="solid"/>
                      <a:round/>
                      <a:headEnd type="none" w="med" len="med"/>
                      <a:tailEnd type="none" w="med" len="med"/>
                    </a:lnB>
                    <a:solidFill>
                      <a:srgbClr val="2A3A8F"/>
                    </a:solidFill>
                  </a:tcPr>
                </a:tc>
                <a:extLst>
                  <a:ext uri="{0D108BD9-81ED-4DB2-BD59-A6C34878D82A}">
                    <a16:rowId xmlns:a16="http://schemas.microsoft.com/office/drawing/2014/main" val="1827413359"/>
                  </a:ext>
                </a:extLst>
              </a:tr>
              <a:tr h="342000">
                <a:tc>
                  <a:txBody>
                    <a:bodyPr/>
                    <a:lstStyle/>
                    <a:p>
                      <a:pPr algn="l" fontAlgn="b"/>
                      <a:r>
                        <a:rPr lang="en-AU" sz="1000" b="0" i="0" u="none" strike="noStrike">
                          <a:solidFill>
                            <a:srgbClr val="000000"/>
                          </a:solidFill>
                          <a:effectLst/>
                          <a:latin typeface="+mn-lt"/>
                        </a:rPr>
                        <a:t>Another SRS</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48</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50%</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-17%</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15%</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342000">
                <a:tc>
                  <a:txBody>
                    <a:bodyPr/>
                    <a:lstStyle/>
                    <a:p>
                      <a:pPr algn="l" fontAlgn="b"/>
                      <a:r>
                        <a:rPr lang="en-GB" sz="1000" b="0" i="0" u="none" strike="noStrike">
                          <a:solidFill>
                            <a:srgbClr val="000000"/>
                          </a:solidFill>
                          <a:effectLst/>
                          <a:latin typeface="+mn-lt"/>
                        </a:rPr>
                        <a:t>Disability residential service/ Specialist Disability Accommodation or SIL^</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45</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50%</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34%</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32%</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29%</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54991421"/>
                  </a:ext>
                </a:extLst>
              </a:tr>
              <a:tr h="342000">
                <a:tc>
                  <a:txBody>
                    <a:bodyPr/>
                    <a:lstStyle/>
                    <a:p>
                      <a:pPr algn="l" fontAlgn="b"/>
                      <a:r>
                        <a:rPr lang="en-GB" sz="1000" b="0" i="0" u="none" strike="noStrike">
                          <a:solidFill>
                            <a:srgbClr val="000000"/>
                          </a:solidFill>
                          <a:effectLst/>
                          <a:latin typeface="+mn-lt"/>
                        </a:rPr>
                        <a:t>Death/passed away</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40</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36%</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5%</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50%</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FF0000"/>
                          </a:solidFill>
                          <a:effectLst/>
                          <a:latin typeface="+mn-lt"/>
                        </a:rPr>
                        <a:t>-6%</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628630972"/>
                  </a:ext>
                </a:extLst>
              </a:tr>
              <a:tr h="342000">
                <a:tc>
                  <a:txBody>
                    <a:bodyPr/>
                    <a:lstStyle/>
                    <a:p>
                      <a:pPr algn="l" fontAlgn="b"/>
                      <a:r>
                        <a:rPr lang="en-GB" sz="1000" b="0" i="0" u="none" strike="noStrike">
                          <a:solidFill>
                            <a:srgbClr val="000000"/>
                          </a:solidFill>
                          <a:effectLst/>
                          <a:latin typeface="+mn-lt"/>
                        </a:rPr>
                        <a:t>Aged care facility</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36</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33%</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10%</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43%</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FF0000"/>
                          </a:solidFill>
                          <a:effectLst/>
                          <a:latin typeface="+mn-lt"/>
                        </a:rPr>
                        <a:t>-29%</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56521427"/>
                  </a:ext>
                </a:extLst>
              </a:tr>
              <a:tr h="342000">
                <a:tc>
                  <a:txBody>
                    <a:bodyPr/>
                    <a:lstStyle/>
                    <a:p>
                      <a:pPr algn="l" fontAlgn="b"/>
                      <a:r>
                        <a:rPr lang="en-AU" sz="1000" b="0" i="0" u="none" strike="noStrike">
                          <a:solidFill>
                            <a:srgbClr val="000000"/>
                          </a:solidFill>
                          <a:effectLst/>
                          <a:latin typeface="+mn-lt"/>
                        </a:rPr>
                        <a:t>Private rental</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25</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29%</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16%</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8%</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371387494"/>
                  </a:ext>
                </a:extLst>
              </a:tr>
              <a:tr h="342000">
                <a:tc>
                  <a:txBody>
                    <a:bodyPr/>
                    <a:lstStyle/>
                    <a:p>
                      <a:pPr algn="l" fontAlgn="b"/>
                      <a:r>
                        <a:rPr lang="en-GB" sz="1000" b="0" i="0" u="none" strike="noStrike">
                          <a:solidFill>
                            <a:srgbClr val="000000"/>
                          </a:solidFill>
                          <a:effectLst/>
                          <a:latin typeface="+mn-lt"/>
                        </a:rPr>
                        <a:t>Family / friends residence</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23</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26%</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-13%</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FF0000"/>
                          </a:solidFill>
                          <a:effectLst/>
                          <a:latin typeface="+mn-lt"/>
                        </a:rPr>
                        <a:t>-11%</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2275042394"/>
                  </a:ext>
                </a:extLst>
              </a:tr>
              <a:tr h="342000">
                <a:tc>
                  <a:txBody>
                    <a:bodyPr/>
                    <a:lstStyle/>
                    <a:p>
                      <a:pPr algn="l" fontAlgn="b"/>
                      <a:r>
                        <a:rPr lang="en-GB" sz="1000" b="0" i="0" u="none" strike="noStrike">
                          <a:solidFill>
                            <a:srgbClr val="000000"/>
                          </a:solidFill>
                          <a:effectLst/>
                          <a:latin typeface="+mn-lt"/>
                        </a:rPr>
                        <a:t>Mental health supported accommodation</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7</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-17%</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00B050"/>
                          </a:solidFill>
                          <a:effectLst/>
                          <a:latin typeface="+mn-lt"/>
                        </a:rPr>
                        <a:t>8%</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545015540"/>
                  </a:ext>
                </a:extLst>
              </a:tr>
              <a:tr h="342000">
                <a:tc>
                  <a:txBody>
                    <a:bodyPr/>
                    <a:lstStyle/>
                    <a:p>
                      <a:pPr algn="l" fontAlgn="b"/>
                      <a:r>
                        <a:rPr lang="en-AU" sz="1000" b="0" i="0" u="none" strike="noStrike">
                          <a:solidFill>
                            <a:srgbClr val="000000"/>
                          </a:solidFill>
                          <a:effectLst/>
                          <a:latin typeface="+mn-lt"/>
                        </a:rPr>
                        <a:t>Public housing</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5</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65000"/>
                        </a:schemeClr>
                      </a:solidFill>
                      <a:prstDash val="solid"/>
                      <a:round/>
                      <a:headEnd type="none" w="med" len="med"/>
                      <a:tailEnd type="none" w="med" len="med"/>
                    </a:lnL>
                    <a:lnR w="12700" cmpd="sng">
                      <a:noFill/>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-11%</a:t>
                      </a: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mpd="sng">
                      <a:noFill/>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4041962746"/>
                  </a:ext>
                </a:extLst>
              </a:tr>
              <a:tr h="342000">
                <a:tc>
                  <a:txBody>
                    <a:bodyPr/>
                    <a:lstStyle/>
                    <a:p>
                      <a:pPr algn="l" fontAlgn="b"/>
                      <a:r>
                        <a:rPr lang="en-GB" sz="1000" b="0" i="0" u="none" strike="noStrike">
                          <a:solidFill>
                            <a:srgbClr val="000000"/>
                          </a:solidFill>
                          <a:effectLst/>
                          <a:latin typeface="+mn-lt"/>
                        </a:rPr>
                        <a:t>Private accommodation you operate</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marL="0" algn="ctr" defTabSz="914400" rtl="0" eaLnBrk="1" fontAlgn="b" latinLnBrk="0" hangingPunct="1"/>
                      <a:r>
                        <a:rPr lang="en-US" sz="1000" b="0" i="0" u="none" strike="noStrike" kern="1200">
                          <a:solidFill>
                            <a:srgbClr val="000000"/>
                          </a:solidFill>
                          <a:effectLst/>
                          <a:latin typeface="+mn-lt"/>
                          <a:ea typeface="+mn-ea"/>
                          <a:cs typeface="+mn-cs"/>
                        </a:rPr>
                        <a:t>2</a:t>
                      </a:r>
                      <a:endParaRPr lang="en-AU" sz="1000" b="0" i="0" u="none" strike="noStrike" kern="1200">
                        <a:solidFill>
                          <a:srgbClr val="000000"/>
                        </a:solidFill>
                        <a:effectLst/>
                        <a:latin typeface="+mn-lt"/>
                        <a:ea typeface="+mn-ea"/>
                        <a:cs typeface="+mn-cs"/>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noFill/>
                  </a:tcPr>
                </a:tc>
                <a:tc>
                  <a:txBody>
                    <a:bodyPr/>
                    <a:lstStyle/>
                    <a:p>
                      <a:pPr algn="ctr" fontAlgn="b"/>
                      <a:r>
                        <a:rPr lang="en-AU" sz="1000" b="0" i="0" u="none" strike="noStrike">
                          <a:solidFill>
                            <a:srgbClr val="000000"/>
                          </a:solidFill>
                          <a:effectLst/>
                          <a:latin typeface="+mn-lt"/>
                        </a:rPr>
                        <a:t>0%</a:t>
                      </a:r>
                    </a:p>
                  </a:txBody>
                  <a:tcPr marL="6350" marR="6350" marT="6350" marB="0" anchor="ctr">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65000"/>
                        </a:schemeClr>
                      </a:solidFill>
                      <a:prstDash val="solid"/>
                      <a:round/>
                      <a:headEnd type="none" w="med" len="med"/>
                      <a:tailEnd type="none" w="med" len="med"/>
                    </a:lnL>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bg1"/>
                    </a:solidFill>
                  </a:tcPr>
                </a:tc>
                <a:tc>
                  <a:txBody>
                    <a:bodyPr/>
                    <a:lstStyle/>
                    <a:p>
                      <a:pPr algn="ctr" fontAlgn="b"/>
                      <a:r>
                        <a:rPr lang="en-AU" sz="1000" b="0" i="0" u="none" strike="noStrike">
                          <a:solidFill>
                            <a:srgbClr val="000000"/>
                          </a:solidFill>
                          <a:effectLst/>
                          <a:latin typeface="+mn-lt"/>
                        </a:rPr>
                        <a:t>0%</a:t>
                      </a:r>
                    </a:p>
                  </a:txBody>
                  <a:tcPr marL="6350" marR="6350" marT="6350" marB="0" anchor="ct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49403869"/>
                  </a:ext>
                </a:extLst>
              </a:tr>
            </a:tbl>
          </a:graphicData>
        </a:graphic>
      </p:graphicFrame>
      <p:sp>
        <p:nvSpPr>
          <p:cNvPr id="14" name="Subtitle 7">
            <a:extLst>
              <a:ext uri="{FF2B5EF4-FFF2-40B4-BE49-F238E27FC236}">
                <a16:creationId xmlns:a16="http://schemas.microsoft.com/office/drawing/2014/main" id="{4A3C6871-9A5B-CBE9-50AD-FA9DBFF2F4BA}"/>
              </a:ext>
            </a:extLst>
          </p:cNvPr>
          <p:cNvSpPr txBox="1">
            <a:spLocks/>
          </p:cNvSpPr>
          <p:nvPr/>
        </p:nvSpPr>
        <p:spPr>
          <a:xfrm>
            <a:off x="1106231" y="1404166"/>
            <a:ext cx="5180400"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When residents leave the SRS, where are the most common places they go? (select </a:t>
            </a:r>
            <a:r>
              <a:rPr lang="en-GB">
                <a:solidFill>
                  <a:srgbClr val="FF0000"/>
                </a:solidFill>
              </a:rPr>
              <a:t>4</a:t>
            </a:r>
            <a:r>
              <a:rPr lang="en-GB">
                <a:solidFill>
                  <a:schemeClr val="tx1"/>
                </a:solidFill>
              </a:rPr>
              <a:t>)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 shifts from 2018</a:t>
            </a:r>
            <a:endParaRPr lang="en-GB"/>
          </a:p>
        </p:txBody>
      </p:sp>
      <p:sp>
        <p:nvSpPr>
          <p:cNvPr id="16" name="Subtitle 7">
            <a:extLst>
              <a:ext uri="{FF2B5EF4-FFF2-40B4-BE49-F238E27FC236}">
                <a16:creationId xmlns:a16="http://schemas.microsoft.com/office/drawing/2014/main" id="{4053B80F-1179-7232-CDB6-9B20FF24EF54}"/>
              </a:ext>
            </a:extLst>
          </p:cNvPr>
          <p:cNvSpPr txBox="1">
            <a:spLocks/>
          </p:cNvSpPr>
          <p:nvPr/>
        </p:nvSpPr>
        <p:spPr>
          <a:xfrm>
            <a:off x="6721310" y="1404166"/>
            <a:ext cx="5180400" cy="532586"/>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When residents leave the SRS, where are the most common places they go? (select </a:t>
            </a:r>
            <a:r>
              <a:rPr lang="en-GB">
                <a:solidFill>
                  <a:srgbClr val="FF0000"/>
                </a:solidFill>
              </a:rPr>
              <a:t>4</a:t>
            </a:r>
            <a:r>
              <a:rPr lang="en-GB">
                <a:solidFill>
                  <a:schemeClr val="tx1"/>
                </a:solidFill>
              </a:rPr>
              <a:t>)  </a:t>
            </a:r>
            <a:r>
              <a:rPr lang="en-GB"/>
              <a:t>by SRS type with shifts from 2018</a:t>
            </a:r>
          </a:p>
        </p:txBody>
      </p:sp>
      <p:sp>
        <p:nvSpPr>
          <p:cNvPr id="18" name="TextBox 17">
            <a:extLst>
              <a:ext uri="{FF2B5EF4-FFF2-40B4-BE49-F238E27FC236}">
                <a16:creationId xmlns:a16="http://schemas.microsoft.com/office/drawing/2014/main" id="{A07BED32-02C6-94A5-3262-7ADB169D9D87}"/>
              </a:ext>
            </a:extLst>
          </p:cNvPr>
          <p:cNvSpPr txBox="1"/>
          <p:nvPr/>
        </p:nvSpPr>
        <p:spPr>
          <a:xfrm>
            <a:off x="1074469" y="6379410"/>
            <a:ext cx="2938238" cy="230832"/>
          </a:xfrm>
          <a:prstGeom prst="rect">
            <a:avLst/>
          </a:prstGeom>
        </p:spPr>
        <p:txBody>
          <a:bodyPr wrap="square" rtlCol="0">
            <a:spAutoFit/>
          </a:bodyPr>
          <a:lstStyle/>
          <a:p>
            <a:pPr marL="0" indent="0" algn="l">
              <a:lnSpc>
                <a:spcPct val="100000"/>
              </a:lnSpc>
              <a:spcBef>
                <a:spcPts val="0"/>
              </a:spcBef>
              <a:buNone/>
            </a:pPr>
            <a:r>
              <a:rPr lang="en-AU" sz="900">
                <a:solidFill>
                  <a:schemeClr val="tx1">
                    <a:lumMod val="75000"/>
                    <a:lumOff val="25000"/>
                  </a:schemeClr>
                </a:solidFill>
                <a:latin typeface="Source Sans Pro" panose="020B0503030403020204" pitchFamily="34" charset="0"/>
                <a:ea typeface="Source Sans Pro" panose="020B0503030403020204" pitchFamily="34" charset="0"/>
              </a:rPr>
              <a:t>^SIL = Supported Independent Living</a:t>
            </a:r>
          </a:p>
        </p:txBody>
      </p:sp>
      <p:sp>
        <p:nvSpPr>
          <p:cNvPr id="19" name="Rectangle 18">
            <a:extLst>
              <a:ext uri="{FF2B5EF4-FFF2-40B4-BE49-F238E27FC236}">
                <a16:creationId xmlns:a16="http://schemas.microsoft.com/office/drawing/2014/main" id="{09CA1C6B-3D3F-0734-FCF5-E7C505D1C5F3}"/>
              </a:ext>
            </a:extLst>
          </p:cNvPr>
          <p:cNvSpPr/>
          <p:nvPr/>
        </p:nvSpPr>
        <p:spPr>
          <a:xfrm>
            <a:off x="9953625" y="134868"/>
            <a:ext cx="2238375" cy="385011"/>
          </a:xfrm>
          <a:prstGeom prst="rect">
            <a:avLst/>
          </a:prstGeom>
          <a:solidFill>
            <a:srgbClr val="2A3A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4FD79E13-6159-22CC-99D0-C91F1A90E5BD}"/>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Referrals and departures</a:t>
            </a:r>
            <a:endParaRPr lang="en-AU" sz="1400" b="1">
              <a:solidFill>
                <a:schemeClr val="bg1"/>
              </a:solidFill>
              <a:ea typeface="Source Sans Pro Light" panose="020B0403030403020204" pitchFamily="34" charset="0"/>
            </a:endParaRPr>
          </a:p>
        </p:txBody>
      </p:sp>
      <p:sp>
        <p:nvSpPr>
          <p:cNvPr id="3" name="Subtitle 7">
            <a:extLst>
              <a:ext uri="{FF2B5EF4-FFF2-40B4-BE49-F238E27FC236}">
                <a16:creationId xmlns:a16="http://schemas.microsoft.com/office/drawing/2014/main" id="{324282C2-1F2E-4B93-2C17-E809B1AE6806}"/>
              </a:ext>
            </a:extLst>
          </p:cNvPr>
          <p:cNvSpPr txBox="1">
            <a:spLocks/>
          </p:cNvSpPr>
          <p:nvPr/>
        </p:nvSpPr>
        <p:spPr>
          <a:xfrm>
            <a:off x="1274444" y="2045972"/>
            <a:ext cx="4544015"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Residents moving to disability accommodation or SIL increased from 12% in 2018 to 45% in 2023., while moving into private rental increased from 11% in 2018 to 25% in 2023.</a:t>
            </a:r>
          </a:p>
        </p:txBody>
      </p:sp>
    </p:spTree>
    <p:extLst>
      <p:ext uri="{BB962C8B-B14F-4D97-AF65-F5344CB8AC3E}">
        <p14:creationId xmlns:p14="http://schemas.microsoft.com/office/powerpoint/2010/main" val="35933758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56B7E334-F60B-244D-44B5-DC4F2CF18458}"/>
              </a:ext>
            </a:extLst>
          </p:cNvPr>
          <p:cNvGraphicFramePr/>
          <p:nvPr>
            <p:extLst>
              <p:ext uri="{D42A27DB-BD31-4B8C-83A1-F6EECF244321}">
                <p14:modId xmlns:p14="http://schemas.microsoft.com/office/powerpoint/2010/main" val="985086422"/>
              </p:ext>
            </p:extLst>
          </p:nvPr>
        </p:nvGraphicFramePr>
        <p:xfrm>
          <a:off x="-386368" y="3011891"/>
          <a:ext cx="5250039" cy="3279732"/>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US" sz="2800">
                <a:latin typeface="Roboto Slab regular"/>
                <a:ea typeface="Roboto Slab regular"/>
                <a:cs typeface="Roboto Slab regular"/>
              </a:rPr>
              <a:t>68% of proprietors planned to continue operating </a:t>
            </a:r>
            <a:br>
              <a:rPr lang="en-US" sz="2800">
                <a:latin typeface="Roboto Slab regular"/>
                <a:ea typeface="Roboto Slab regular"/>
                <a:cs typeface="Roboto Slab regular"/>
              </a:rPr>
            </a:br>
            <a:r>
              <a:rPr lang="en-US" sz="2800">
                <a:latin typeface="Roboto Slab regular"/>
                <a:ea typeface="Roboto Slab regular"/>
                <a:cs typeface="Roboto Slab regular"/>
              </a:rPr>
              <a:t>in the next 3 years</a:t>
            </a:r>
            <a:endParaRPr lang="en-AU" sz="2800">
              <a:latin typeface="Roboto Slab regular"/>
              <a:ea typeface="Roboto Slab regular"/>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32</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706100" y="134868"/>
            <a:ext cx="148590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plans</a:t>
            </a:r>
            <a:endParaRPr lang="en-AU" sz="1400" b="1">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919878" y="1463869"/>
            <a:ext cx="3714902" cy="631130"/>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Which of the following, if any, is planned for the SRS over the NEXT 3 YEARS? </a:t>
            </a:r>
            <a:br>
              <a:rPr lang="en-GB"/>
            </a:b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3" name="Subtitle 7">
            <a:extLst>
              <a:ext uri="{FF2B5EF4-FFF2-40B4-BE49-F238E27FC236}">
                <a16:creationId xmlns:a16="http://schemas.microsoft.com/office/drawing/2014/main" id="{08465B56-C2EA-E555-5BB3-EE9D6F10C4BF}"/>
              </a:ext>
            </a:extLst>
          </p:cNvPr>
          <p:cNvSpPr txBox="1">
            <a:spLocks/>
          </p:cNvSpPr>
          <p:nvPr/>
        </p:nvSpPr>
        <p:spPr>
          <a:xfrm>
            <a:off x="919879" y="2485285"/>
            <a:ext cx="3714901"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GB" sz="1200">
                <a:solidFill>
                  <a:srgbClr val="333333"/>
                </a:solidFill>
                <a:latin typeface="Source Sans Pro"/>
                <a:ea typeface="Source Sans Pro"/>
              </a:rPr>
              <a:t>While most SRS planned to continue to operate in the following 3 years, 17% are planning on selling or closing .</a:t>
            </a:r>
          </a:p>
        </p:txBody>
      </p:sp>
      <p:sp>
        <p:nvSpPr>
          <p:cNvPr id="22" name="Subtitle 7">
            <a:extLst>
              <a:ext uri="{FF2B5EF4-FFF2-40B4-BE49-F238E27FC236}">
                <a16:creationId xmlns:a16="http://schemas.microsoft.com/office/drawing/2014/main" id="{A4704A12-9639-21D0-E622-31E7441EC640}"/>
              </a:ext>
            </a:extLst>
          </p:cNvPr>
          <p:cNvSpPr txBox="1">
            <a:spLocks/>
          </p:cNvSpPr>
          <p:nvPr/>
        </p:nvSpPr>
        <p:spPr>
          <a:xfrm>
            <a:off x="5092562" y="1569450"/>
            <a:ext cx="3176730" cy="56147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2023 vs 2018 by SRS type for </a:t>
            </a:r>
            <a:r>
              <a:rPr lang="en-GB" sz="1400" b="1">
                <a:solidFill>
                  <a:srgbClr val="9BA6E1"/>
                </a:solidFill>
                <a:latin typeface="Source Sans Pro" panose="020B0503030403020204" pitchFamily="34" charset="0"/>
                <a:ea typeface="Source Sans Pro" panose="020B0503030403020204" pitchFamily="34" charset="0"/>
              </a:rPr>
              <a:t>facilities planning to continuing to operate</a:t>
            </a:r>
          </a:p>
        </p:txBody>
      </p:sp>
      <p:sp>
        <p:nvSpPr>
          <p:cNvPr id="23" name="Subtitle 7">
            <a:extLst>
              <a:ext uri="{FF2B5EF4-FFF2-40B4-BE49-F238E27FC236}">
                <a16:creationId xmlns:a16="http://schemas.microsoft.com/office/drawing/2014/main" id="{A92D3F02-6777-A18C-0FC1-1F46FEDD1FDD}"/>
              </a:ext>
            </a:extLst>
          </p:cNvPr>
          <p:cNvSpPr txBox="1">
            <a:spLocks/>
          </p:cNvSpPr>
          <p:nvPr/>
        </p:nvSpPr>
        <p:spPr>
          <a:xfrm>
            <a:off x="5092562" y="2466964"/>
            <a:ext cx="317672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The likelihood of continuing to operate has decreased across all SRS since the 2018 census.</a:t>
            </a:r>
          </a:p>
        </p:txBody>
      </p:sp>
      <p:sp>
        <p:nvSpPr>
          <p:cNvPr id="26" name="Subtitle 7">
            <a:extLst>
              <a:ext uri="{FF2B5EF4-FFF2-40B4-BE49-F238E27FC236}">
                <a16:creationId xmlns:a16="http://schemas.microsoft.com/office/drawing/2014/main" id="{9198F5B8-F06A-DEF6-BCCD-438C394A51F5}"/>
              </a:ext>
            </a:extLst>
          </p:cNvPr>
          <p:cNvSpPr txBox="1">
            <a:spLocks/>
          </p:cNvSpPr>
          <p:nvPr/>
        </p:nvSpPr>
        <p:spPr>
          <a:xfrm>
            <a:off x="8727072" y="1577086"/>
            <a:ext cx="3176730" cy="56147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2023 vs 2018 by SRS type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for </a:t>
            </a:r>
            <a:r>
              <a:rPr lang="en-GB" sz="1400" b="1">
                <a:solidFill>
                  <a:srgbClr val="92D050"/>
                </a:solidFill>
                <a:latin typeface="Source Sans Pro" panose="020B0503030403020204" pitchFamily="34" charset="0"/>
                <a:ea typeface="Source Sans Pro" panose="020B0503030403020204" pitchFamily="34" charset="0"/>
              </a:rPr>
              <a:t>facilities planning to sell</a:t>
            </a:r>
          </a:p>
        </p:txBody>
      </p:sp>
      <p:sp>
        <p:nvSpPr>
          <p:cNvPr id="27" name="Subtitle 7">
            <a:extLst>
              <a:ext uri="{FF2B5EF4-FFF2-40B4-BE49-F238E27FC236}">
                <a16:creationId xmlns:a16="http://schemas.microsoft.com/office/drawing/2014/main" id="{57D1833C-B43A-34E0-5B51-8C4C94744E05}"/>
              </a:ext>
            </a:extLst>
          </p:cNvPr>
          <p:cNvSpPr txBox="1">
            <a:spLocks/>
          </p:cNvSpPr>
          <p:nvPr/>
        </p:nvSpPr>
        <p:spPr>
          <a:xfrm>
            <a:off x="8727072" y="2474600"/>
            <a:ext cx="324861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
        <p:nvSpPr>
          <p:cNvPr id="8" name="Rectangle 7">
            <a:extLst>
              <a:ext uri="{FF2B5EF4-FFF2-40B4-BE49-F238E27FC236}">
                <a16:creationId xmlns:a16="http://schemas.microsoft.com/office/drawing/2014/main" id="{1D529DB0-5A30-56F3-E9D9-99691A99CE49}"/>
              </a:ext>
            </a:extLst>
          </p:cNvPr>
          <p:cNvSpPr/>
          <p:nvPr/>
        </p:nvSpPr>
        <p:spPr>
          <a:xfrm>
            <a:off x="1002981" y="3307151"/>
            <a:ext cx="3281790" cy="288000"/>
          </a:xfrm>
          <a:prstGeom prst="rect">
            <a:avLst/>
          </a:prstGeom>
          <a:noFill/>
          <a:ln w="19050">
            <a:solidFill>
              <a:srgbClr val="9BA6E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7EAC43FE-B5D3-9A60-99D0-B447ECC7C915}"/>
              </a:ext>
            </a:extLst>
          </p:cNvPr>
          <p:cNvSpPr/>
          <p:nvPr/>
        </p:nvSpPr>
        <p:spPr>
          <a:xfrm>
            <a:off x="997096" y="3668470"/>
            <a:ext cx="3281790" cy="288000"/>
          </a:xfrm>
          <a:prstGeom prst="rect">
            <a:avLst/>
          </a:prstGeom>
          <a:noFill/>
          <a:ln w="19050">
            <a:solidFill>
              <a:srgbClr val="8BB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aphicFrame>
        <p:nvGraphicFramePr>
          <p:cNvPr id="19" name="Chart 18">
            <a:extLst>
              <a:ext uri="{FF2B5EF4-FFF2-40B4-BE49-F238E27FC236}">
                <a16:creationId xmlns:a16="http://schemas.microsoft.com/office/drawing/2014/main" id="{DCCF9F56-F00F-555C-A7F9-7B690155452F}"/>
              </a:ext>
            </a:extLst>
          </p:cNvPr>
          <p:cNvGraphicFramePr/>
          <p:nvPr>
            <p:extLst>
              <p:ext uri="{D42A27DB-BD31-4B8C-83A1-F6EECF244321}">
                <p14:modId xmlns:p14="http://schemas.microsoft.com/office/powerpoint/2010/main" val="1589561438"/>
              </p:ext>
            </p:extLst>
          </p:nvPr>
        </p:nvGraphicFramePr>
        <p:xfrm>
          <a:off x="8678973" y="3429000"/>
          <a:ext cx="3248618" cy="26977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a:extLst>
              <a:ext uri="{FF2B5EF4-FFF2-40B4-BE49-F238E27FC236}">
                <a16:creationId xmlns:a16="http://schemas.microsoft.com/office/drawing/2014/main" id="{E9B8071E-6E6A-6E75-8993-0DA6C5C7E149}"/>
              </a:ext>
            </a:extLst>
          </p:cNvPr>
          <p:cNvGraphicFramePr/>
          <p:nvPr>
            <p:extLst>
              <p:ext uri="{D42A27DB-BD31-4B8C-83A1-F6EECF244321}">
                <p14:modId xmlns:p14="http://schemas.microsoft.com/office/powerpoint/2010/main" val="4104203355"/>
              </p:ext>
            </p:extLst>
          </p:nvPr>
        </p:nvGraphicFramePr>
        <p:xfrm>
          <a:off x="5092562" y="3379979"/>
          <a:ext cx="3248618" cy="2746756"/>
        </p:xfrm>
        <a:graphic>
          <a:graphicData uri="http://schemas.openxmlformats.org/drawingml/2006/chart">
            <c:chart xmlns:c="http://schemas.openxmlformats.org/drawingml/2006/chart" xmlns:r="http://schemas.openxmlformats.org/officeDocument/2006/relationships" r:id="rId4"/>
          </a:graphicData>
        </a:graphic>
      </p:graphicFrame>
      <p:sp>
        <p:nvSpPr>
          <p:cNvPr id="12" name="Subtitle 7">
            <a:extLst>
              <a:ext uri="{FF2B5EF4-FFF2-40B4-BE49-F238E27FC236}">
                <a16:creationId xmlns:a16="http://schemas.microsoft.com/office/drawing/2014/main" id="{5CFCE063-7B5C-C84A-D956-E66DB976B1D0}"/>
              </a:ext>
            </a:extLst>
          </p:cNvPr>
          <p:cNvSpPr txBox="1">
            <a:spLocks/>
          </p:cNvSpPr>
          <p:nvPr/>
        </p:nvSpPr>
        <p:spPr>
          <a:xfrm>
            <a:off x="1444614" y="6120043"/>
            <a:ext cx="2588733" cy="266131"/>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100)</a:t>
            </a:r>
          </a:p>
        </p:txBody>
      </p:sp>
      <p:sp>
        <p:nvSpPr>
          <p:cNvPr id="13" name="Rectangle 12">
            <a:extLst>
              <a:ext uri="{FF2B5EF4-FFF2-40B4-BE49-F238E27FC236}">
                <a16:creationId xmlns:a16="http://schemas.microsoft.com/office/drawing/2014/main" id="{87C6A0B9-5923-3657-B0B3-902A48C5F928}"/>
              </a:ext>
            </a:extLst>
          </p:cNvPr>
          <p:cNvSpPr/>
          <p:nvPr/>
        </p:nvSpPr>
        <p:spPr>
          <a:xfrm>
            <a:off x="997096" y="4330294"/>
            <a:ext cx="3281790" cy="288000"/>
          </a:xfrm>
          <a:prstGeom prst="rect">
            <a:avLst/>
          </a:prstGeom>
          <a:noFill/>
          <a:ln w="19050">
            <a:solidFill>
              <a:srgbClr val="8BB64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00827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AU" sz="2800"/>
              <a:t>48% of </a:t>
            </a:r>
            <a:r>
              <a:rPr lang="en-US" sz="2800">
                <a:latin typeface="Roboto Slab regular"/>
                <a:ea typeface="Roboto Slab regular"/>
                <a:cs typeface="Roboto Slab regular"/>
              </a:rPr>
              <a:t>proprietors </a:t>
            </a:r>
            <a:r>
              <a:rPr lang="en-AU" sz="2800"/>
              <a:t>were registered or looking to register </a:t>
            </a:r>
            <a:br>
              <a:rPr lang="en-AU" sz="2800"/>
            </a:br>
            <a:r>
              <a:rPr lang="en-AU" sz="2800"/>
              <a:t>as a NDIS provider</a:t>
            </a: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33</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706100" y="134868"/>
            <a:ext cx="148590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plans</a:t>
            </a:r>
            <a:endParaRPr lang="en-AU" sz="1400" b="1">
              <a:solidFill>
                <a:schemeClr val="bg1"/>
              </a:solidFill>
              <a:ea typeface="Source Sans Pro Light" panose="020B0403030403020204" pitchFamily="34" charset="0"/>
            </a:endParaRPr>
          </a:p>
        </p:txBody>
      </p:sp>
      <p:sp>
        <p:nvSpPr>
          <p:cNvPr id="2" name="Slide Number Placeholder 8">
            <a:extLst>
              <a:ext uri="{FF2B5EF4-FFF2-40B4-BE49-F238E27FC236}">
                <a16:creationId xmlns:a16="http://schemas.microsoft.com/office/drawing/2014/main" id="{00F4FABC-73F0-0565-5386-749C1FB2DD1D}"/>
              </a:ext>
            </a:extLst>
          </p:cNvPr>
          <p:cNvSpPr txBox="1">
            <a:spLocks/>
          </p:cNvSpPr>
          <p:nvPr/>
        </p:nvSpPr>
        <p:spPr>
          <a:xfrm>
            <a:off x="731519" y="6291622"/>
            <a:ext cx="5429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2A3B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3F9802-22CF-4938-9F44-3FA30BBE2747}" type="slidenum">
              <a:rPr lang="en-AU" smtClean="0"/>
              <a:pPr/>
              <a:t>33</a:t>
            </a:fld>
            <a:r>
              <a:rPr lang="en-AU"/>
              <a:t>   |</a:t>
            </a:r>
          </a:p>
        </p:txBody>
      </p:sp>
      <p:sp>
        <p:nvSpPr>
          <p:cNvPr id="3" name="Subtitle 7">
            <a:extLst>
              <a:ext uri="{FF2B5EF4-FFF2-40B4-BE49-F238E27FC236}">
                <a16:creationId xmlns:a16="http://schemas.microsoft.com/office/drawing/2014/main" id="{F54BB9C7-119A-BFD9-FCC7-D6AB0418F688}"/>
              </a:ext>
            </a:extLst>
          </p:cNvPr>
          <p:cNvSpPr txBox="1">
            <a:spLocks/>
          </p:cNvSpPr>
          <p:nvPr/>
        </p:nvSpPr>
        <p:spPr>
          <a:xfrm>
            <a:off x="1314513" y="1442865"/>
            <a:ext cx="4617161" cy="476120"/>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Are you, or any companies you have an interest in, registered or seeking registration as an NDIS or aged care provider?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5" name="Subtitle 7">
            <a:extLst>
              <a:ext uri="{FF2B5EF4-FFF2-40B4-BE49-F238E27FC236}">
                <a16:creationId xmlns:a16="http://schemas.microsoft.com/office/drawing/2014/main" id="{C02E75D3-0AC1-64ED-CA78-DEAFA636F038}"/>
              </a:ext>
            </a:extLst>
          </p:cNvPr>
          <p:cNvSpPr txBox="1">
            <a:spLocks/>
          </p:cNvSpPr>
          <p:nvPr/>
        </p:nvSpPr>
        <p:spPr>
          <a:xfrm>
            <a:off x="1314514" y="2466964"/>
            <a:ext cx="461716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20% of SRS were registered or looking to register as an Aged Care Package provider. </a:t>
            </a:r>
          </a:p>
        </p:txBody>
      </p:sp>
      <p:sp>
        <p:nvSpPr>
          <p:cNvPr id="13" name="Subtitle 7">
            <a:extLst>
              <a:ext uri="{FF2B5EF4-FFF2-40B4-BE49-F238E27FC236}">
                <a16:creationId xmlns:a16="http://schemas.microsoft.com/office/drawing/2014/main" id="{399A5AAC-1926-CB30-D437-3810D93E34D1}"/>
              </a:ext>
            </a:extLst>
          </p:cNvPr>
          <p:cNvSpPr txBox="1">
            <a:spLocks/>
          </p:cNvSpPr>
          <p:nvPr/>
        </p:nvSpPr>
        <p:spPr>
          <a:xfrm>
            <a:off x="7078878" y="1827820"/>
            <a:ext cx="4554865" cy="37164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14" name="Subtitle 7">
            <a:extLst>
              <a:ext uri="{FF2B5EF4-FFF2-40B4-BE49-F238E27FC236}">
                <a16:creationId xmlns:a16="http://schemas.microsoft.com/office/drawing/2014/main" id="{426012FD-9948-A7C8-E577-5AEF86FDABF6}"/>
              </a:ext>
            </a:extLst>
          </p:cNvPr>
          <p:cNvSpPr txBox="1">
            <a:spLocks/>
          </p:cNvSpPr>
          <p:nvPr/>
        </p:nvSpPr>
        <p:spPr>
          <a:xfrm>
            <a:off x="7078878" y="2461343"/>
            <a:ext cx="4554865"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Above pension  level SRS were more likely to be registered or have an interest in registering as a NDIS or Ages Care Package provider.</a:t>
            </a:r>
          </a:p>
        </p:txBody>
      </p:sp>
      <p:graphicFrame>
        <p:nvGraphicFramePr>
          <p:cNvPr id="11" name="Table 10">
            <a:extLst>
              <a:ext uri="{FF2B5EF4-FFF2-40B4-BE49-F238E27FC236}">
                <a16:creationId xmlns:a16="http://schemas.microsoft.com/office/drawing/2014/main" id="{D7451332-3782-A75E-40B4-7BF62D3D5FB8}"/>
              </a:ext>
            </a:extLst>
          </p:cNvPr>
          <p:cNvGraphicFramePr>
            <a:graphicFrameLocks noGrp="1"/>
          </p:cNvGraphicFramePr>
          <p:nvPr>
            <p:extLst>
              <p:ext uri="{D42A27DB-BD31-4B8C-83A1-F6EECF244321}">
                <p14:modId xmlns:p14="http://schemas.microsoft.com/office/powerpoint/2010/main" val="2935882381"/>
              </p:ext>
            </p:extLst>
          </p:nvPr>
        </p:nvGraphicFramePr>
        <p:xfrm>
          <a:off x="7078878" y="3141807"/>
          <a:ext cx="4554865" cy="2646389"/>
        </p:xfrm>
        <a:graphic>
          <a:graphicData uri="http://schemas.openxmlformats.org/drawingml/2006/table">
            <a:tbl>
              <a:tblPr/>
              <a:tblGrid>
                <a:gridCol w="1962499">
                  <a:extLst>
                    <a:ext uri="{9D8B030D-6E8A-4147-A177-3AD203B41FA5}">
                      <a16:colId xmlns:a16="http://schemas.microsoft.com/office/drawing/2014/main" val="4065389796"/>
                    </a:ext>
                  </a:extLst>
                </a:gridCol>
                <a:gridCol w="524313">
                  <a:extLst>
                    <a:ext uri="{9D8B030D-6E8A-4147-A177-3AD203B41FA5}">
                      <a16:colId xmlns:a16="http://schemas.microsoft.com/office/drawing/2014/main" val="1041909402"/>
                    </a:ext>
                  </a:extLst>
                </a:gridCol>
                <a:gridCol w="1033003">
                  <a:extLst>
                    <a:ext uri="{9D8B030D-6E8A-4147-A177-3AD203B41FA5}">
                      <a16:colId xmlns:a16="http://schemas.microsoft.com/office/drawing/2014/main" val="668488960"/>
                    </a:ext>
                  </a:extLst>
                </a:gridCol>
                <a:gridCol w="1035050">
                  <a:extLst>
                    <a:ext uri="{9D8B030D-6E8A-4147-A177-3AD203B41FA5}">
                      <a16:colId xmlns:a16="http://schemas.microsoft.com/office/drawing/2014/main" val="658016694"/>
                    </a:ext>
                  </a:extLst>
                </a:gridCol>
              </a:tblGrid>
              <a:tr h="435664">
                <a:tc>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AU" sz="1000" b="0" i="0" u="none" strike="noStrike" kern="1200">
                          <a:solidFill>
                            <a:schemeClr val="bg1"/>
                          </a:solidFill>
                          <a:effectLst/>
                          <a:latin typeface="+mn-lt"/>
                          <a:ea typeface="+mn-ea"/>
                          <a:cs typeface="+mn-cs"/>
                        </a:rPr>
                        <a:t>n</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GB" sz="1000" b="0" i="0" u="none" strike="noStrike">
                          <a:solidFill>
                            <a:srgbClr val="FFFFFF"/>
                          </a:solidFill>
                          <a:effectLst/>
                          <a:latin typeface="+mn-lt"/>
                        </a:rPr>
                        <a:t>Pension Level (n=72)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rtl="0" fontAlgn="ctr"/>
                      <a:r>
                        <a:rPr lang="en-AU" sz="1000" b="0" i="0" u="none" strike="noStrike">
                          <a:solidFill>
                            <a:srgbClr val="FFFFFF"/>
                          </a:solidFill>
                          <a:effectLst/>
                          <a:latin typeface="+mn-lt"/>
                        </a:rPr>
                        <a:t>Above Pension (n=28)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442145">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Yes, registered NDIS provider</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27</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mn-lt"/>
                        </a:rPr>
                        <a:t>25%</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mn-lt"/>
                        </a:rPr>
                        <a:t>32%</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1092834"/>
                  </a:ext>
                </a:extLst>
              </a:tr>
              <a:tr h="442145">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Yes, looking to register as NDIS provider</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21</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mn-lt"/>
                        </a:rPr>
                        <a:t>19%</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mn-lt"/>
                        </a:rPr>
                        <a:t>25%</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4136021"/>
                  </a:ext>
                </a:extLst>
              </a:tr>
              <a:tr h="442145">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Yes, registered as an Aged Care Package provider</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4</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mn-lt"/>
                        </a:rPr>
                        <a:t>1%</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mn-lt"/>
                        </a:rPr>
                        <a:t>11%</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68481117"/>
                  </a:ext>
                </a:extLst>
              </a:tr>
              <a:tr h="442145">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Yes, looking to register as an Aged Care Package provider </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16</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mn-lt"/>
                        </a:rPr>
                        <a:t>13%</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mn-lt"/>
                        </a:rPr>
                        <a:t>25%</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27022119"/>
                  </a:ext>
                </a:extLst>
              </a:tr>
              <a:tr h="442145">
                <a:tc>
                  <a:txBody>
                    <a:bodyPr/>
                    <a:lstStyle/>
                    <a:p>
                      <a:pPr marL="0" algn="l" defTabSz="914400" rtl="0" eaLnBrk="1" fontAlgn="ctr" latinLnBrk="0" hangingPunct="1"/>
                      <a:r>
                        <a:rPr lang="en-US" sz="1000" b="0" i="0" u="none" strike="noStrike" kern="1200">
                          <a:solidFill>
                            <a:srgbClr val="333333"/>
                          </a:solidFill>
                          <a:effectLst/>
                          <a:latin typeface="+mn-lt"/>
                          <a:ea typeface="+mn-ea"/>
                          <a:cs typeface="+mn-cs"/>
                        </a:rPr>
                        <a:t>None of the above</a:t>
                      </a:r>
                      <a:endParaRPr lang="en-AU" sz="1000" b="0" i="0" u="none" strike="noStrike" kern="1200">
                        <a:solidFill>
                          <a:srgbClr val="333333"/>
                        </a:solidFill>
                        <a:effectLst/>
                        <a:latin typeface="+mn-lt"/>
                        <a:ea typeface="+mn-ea"/>
                        <a:cs typeface="+mn-cs"/>
                      </a:endParaRP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ctr" latinLnBrk="0" hangingPunct="1"/>
                      <a:r>
                        <a:rPr lang="en-US" sz="1000" b="0" i="0" u="none" strike="noStrike" kern="1200">
                          <a:solidFill>
                            <a:srgbClr val="333333"/>
                          </a:solidFill>
                          <a:effectLst/>
                          <a:latin typeface="+mn-lt"/>
                          <a:ea typeface="+mn-ea"/>
                          <a:cs typeface="+mn-cs"/>
                        </a:rPr>
                        <a:t>50</a:t>
                      </a:r>
                    </a:p>
                  </a:txBody>
                  <a:tcPr marL="5791" marR="5791" marT="5791"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ctr"/>
                      <a:r>
                        <a:rPr lang="en-US" sz="1000" b="0" i="0" u="none" strike="noStrike">
                          <a:solidFill>
                            <a:srgbClr val="333333"/>
                          </a:solidFill>
                          <a:effectLst/>
                          <a:latin typeface="+mn-lt"/>
                        </a:rPr>
                        <a:t>57%</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0" i="0" u="none" strike="noStrike">
                          <a:solidFill>
                            <a:srgbClr val="333333"/>
                          </a:solidFill>
                          <a:effectLst/>
                          <a:latin typeface="+mn-lt"/>
                        </a:rPr>
                        <a:t>32%</a:t>
                      </a:r>
                      <a:endParaRPr lang="en-AU" sz="1000" b="0" i="0" u="none" strike="noStrike">
                        <a:solidFill>
                          <a:srgbClr val="333333"/>
                        </a:solidFill>
                        <a:effectLst/>
                        <a:latin typeface="+mn-lt"/>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221794948"/>
                  </a:ext>
                </a:extLst>
              </a:tr>
            </a:tbl>
          </a:graphicData>
        </a:graphic>
      </p:graphicFrame>
      <p:pic>
        <p:nvPicPr>
          <p:cNvPr id="16" name="Picture 15">
            <a:extLst>
              <a:ext uri="{FF2B5EF4-FFF2-40B4-BE49-F238E27FC236}">
                <a16:creationId xmlns:a16="http://schemas.microsoft.com/office/drawing/2014/main" id="{CA8A6C2C-082C-BFC3-218D-E816E735AFB7}"/>
              </a:ext>
            </a:extLst>
          </p:cNvPr>
          <p:cNvPicPr>
            <a:picLocks noChangeAspect="1"/>
          </p:cNvPicPr>
          <p:nvPr/>
        </p:nvPicPr>
        <p:blipFill rotWithShape="1">
          <a:blip r:embed="rId2"/>
          <a:srcRect b="9590"/>
          <a:stretch/>
        </p:blipFill>
        <p:spPr>
          <a:xfrm>
            <a:off x="1314513" y="3120636"/>
            <a:ext cx="4798544" cy="2548642"/>
          </a:xfrm>
          <a:prstGeom prst="rect">
            <a:avLst/>
          </a:prstGeom>
        </p:spPr>
      </p:pic>
      <p:sp>
        <p:nvSpPr>
          <p:cNvPr id="18" name="Subtitle 7">
            <a:extLst>
              <a:ext uri="{FF2B5EF4-FFF2-40B4-BE49-F238E27FC236}">
                <a16:creationId xmlns:a16="http://schemas.microsoft.com/office/drawing/2014/main" id="{132BFE5D-8E37-930C-02F2-5C9B54454984}"/>
              </a:ext>
            </a:extLst>
          </p:cNvPr>
          <p:cNvSpPr txBox="1">
            <a:spLocks/>
          </p:cNvSpPr>
          <p:nvPr/>
        </p:nvSpPr>
        <p:spPr>
          <a:xfrm>
            <a:off x="2088669" y="5790365"/>
            <a:ext cx="3572659" cy="173114"/>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100 facilities, 118 responses)</a:t>
            </a:r>
          </a:p>
        </p:txBody>
      </p:sp>
    </p:spTree>
    <p:extLst>
      <p:ext uri="{BB962C8B-B14F-4D97-AF65-F5344CB8AC3E}">
        <p14:creationId xmlns:p14="http://schemas.microsoft.com/office/powerpoint/2010/main" val="11818049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89520-ABD6-4577-CD12-E2EDBA9F795D}"/>
              </a:ext>
            </a:extLst>
          </p:cNvPr>
          <p:cNvSpPr>
            <a:spLocks noGrp="1"/>
          </p:cNvSpPr>
          <p:nvPr>
            <p:ph type="ctrTitle"/>
          </p:nvPr>
        </p:nvSpPr>
        <p:spPr/>
        <p:txBody>
          <a:bodyPr>
            <a:normAutofit/>
          </a:bodyPr>
          <a:lstStyle/>
          <a:p>
            <a:endParaRPr lang="en-AU" sz="2800"/>
          </a:p>
        </p:txBody>
      </p:sp>
      <p:sp>
        <p:nvSpPr>
          <p:cNvPr id="5" name="Slide Number Placeholder 4">
            <a:extLst>
              <a:ext uri="{FF2B5EF4-FFF2-40B4-BE49-F238E27FC236}">
                <a16:creationId xmlns:a16="http://schemas.microsoft.com/office/drawing/2014/main" id="{BBD4B41D-D66D-0450-6C6A-8A7190BBF473}"/>
              </a:ext>
            </a:extLst>
          </p:cNvPr>
          <p:cNvSpPr>
            <a:spLocks noGrp="1"/>
          </p:cNvSpPr>
          <p:nvPr>
            <p:ph type="sldNum" sz="quarter" idx="4"/>
          </p:nvPr>
        </p:nvSpPr>
        <p:spPr/>
        <p:txBody>
          <a:bodyPr/>
          <a:lstStyle/>
          <a:p>
            <a:fld id="{2B3F9802-22CF-4938-9F44-3FA30BBE2747}" type="slidenum">
              <a:rPr lang="en-AU" smtClean="0"/>
              <a:pPr/>
              <a:t>34</a:t>
            </a:fld>
            <a:r>
              <a:rPr lang="en-AU"/>
              <a:t>   |</a:t>
            </a:r>
          </a:p>
        </p:txBody>
      </p:sp>
      <p:graphicFrame>
        <p:nvGraphicFramePr>
          <p:cNvPr id="12" name="Table 11">
            <a:extLst>
              <a:ext uri="{FF2B5EF4-FFF2-40B4-BE49-F238E27FC236}">
                <a16:creationId xmlns:a16="http://schemas.microsoft.com/office/drawing/2014/main" id="{A358D66D-093D-07EF-FE3E-0186D0A3A7E9}"/>
              </a:ext>
            </a:extLst>
          </p:cNvPr>
          <p:cNvGraphicFramePr>
            <a:graphicFrameLocks noGrp="1"/>
          </p:cNvGraphicFramePr>
          <p:nvPr>
            <p:extLst>
              <p:ext uri="{D42A27DB-BD31-4B8C-83A1-F6EECF244321}">
                <p14:modId xmlns:p14="http://schemas.microsoft.com/office/powerpoint/2010/main" val="2256162170"/>
              </p:ext>
            </p:extLst>
          </p:nvPr>
        </p:nvGraphicFramePr>
        <p:xfrm>
          <a:off x="2274281" y="3234126"/>
          <a:ext cx="7820020" cy="2743692"/>
        </p:xfrm>
        <a:graphic>
          <a:graphicData uri="http://schemas.openxmlformats.org/drawingml/2006/table">
            <a:tbl>
              <a:tblPr>
                <a:tableStyleId>{5C22544A-7EE6-4342-B048-85BDC9FD1C3A}</a:tableStyleId>
              </a:tblPr>
              <a:tblGrid>
                <a:gridCol w="2634265">
                  <a:extLst>
                    <a:ext uri="{9D8B030D-6E8A-4147-A177-3AD203B41FA5}">
                      <a16:colId xmlns:a16="http://schemas.microsoft.com/office/drawing/2014/main" val="3450094987"/>
                    </a:ext>
                  </a:extLst>
                </a:gridCol>
                <a:gridCol w="576195">
                  <a:extLst>
                    <a:ext uri="{9D8B030D-6E8A-4147-A177-3AD203B41FA5}">
                      <a16:colId xmlns:a16="http://schemas.microsoft.com/office/drawing/2014/main" val="4022999987"/>
                    </a:ext>
                  </a:extLst>
                </a:gridCol>
                <a:gridCol w="576195">
                  <a:extLst>
                    <a:ext uri="{9D8B030D-6E8A-4147-A177-3AD203B41FA5}">
                      <a16:colId xmlns:a16="http://schemas.microsoft.com/office/drawing/2014/main" val="2934241603"/>
                    </a:ext>
                  </a:extLst>
                </a:gridCol>
                <a:gridCol w="576195">
                  <a:extLst>
                    <a:ext uri="{9D8B030D-6E8A-4147-A177-3AD203B41FA5}">
                      <a16:colId xmlns:a16="http://schemas.microsoft.com/office/drawing/2014/main" val="2387222254"/>
                    </a:ext>
                  </a:extLst>
                </a:gridCol>
                <a:gridCol w="576195">
                  <a:extLst>
                    <a:ext uri="{9D8B030D-6E8A-4147-A177-3AD203B41FA5}">
                      <a16:colId xmlns:a16="http://schemas.microsoft.com/office/drawing/2014/main" val="735154165"/>
                    </a:ext>
                  </a:extLst>
                </a:gridCol>
                <a:gridCol w="576195">
                  <a:extLst>
                    <a:ext uri="{9D8B030D-6E8A-4147-A177-3AD203B41FA5}">
                      <a16:colId xmlns:a16="http://schemas.microsoft.com/office/drawing/2014/main" val="475498381"/>
                    </a:ext>
                  </a:extLst>
                </a:gridCol>
                <a:gridCol w="576195">
                  <a:extLst>
                    <a:ext uri="{9D8B030D-6E8A-4147-A177-3AD203B41FA5}">
                      <a16:colId xmlns:a16="http://schemas.microsoft.com/office/drawing/2014/main" val="2720900610"/>
                    </a:ext>
                  </a:extLst>
                </a:gridCol>
                <a:gridCol w="576195">
                  <a:extLst>
                    <a:ext uri="{9D8B030D-6E8A-4147-A177-3AD203B41FA5}">
                      <a16:colId xmlns:a16="http://schemas.microsoft.com/office/drawing/2014/main" val="4225501935"/>
                    </a:ext>
                  </a:extLst>
                </a:gridCol>
                <a:gridCol w="576195">
                  <a:extLst>
                    <a:ext uri="{9D8B030D-6E8A-4147-A177-3AD203B41FA5}">
                      <a16:colId xmlns:a16="http://schemas.microsoft.com/office/drawing/2014/main" val="1659429278"/>
                    </a:ext>
                  </a:extLst>
                </a:gridCol>
                <a:gridCol w="576195">
                  <a:extLst>
                    <a:ext uri="{9D8B030D-6E8A-4147-A177-3AD203B41FA5}">
                      <a16:colId xmlns:a16="http://schemas.microsoft.com/office/drawing/2014/main" val="3476115031"/>
                    </a:ext>
                  </a:extLst>
                </a:gridCol>
              </a:tblGrid>
              <a:tr h="514553">
                <a:tc rowSpan="2">
                  <a:txBody>
                    <a:bodyPr/>
                    <a:lstStyle/>
                    <a:p>
                      <a:pPr algn="l" fontAlgn="b"/>
                      <a:r>
                        <a:rPr lang="en-AU" sz="1000" u="none" strike="noStrike">
                          <a:solidFill>
                            <a:schemeClr val="bg1"/>
                          </a:solidFill>
                          <a:effectLst/>
                          <a:latin typeface="+mn-lt"/>
                        </a:rPr>
                        <a:t>  Item</a:t>
                      </a:r>
                      <a:endParaRPr lang="en-AU" sz="1000" b="0" i="0" u="none" strike="noStrike">
                        <a:solidFill>
                          <a:schemeClr val="bg1"/>
                        </a:solidFill>
                        <a:effectLst/>
                        <a:latin typeface="+mn-lt"/>
                      </a:endParaRPr>
                    </a:p>
                  </a:txBody>
                  <a:tcPr marL="8659" marR="8659" marT="9525" marB="0" anchor="ctr">
                    <a:lnB w="12700" cmpd="sng">
                      <a:noFill/>
                    </a:lnB>
                    <a:solidFill>
                      <a:srgbClr val="2A3A8F"/>
                    </a:solidFill>
                  </a:tcPr>
                </a:tc>
                <a:tc gridSpan="3">
                  <a:txBody>
                    <a:bodyPr/>
                    <a:lstStyle/>
                    <a:p>
                      <a:pPr algn="ctr" fontAlgn="b"/>
                      <a:r>
                        <a:rPr lang="en-US" sz="1000" b="0" i="0" u="none" strike="noStrike">
                          <a:solidFill>
                            <a:schemeClr val="bg1"/>
                          </a:solidFill>
                          <a:effectLst/>
                          <a:latin typeface="+mn-lt"/>
                        </a:rPr>
                        <a:t>All facilities</a:t>
                      </a:r>
                      <a:endParaRPr lang="en-AU" sz="1000" b="0" i="0" u="none" strike="noStrike">
                        <a:solidFill>
                          <a:schemeClr val="bg1"/>
                        </a:solidFill>
                        <a:effectLst/>
                        <a:latin typeface="+mn-lt"/>
                      </a:endParaRPr>
                    </a:p>
                  </a:txBody>
                  <a:tcPr marL="6350" marR="6350" marT="6350" marB="0" anchor="ctr">
                    <a:solidFill>
                      <a:srgbClr val="2A3A8F"/>
                    </a:solidFill>
                  </a:tcPr>
                </a:tc>
                <a:tc hMerge="1">
                  <a:txBody>
                    <a:bodyPr/>
                    <a:lstStyle/>
                    <a:p>
                      <a:pPr algn="r" fontAlgn="b"/>
                      <a:endParaRPr lang="en-AU" sz="1100" b="0" i="0" u="none" strike="noStrike">
                        <a:solidFill>
                          <a:srgbClr val="000000"/>
                        </a:solidFill>
                        <a:effectLst/>
                        <a:latin typeface="Calibri" panose="020F0502020204030204" pitchFamily="34" charset="0"/>
                      </a:endParaRPr>
                    </a:p>
                  </a:txBody>
                  <a:tcPr marL="6350" marR="6350" marT="6350" marB="0" anchor="b"/>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6350" marR="6350" marT="6350" marB="0" anchor="ctr">
                    <a:solidFill>
                      <a:srgbClr val="2A3A8F"/>
                    </a:solidFill>
                  </a:tcPr>
                </a:tc>
                <a:tc gridSpan="3">
                  <a:txBody>
                    <a:bodyPr/>
                    <a:lstStyle/>
                    <a:p>
                      <a:pPr algn="ctr" fontAlgn="b"/>
                      <a:r>
                        <a:rPr lang="en-US" sz="1000" b="0" i="0" u="none" strike="noStrike">
                          <a:solidFill>
                            <a:schemeClr val="bg1"/>
                          </a:solidFill>
                          <a:effectLst/>
                          <a:latin typeface="+mn-lt"/>
                        </a:rPr>
                        <a:t>Pension</a:t>
                      </a:r>
                      <a:endParaRPr lang="en-AU" sz="1000" b="0" i="0" u="none" strike="noStrike">
                        <a:solidFill>
                          <a:schemeClr val="bg1"/>
                        </a:solidFill>
                        <a:effectLst/>
                        <a:latin typeface="+mn-lt"/>
                      </a:endParaRPr>
                    </a:p>
                  </a:txBody>
                  <a:tcPr marL="6350" marR="6350" marT="6350" marB="0" anchor="ctr">
                    <a:solidFill>
                      <a:srgbClr val="2A3A8F"/>
                    </a:solidFill>
                  </a:tcPr>
                </a:tc>
                <a:tc hMerge="1">
                  <a:txBody>
                    <a:bodyPr/>
                    <a:lstStyle/>
                    <a:p>
                      <a:pPr algn="r" fontAlgn="b"/>
                      <a:endParaRPr lang="en-AU" sz="1100" b="0" i="0" u="none" strike="noStrike">
                        <a:solidFill>
                          <a:srgbClr val="000000"/>
                        </a:solidFill>
                        <a:effectLst/>
                        <a:latin typeface="Calibri" panose="020F0502020204030204" pitchFamily="34" charset="0"/>
                      </a:endParaRPr>
                    </a:p>
                  </a:txBody>
                  <a:tcPr marL="6350" marR="6350" marT="6350" marB="0" anchor="b">
                    <a:solidFill>
                      <a:srgbClr val="2A3A8F"/>
                    </a:solidFill>
                  </a:tcP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6350" marR="6350" marT="6350" marB="0" anchor="ctr">
                    <a:solidFill>
                      <a:srgbClr val="2A3A8F"/>
                    </a:solidFill>
                  </a:tcPr>
                </a:tc>
                <a:tc gridSpan="3">
                  <a:txBody>
                    <a:bodyPr/>
                    <a:lstStyle/>
                    <a:p>
                      <a:pPr algn="ctr" fontAlgn="b"/>
                      <a:r>
                        <a:rPr lang="en-US" sz="1000" b="0" i="0" u="none" strike="noStrike">
                          <a:solidFill>
                            <a:schemeClr val="bg1"/>
                          </a:solidFill>
                          <a:effectLst/>
                          <a:latin typeface="+mn-lt"/>
                        </a:rPr>
                        <a:t>Above Pension</a:t>
                      </a:r>
                    </a:p>
                  </a:txBody>
                  <a:tcPr marL="6350" marR="6350" marT="6350" marB="0" anchor="ctr">
                    <a:solidFill>
                      <a:srgbClr val="2A3A8F"/>
                    </a:solidFill>
                  </a:tcPr>
                </a:tc>
                <a:tc hMerge="1">
                  <a:txBody>
                    <a:bodyPr/>
                    <a:lstStyle/>
                    <a:p>
                      <a:pPr algn="r" fontAlgn="b"/>
                      <a:endParaRPr lang="en-AU" sz="1100" b="0" i="0" u="none" strike="noStrike">
                        <a:solidFill>
                          <a:srgbClr val="000000"/>
                        </a:solidFill>
                        <a:effectLst/>
                        <a:latin typeface="Calibri" panose="020F0502020204030204" pitchFamily="34" charset="0"/>
                      </a:endParaRPr>
                    </a:p>
                  </a:txBody>
                  <a:tcPr marL="6350" marR="6350" marT="6350" marB="0" anchor="b">
                    <a:solidFill>
                      <a:srgbClr val="2A3A8F"/>
                    </a:solidFill>
                  </a:tcP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6350" marR="6350" marT="6350" marB="0" anchor="ctr">
                    <a:solidFill>
                      <a:srgbClr val="2A3A8F"/>
                    </a:solidFill>
                  </a:tcPr>
                </a:tc>
                <a:extLst>
                  <a:ext uri="{0D108BD9-81ED-4DB2-BD59-A6C34878D82A}">
                    <a16:rowId xmlns:a16="http://schemas.microsoft.com/office/drawing/2014/main" val="2515587540"/>
                  </a:ext>
                </a:extLst>
              </a:tr>
              <a:tr h="373428">
                <a:tc vMerge="1">
                  <a:txBody>
                    <a:bodyPr/>
                    <a:lstStyle/>
                    <a:p>
                      <a:pPr algn="l" fontAlgn="b"/>
                      <a:r>
                        <a:rPr lang="en-AU" sz="1000" u="none" strike="noStrike">
                          <a:solidFill>
                            <a:schemeClr val="bg1"/>
                          </a:solidFill>
                          <a:effectLst/>
                          <a:latin typeface="+mn-lt"/>
                        </a:rPr>
                        <a:t>Item</a:t>
                      </a:r>
                      <a:endParaRPr lang="en-AU" sz="1000" b="0" i="0" u="none" strike="noStrike">
                        <a:solidFill>
                          <a:schemeClr val="bg1"/>
                        </a:solidFill>
                        <a:effectLst/>
                        <a:latin typeface="+mn-lt"/>
                      </a:endParaRPr>
                    </a:p>
                  </a:txBody>
                  <a:tcPr marL="9525" marR="9525" marT="9525" marB="0" anchor="b">
                    <a:lnT w="12700" cmpd="sng">
                      <a:noFill/>
                    </a:lnT>
                    <a:lnB w="12700" cmpd="sng">
                      <a:noFill/>
                    </a:lnB>
                    <a:solidFill>
                      <a:srgbClr val="2A3A8F"/>
                    </a:solidFill>
                  </a:tcPr>
                </a:tc>
                <a:tc>
                  <a:txBody>
                    <a:bodyPr/>
                    <a:lstStyle/>
                    <a:p>
                      <a:pPr algn="ctr" fontAlgn="b"/>
                      <a:r>
                        <a:rPr lang="en-AU" sz="1000" b="0" u="none" strike="noStrike">
                          <a:solidFill>
                            <a:schemeClr val="bg1"/>
                          </a:solidFill>
                          <a:effectLst/>
                          <a:latin typeface="+mn-lt"/>
                        </a:rPr>
                        <a:t>2018</a:t>
                      </a:r>
                      <a:endParaRPr lang="en-AU" sz="1000" b="0" i="0" u="none" strike="noStrike">
                        <a:solidFill>
                          <a:schemeClr val="bg1"/>
                        </a:solidFill>
                        <a:effectLst/>
                        <a:latin typeface="+mn-lt"/>
                      </a:endParaRPr>
                    </a:p>
                  </a:txBody>
                  <a:tcPr marL="6350" marR="6350" marT="6350" marB="0" anchor="ctr">
                    <a:lnL w="12700" cap="flat" cmpd="sng" algn="ctr">
                      <a:solidFill>
                        <a:schemeClr val="bg1"/>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b="0" u="none" strike="noStrike">
                          <a:solidFill>
                            <a:schemeClr val="bg1"/>
                          </a:solidFill>
                          <a:effectLst/>
                          <a:latin typeface="+mn-lt"/>
                        </a:rPr>
                        <a:t>2023</a:t>
                      </a:r>
                      <a:endParaRPr lang="en-AU" sz="1000" b="0" i="0" u="none" strike="noStrike">
                        <a:solidFill>
                          <a:schemeClr val="bg1"/>
                        </a:solidFill>
                        <a:effectLst/>
                        <a:latin typeface="+mn-lt"/>
                      </a:endParaRPr>
                    </a:p>
                  </a:txBody>
                  <a:tcPr marL="6350" marR="6350" marT="6350"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6350" marR="6350" marT="6350"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b="0" u="none" strike="noStrike">
                          <a:solidFill>
                            <a:schemeClr val="bg1"/>
                          </a:solidFill>
                          <a:effectLst/>
                          <a:latin typeface="+mn-lt"/>
                        </a:rPr>
                        <a:t>2018</a:t>
                      </a:r>
                      <a:endParaRPr lang="en-AU" sz="1000" b="0" i="0" u="none" strike="noStrike">
                        <a:solidFill>
                          <a:schemeClr val="bg1"/>
                        </a:solidFill>
                        <a:effectLst/>
                        <a:latin typeface="+mn-lt"/>
                      </a:endParaRPr>
                    </a:p>
                  </a:txBody>
                  <a:tcPr marL="6350" marR="6350" marT="6350"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b="0" u="none" strike="noStrike">
                          <a:solidFill>
                            <a:schemeClr val="bg1"/>
                          </a:solidFill>
                          <a:effectLst/>
                          <a:latin typeface="+mn-lt"/>
                        </a:rPr>
                        <a:t>2023</a:t>
                      </a:r>
                      <a:endParaRPr lang="en-AU" sz="1000" b="0" i="0" u="none" strike="noStrike">
                        <a:solidFill>
                          <a:schemeClr val="bg1"/>
                        </a:solidFill>
                        <a:effectLst/>
                        <a:latin typeface="+mn-lt"/>
                      </a:endParaRPr>
                    </a:p>
                  </a:txBody>
                  <a:tcPr marL="6350" marR="6350" marT="6350"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6350" marR="6350" marT="6350" marB="0" anchor="ctr">
                    <a:lnR w="12700" cap="flat" cmpd="sng" algn="ctr">
                      <a:solidFill>
                        <a:schemeClr val="tx1">
                          <a:lumMod val="50000"/>
                          <a:lumOff val="50000"/>
                        </a:schemeClr>
                      </a:solidFill>
                      <a:prstDash val="solid"/>
                      <a:round/>
                      <a:headEnd type="none" w="med" len="med"/>
                      <a:tailEnd type="none" w="med" len="med"/>
                    </a:ln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b="0" u="none" strike="noStrike">
                          <a:solidFill>
                            <a:schemeClr val="bg1"/>
                          </a:solidFill>
                          <a:effectLst/>
                          <a:latin typeface="+mn-lt"/>
                        </a:rPr>
                        <a:t>2018</a:t>
                      </a:r>
                      <a:endParaRPr lang="en-AU" sz="1000" b="0" i="0" u="none" strike="noStrike">
                        <a:solidFill>
                          <a:schemeClr val="bg1"/>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AU" sz="1000" b="0" u="none" strike="noStrike">
                          <a:solidFill>
                            <a:schemeClr val="bg1"/>
                          </a:solidFill>
                          <a:effectLst/>
                          <a:latin typeface="+mn-lt"/>
                        </a:rPr>
                        <a:t>2023</a:t>
                      </a:r>
                      <a:endParaRPr lang="en-AU" sz="1000" b="0" i="0" u="none" strike="noStrike">
                        <a:solidFill>
                          <a:schemeClr val="bg1"/>
                        </a:solidFill>
                        <a:effectLst/>
                        <a:latin typeface="+mn-lt"/>
                      </a:endParaRPr>
                    </a:p>
                  </a:txBody>
                  <a:tcPr marL="6350" marR="6350" marT="6350" marB="0" anchor="ctr">
                    <a:lnB w="12700" cap="flat" cmpd="sng" algn="ctr">
                      <a:solidFill>
                        <a:schemeClr val="bg1">
                          <a:lumMod val="65000"/>
                        </a:schemeClr>
                      </a:solidFill>
                      <a:prstDash val="solid"/>
                      <a:round/>
                      <a:headEnd type="none" w="med" len="med"/>
                      <a:tailEnd type="none" w="med" len="med"/>
                    </a:lnB>
                    <a:solidFill>
                      <a:srgbClr val="2A3A8F"/>
                    </a:solidFill>
                  </a:tcPr>
                </a:tc>
                <a:tc>
                  <a:txBody>
                    <a:bodyPr/>
                    <a:lstStyle/>
                    <a:p>
                      <a:pPr algn="ctr" fontAlgn="b"/>
                      <a:r>
                        <a:rPr lang="en-US" sz="1000" b="0" i="0" u="none" strike="noStrike">
                          <a:solidFill>
                            <a:schemeClr val="bg1"/>
                          </a:solidFill>
                          <a:effectLst/>
                          <a:latin typeface="+mn-lt"/>
                        </a:rPr>
                        <a:t>shift</a:t>
                      </a:r>
                      <a:endParaRPr lang="en-AU" sz="1000" b="0" i="0" u="none" strike="noStrike">
                        <a:solidFill>
                          <a:schemeClr val="bg1"/>
                        </a:solidFill>
                        <a:effectLst/>
                        <a:latin typeface="+mn-lt"/>
                      </a:endParaRPr>
                    </a:p>
                  </a:txBody>
                  <a:tcPr marL="6350" marR="6350" marT="6350" marB="0" anchor="ctr">
                    <a:lnB w="12700" cap="flat" cmpd="sng" algn="ctr">
                      <a:solidFill>
                        <a:schemeClr val="bg1">
                          <a:lumMod val="65000"/>
                        </a:schemeClr>
                      </a:solidFill>
                      <a:prstDash val="solid"/>
                      <a:round/>
                      <a:headEnd type="none" w="med" len="med"/>
                      <a:tailEnd type="none" w="med" len="med"/>
                    </a:lnB>
                    <a:solidFill>
                      <a:srgbClr val="2A3A8F"/>
                    </a:solidFill>
                  </a:tcPr>
                </a:tc>
                <a:extLst>
                  <a:ext uri="{0D108BD9-81ED-4DB2-BD59-A6C34878D82A}">
                    <a16:rowId xmlns:a16="http://schemas.microsoft.com/office/drawing/2014/main" val="1827413359"/>
                  </a:ext>
                </a:extLst>
              </a:tr>
              <a:tr h="796607">
                <a:tc>
                  <a:txBody>
                    <a:bodyPr/>
                    <a:lstStyle/>
                    <a:p>
                      <a:pPr algn="l" rtl="0" fontAlgn="b"/>
                      <a:r>
                        <a:rPr lang="en-GB" sz="1000" b="0" u="none" strike="noStrike">
                          <a:solidFill>
                            <a:srgbClr val="000000"/>
                          </a:solidFill>
                          <a:effectLst/>
                          <a:latin typeface="+mn-lt"/>
                        </a:rPr>
                        <a:t>Is proprietor, or any companies they have an interest in, registered or seeking registration as an NDIS provider? </a:t>
                      </a:r>
                      <a:endParaRPr lang="en-GB" sz="1000" b="0" i="0" u="none" strike="noStrike">
                        <a:solidFill>
                          <a:srgbClr val="000000"/>
                        </a:solidFill>
                        <a:effectLst/>
                        <a:latin typeface="+mn-lt"/>
                      </a:endParaRP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mpd="sng">
                      <a:noFill/>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u="none" strike="noStrike">
                          <a:solidFill>
                            <a:srgbClr val="000000"/>
                          </a:solidFill>
                          <a:effectLst/>
                          <a:latin typeface="+mn-lt"/>
                        </a:rPr>
                        <a:t>43%</a:t>
                      </a:r>
                      <a:endParaRPr lang="en-AU" sz="1000" b="0" i="0" u="none" strike="noStrike">
                        <a:solidFill>
                          <a:srgbClr val="000000"/>
                        </a:solidFill>
                        <a:effectLst/>
                        <a:latin typeface="+mn-lt"/>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u="none" strike="noStrike">
                          <a:solidFill>
                            <a:srgbClr val="000000"/>
                          </a:solidFill>
                          <a:effectLst/>
                          <a:latin typeface="+mn-lt"/>
                        </a:rPr>
                        <a:t>48%</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3AA29C"/>
                          </a:solidFill>
                          <a:effectLst/>
                          <a:latin typeface="+mn-lt"/>
                        </a:rPr>
                        <a:t>+5%</a:t>
                      </a:r>
                      <a:endParaRPr lang="en-AU" sz="1000" b="0" i="0" u="none" strike="noStrike">
                        <a:solidFill>
                          <a:srgbClr val="3AA29C"/>
                        </a:solidFill>
                        <a:effectLst/>
                        <a:latin typeface="+mn-lt"/>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u="none" strike="noStrike">
                          <a:solidFill>
                            <a:srgbClr val="000000"/>
                          </a:solidFill>
                          <a:effectLst/>
                          <a:latin typeface="+mn-lt"/>
                        </a:rPr>
                        <a:t>46%</a:t>
                      </a:r>
                      <a:endParaRPr lang="en-AU" sz="1000" b="0" i="0" u="none" strike="noStrike">
                        <a:solidFill>
                          <a:srgbClr val="000000"/>
                        </a:solidFill>
                        <a:effectLst/>
                        <a:latin typeface="+mn-lt"/>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u="none" strike="noStrike">
                          <a:solidFill>
                            <a:srgbClr val="000000"/>
                          </a:solidFill>
                          <a:effectLst/>
                          <a:latin typeface="+mn-lt"/>
                        </a:rPr>
                        <a:t>44%</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FF0000"/>
                          </a:solidFill>
                          <a:effectLst/>
                          <a:latin typeface="+mn-lt"/>
                        </a:rPr>
                        <a:t>-2%</a:t>
                      </a:r>
                      <a:endParaRPr lang="en-AU" sz="1000" b="0" i="0" u="none" strike="noStrike">
                        <a:solidFill>
                          <a:srgbClr val="FF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u="none" strike="noStrike">
                          <a:solidFill>
                            <a:srgbClr val="000000"/>
                          </a:solidFill>
                          <a:effectLst/>
                          <a:latin typeface="+mn-lt"/>
                        </a:rPr>
                        <a:t>35%</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u="none" strike="noStrike">
                          <a:solidFill>
                            <a:srgbClr val="000000"/>
                          </a:solidFill>
                          <a:effectLst/>
                          <a:latin typeface="+mn-lt"/>
                        </a:rPr>
                        <a:t>57%</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3AA29C"/>
                          </a:solidFill>
                          <a:effectLst/>
                          <a:latin typeface="+mn-lt"/>
                        </a:rPr>
                        <a:t>+22%</a:t>
                      </a:r>
                      <a:endParaRPr lang="en-AU" sz="1000" b="0" i="0" u="none" strike="noStrike">
                        <a:solidFill>
                          <a:srgbClr val="3AA29C"/>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173190196"/>
                  </a:ext>
                </a:extLst>
              </a:tr>
              <a:tr h="1059104">
                <a:tc>
                  <a:txBody>
                    <a:bodyPr/>
                    <a:lstStyle/>
                    <a:p>
                      <a:pPr algn="l" rtl="0" fontAlgn="ctr"/>
                      <a:r>
                        <a:rPr lang="en-GB" sz="1000" b="0" u="none" strike="noStrike">
                          <a:solidFill>
                            <a:srgbClr val="000000"/>
                          </a:solidFill>
                          <a:effectLst/>
                          <a:latin typeface="+mn-lt"/>
                        </a:rPr>
                        <a:t>Is the proprietor, or any companies they have an interest in, registered or seeking registration as an Aged Care Package provider?</a:t>
                      </a:r>
                      <a:endParaRPr lang="en-GB" sz="1000" b="0" i="0" u="none" strike="noStrike">
                        <a:solidFill>
                          <a:srgbClr val="000000"/>
                        </a:solidFill>
                        <a:effectLst/>
                        <a:latin typeface="+mn-lt"/>
                      </a:endParaRPr>
                    </a:p>
                  </a:txBody>
                  <a:tcPr marL="6350" marR="6350" marT="6350" marB="0" anchor="ctr">
                    <a:lnL w="12700" cmpd="sng">
                      <a:noFill/>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u="none" strike="noStrike">
                          <a:solidFill>
                            <a:srgbClr val="000000"/>
                          </a:solidFill>
                          <a:effectLst/>
                          <a:latin typeface="+mn-lt"/>
                        </a:rPr>
                        <a:t>27%</a:t>
                      </a:r>
                      <a:endParaRPr lang="en-AU" sz="1000" b="0" i="0" u="none" strike="noStrike">
                        <a:solidFill>
                          <a:srgbClr val="000000"/>
                        </a:solidFill>
                        <a:effectLst/>
                        <a:latin typeface="+mn-lt"/>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u="none" strike="noStrike">
                          <a:solidFill>
                            <a:srgbClr val="000000"/>
                          </a:solidFill>
                          <a:effectLst/>
                          <a:latin typeface="+mn-lt"/>
                        </a:rPr>
                        <a:t>20%</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FF0000"/>
                          </a:solidFill>
                          <a:effectLst/>
                          <a:latin typeface="+mn-lt"/>
                        </a:rPr>
                        <a:t>-7%</a:t>
                      </a:r>
                      <a:endParaRPr lang="en-AU" sz="1000" b="0" i="0" u="none" strike="noStrike">
                        <a:solidFill>
                          <a:srgbClr val="FF0000"/>
                        </a:solidFill>
                        <a:effectLst/>
                        <a:latin typeface="+mn-lt"/>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u="none" strike="noStrike">
                          <a:solidFill>
                            <a:srgbClr val="000000"/>
                          </a:solidFill>
                          <a:effectLst/>
                          <a:latin typeface="+mn-lt"/>
                        </a:rPr>
                        <a:t>25%</a:t>
                      </a:r>
                      <a:endParaRPr lang="en-AU" sz="1000" b="0" i="0" u="none" strike="noStrike">
                        <a:solidFill>
                          <a:srgbClr val="000000"/>
                        </a:solidFill>
                        <a:effectLst/>
                        <a:latin typeface="+mn-lt"/>
                      </a:endParaRPr>
                    </a:p>
                  </a:txBody>
                  <a:tcPr marL="6350" marR="6350" marT="6350" marB="0" anchor="ctr">
                    <a:lnL w="12700" cap="flat" cmpd="sng" algn="ctr">
                      <a:solidFill>
                        <a:schemeClr val="bg1">
                          <a:lumMod val="65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AU" sz="1000" b="0" u="none" strike="noStrike">
                          <a:solidFill>
                            <a:srgbClr val="000000"/>
                          </a:solidFill>
                          <a:effectLst/>
                          <a:latin typeface="+mn-lt"/>
                        </a:rPr>
                        <a:t>14%</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FF0000"/>
                          </a:solidFill>
                          <a:effectLst/>
                          <a:latin typeface="+mn-lt"/>
                        </a:rPr>
                        <a:t>-11%</a:t>
                      </a:r>
                      <a:endParaRPr lang="en-AU" sz="1000" b="0" i="0" u="none" strike="noStrike">
                        <a:solidFill>
                          <a:srgbClr val="FF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u="none" strike="noStrike">
                          <a:solidFill>
                            <a:srgbClr val="000000"/>
                          </a:solidFill>
                          <a:effectLst/>
                          <a:latin typeface="+mn-lt"/>
                        </a:rPr>
                        <a:t>27%</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u="none" strike="noStrike">
                          <a:solidFill>
                            <a:srgbClr val="000000"/>
                          </a:solidFill>
                          <a:effectLst/>
                          <a:latin typeface="+mn-lt"/>
                        </a:rPr>
                        <a:t>36%</a:t>
                      </a:r>
                      <a:endParaRPr lang="en-AU" sz="1000" b="0" i="0" u="none" strike="noStrike">
                        <a:solidFill>
                          <a:srgbClr val="000000"/>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3AA29C"/>
                          </a:solidFill>
                          <a:effectLst/>
                          <a:latin typeface="+mn-lt"/>
                        </a:rPr>
                        <a:t>+9%</a:t>
                      </a:r>
                      <a:endParaRPr lang="en-AU" sz="1000" b="0" i="0" u="none" strike="noStrike">
                        <a:solidFill>
                          <a:srgbClr val="3AA29C"/>
                        </a:solidFill>
                        <a:effectLst/>
                        <a:latin typeface="+mn-lt"/>
                      </a:endParaRPr>
                    </a:p>
                  </a:txBody>
                  <a:tcPr marL="6350" marR="6350" marT="6350" marB="0" anchor="ctr">
                    <a:lnL w="12700" cap="flat" cmpd="sng" algn="ctr">
                      <a:solidFill>
                        <a:schemeClr val="tx1">
                          <a:lumMod val="50000"/>
                          <a:lumOff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extLst>
                  <a:ext uri="{0D108BD9-81ED-4DB2-BD59-A6C34878D82A}">
                    <a16:rowId xmlns:a16="http://schemas.microsoft.com/office/drawing/2014/main" val="1854991421"/>
                  </a:ext>
                </a:extLst>
              </a:tr>
            </a:tbl>
          </a:graphicData>
        </a:graphic>
      </p:graphicFrame>
      <p:sp>
        <p:nvSpPr>
          <p:cNvPr id="16" name="Subtitle 7">
            <a:extLst>
              <a:ext uri="{FF2B5EF4-FFF2-40B4-BE49-F238E27FC236}">
                <a16:creationId xmlns:a16="http://schemas.microsoft.com/office/drawing/2014/main" id="{51D7DBA1-4C0C-0551-F418-4D98CD68958D}"/>
              </a:ext>
            </a:extLst>
          </p:cNvPr>
          <p:cNvSpPr txBox="1">
            <a:spLocks/>
          </p:cNvSpPr>
          <p:nvPr/>
        </p:nvSpPr>
        <p:spPr>
          <a:xfrm>
            <a:off x="2274281" y="1546932"/>
            <a:ext cx="7820020"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Are you, or any companies you have an interest in, registered or seeking registration </a:t>
            </a:r>
            <a:br>
              <a:rPr lang="en-GB"/>
            </a:br>
            <a:r>
              <a:rPr lang="en-GB"/>
              <a:t>as an NDIS or aged care provider? 2023 vs 2018 for all facilities and by SRS type</a:t>
            </a:r>
          </a:p>
        </p:txBody>
      </p:sp>
      <p:sp>
        <p:nvSpPr>
          <p:cNvPr id="17" name="Subtitle 7">
            <a:extLst>
              <a:ext uri="{FF2B5EF4-FFF2-40B4-BE49-F238E27FC236}">
                <a16:creationId xmlns:a16="http://schemas.microsoft.com/office/drawing/2014/main" id="{3C046AD4-5A8D-08EF-62E5-EFA19C3F2B11}"/>
              </a:ext>
            </a:extLst>
          </p:cNvPr>
          <p:cNvSpPr txBox="1">
            <a:spLocks/>
          </p:cNvSpPr>
          <p:nvPr/>
        </p:nvSpPr>
        <p:spPr>
          <a:xfrm>
            <a:off x="2274281" y="2284925"/>
            <a:ext cx="7820020" cy="739362"/>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In the 2018 census proprietors were asked if they had an interest in, registered or seeking registration in a combined question. Below is the combined 2023 data compared to 2018 results for all facilities and by SRS type. NDIS provider results have increased the most in above pension facilities (22%) </a:t>
            </a:r>
          </a:p>
        </p:txBody>
      </p:sp>
      <p:sp>
        <p:nvSpPr>
          <p:cNvPr id="19" name="Rectangle 18">
            <a:extLst>
              <a:ext uri="{FF2B5EF4-FFF2-40B4-BE49-F238E27FC236}">
                <a16:creationId xmlns:a16="http://schemas.microsoft.com/office/drawing/2014/main" id="{BDD37C90-61D7-83CD-0C18-E5014F3B0EB3}"/>
              </a:ext>
            </a:extLst>
          </p:cNvPr>
          <p:cNvSpPr/>
          <p:nvPr/>
        </p:nvSpPr>
        <p:spPr>
          <a:xfrm>
            <a:off x="10706100" y="134868"/>
            <a:ext cx="148590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5678F894-E556-588B-F30D-4776F32EC445}"/>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plans</a:t>
            </a:r>
            <a:endParaRPr lang="en-AU" sz="1400" b="1">
              <a:solidFill>
                <a:schemeClr val="bg1"/>
              </a:solidFill>
              <a:ea typeface="Source Sans Pro Light" panose="020B0403030403020204" pitchFamily="34" charset="0"/>
            </a:endParaRPr>
          </a:p>
        </p:txBody>
      </p:sp>
    </p:spTree>
    <p:extLst>
      <p:ext uri="{BB962C8B-B14F-4D97-AF65-F5344CB8AC3E}">
        <p14:creationId xmlns:p14="http://schemas.microsoft.com/office/powerpoint/2010/main" val="3980672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53E3-1159-E392-F020-D799626CA338}"/>
              </a:ext>
            </a:extLst>
          </p:cNvPr>
          <p:cNvSpPr>
            <a:spLocks noGrp="1"/>
          </p:cNvSpPr>
          <p:nvPr>
            <p:ph type="title"/>
          </p:nvPr>
        </p:nvSpPr>
        <p:spPr>
          <a:xfrm>
            <a:off x="838200" y="2539929"/>
            <a:ext cx="10515600" cy="1050544"/>
          </a:xfrm>
        </p:spPr>
        <p:txBody>
          <a:bodyPr/>
          <a:lstStyle/>
          <a:p>
            <a:pPr lvl="0">
              <a:lnSpc>
                <a:spcPct val="107000"/>
              </a:lnSpc>
            </a:pPr>
            <a:r>
              <a:rPr lang="en-US"/>
              <a:t>Resident results</a:t>
            </a:r>
            <a:br>
              <a:rPr lang="en-AU" sz="1400" kern="100">
                <a:effectLst/>
                <a:latin typeface="Calibri" panose="020F0502020204030204" pitchFamily="34" charset="0"/>
                <a:ea typeface="Calibri" panose="020F0502020204030204" pitchFamily="34" charset="0"/>
                <a:cs typeface="Times New Roman" panose="02020603050405020304" pitchFamily="18" charset="0"/>
              </a:rPr>
            </a:br>
            <a:endParaRPr lang="en-AU" sz="1400"/>
          </a:p>
        </p:txBody>
      </p:sp>
      <p:sp>
        <p:nvSpPr>
          <p:cNvPr id="4" name="Title 1">
            <a:extLst>
              <a:ext uri="{FF2B5EF4-FFF2-40B4-BE49-F238E27FC236}">
                <a16:creationId xmlns:a16="http://schemas.microsoft.com/office/drawing/2014/main" id="{B3F9DA56-C9C5-1233-0707-9C88C533A7BF}"/>
              </a:ext>
            </a:extLst>
          </p:cNvPr>
          <p:cNvSpPr txBox="1">
            <a:spLocks/>
          </p:cNvSpPr>
          <p:nvPr/>
        </p:nvSpPr>
        <p:spPr>
          <a:xfrm>
            <a:off x="990600" y="3698459"/>
            <a:ext cx="10515600" cy="1363450"/>
          </a:xfrm>
          <a:prstGeom prst="rect">
            <a:avLst/>
          </a:prstGeom>
        </p:spPr>
        <p:txBody>
          <a:bodyPr vert="horz" lIns="91440" tIns="45720" rIns="91440" bIns="45720" rtlCol="0" anchor="ctr">
            <a:spAutoFit/>
          </a:bodyPr>
          <a:lstStyle>
            <a:lvl1pPr algn="l" defTabSz="914400" rtl="0" eaLnBrk="1" latinLnBrk="0" hangingPunct="1">
              <a:lnSpc>
                <a:spcPct val="100000"/>
              </a:lnSpc>
              <a:spcBef>
                <a:spcPct val="0"/>
              </a:spcBef>
              <a:buNone/>
              <a:defRPr sz="4500" kern="1200">
                <a:solidFill>
                  <a:srgbClr val="2A3A8F"/>
                </a:solidFill>
                <a:latin typeface="Roboto Slab regular" pitchFamily="2" charset="0"/>
                <a:ea typeface="Roboto Slab regular" pitchFamily="2" charset="0"/>
                <a:cs typeface="+mj-cs"/>
              </a:defRPr>
            </a:lvl1pPr>
          </a:lstStyle>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Resident details </a:t>
            </a: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Health and </a:t>
            </a:r>
            <a:r>
              <a:rPr lang="en-US" sz="1600" kern="100" err="1">
                <a:latin typeface="+mn-lt"/>
                <a:ea typeface="Calibri" panose="020F0502020204030204" pitchFamily="34" charset="0"/>
                <a:cs typeface="Times New Roman" panose="02020603050405020304" pitchFamily="18" charset="0"/>
              </a:rPr>
              <a:t>behaviours</a:t>
            </a:r>
            <a:r>
              <a:rPr lang="en-US" sz="1600" kern="100">
                <a:latin typeface="+mn-lt"/>
                <a:ea typeface="Calibri" panose="020F0502020204030204" pitchFamily="34" charset="0"/>
                <a:cs typeface="Times New Roman" panose="02020603050405020304" pitchFamily="18" charset="0"/>
              </a:rPr>
              <a:t> </a:t>
            </a: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Support</a:t>
            </a: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Activities</a:t>
            </a:r>
            <a:br>
              <a:rPr lang="en-AU" sz="1400" kern="100">
                <a:latin typeface="Calibri" panose="020F0502020204030204" pitchFamily="34" charset="0"/>
                <a:ea typeface="Calibri" panose="020F0502020204030204" pitchFamily="34" charset="0"/>
                <a:cs typeface="Times New Roman" panose="02020603050405020304" pitchFamily="18" charset="0"/>
              </a:rPr>
            </a:br>
            <a:endParaRPr lang="en-AU" sz="1400"/>
          </a:p>
        </p:txBody>
      </p:sp>
    </p:spTree>
    <p:extLst>
      <p:ext uri="{BB962C8B-B14F-4D97-AF65-F5344CB8AC3E}">
        <p14:creationId xmlns:p14="http://schemas.microsoft.com/office/powerpoint/2010/main" val="18276864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F90998A-30C2-DC2F-42F0-8249F415D951}"/>
              </a:ext>
            </a:extLst>
          </p:cNvPr>
          <p:cNvGrpSpPr/>
          <p:nvPr/>
        </p:nvGrpSpPr>
        <p:grpSpPr>
          <a:xfrm>
            <a:off x="889765" y="3110565"/>
            <a:ext cx="2650682" cy="1758886"/>
            <a:chOff x="889765" y="3305782"/>
            <a:chExt cx="2650682" cy="1758886"/>
          </a:xfrm>
        </p:grpSpPr>
        <p:pic>
          <p:nvPicPr>
            <p:cNvPr id="11" name="Picture 10">
              <a:extLst>
                <a:ext uri="{FF2B5EF4-FFF2-40B4-BE49-F238E27FC236}">
                  <a16:creationId xmlns:a16="http://schemas.microsoft.com/office/drawing/2014/main" id="{24381715-00CC-B5B6-0317-6ECE00EE07A3}"/>
                </a:ext>
              </a:extLst>
            </p:cNvPr>
            <p:cNvPicPr>
              <a:picLocks noChangeAspect="1"/>
            </p:cNvPicPr>
            <p:nvPr/>
          </p:nvPicPr>
          <p:blipFill rotWithShape="1">
            <a:blip r:embed="rId2"/>
            <a:srcRect l="26835" t="11716" r="6016" b="23842"/>
            <a:stretch/>
          </p:blipFill>
          <p:spPr>
            <a:xfrm>
              <a:off x="1472452" y="3305782"/>
              <a:ext cx="2067995" cy="1758886"/>
            </a:xfrm>
            <a:prstGeom prst="rect">
              <a:avLst/>
            </a:prstGeom>
          </p:spPr>
        </p:pic>
        <p:pic>
          <p:nvPicPr>
            <p:cNvPr id="22" name="Picture 21">
              <a:extLst>
                <a:ext uri="{FF2B5EF4-FFF2-40B4-BE49-F238E27FC236}">
                  <a16:creationId xmlns:a16="http://schemas.microsoft.com/office/drawing/2014/main" id="{C215A4E7-5D05-4EC9-1DF6-88C0A8016937}"/>
                </a:ext>
              </a:extLst>
            </p:cNvPr>
            <p:cNvPicPr>
              <a:picLocks noChangeAspect="1"/>
            </p:cNvPicPr>
            <p:nvPr/>
          </p:nvPicPr>
          <p:blipFill rotWithShape="1">
            <a:blip r:embed="rId2"/>
            <a:srcRect l="2892" t="31820" r="78187" b="59688"/>
            <a:stretch/>
          </p:blipFill>
          <p:spPr>
            <a:xfrm>
              <a:off x="889765" y="3902771"/>
              <a:ext cx="582687" cy="231789"/>
            </a:xfrm>
            <a:prstGeom prst="rect">
              <a:avLst/>
            </a:prstGeom>
          </p:spPr>
        </p:pic>
      </p:grpSp>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t>Overview of sampled residents </a:t>
            </a:r>
            <a:endParaRPr lang="en-AU" sz="2800"/>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36</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b="1"/>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1428660" y="1563121"/>
            <a:ext cx="149947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Gender</a:t>
            </a:r>
          </a:p>
        </p:txBody>
      </p:sp>
      <p:sp>
        <p:nvSpPr>
          <p:cNvPr id="3" name="Subtitle 7">
            <a:extLst>
              <a:ext uri="{FF2B5EF4-FFF2-40B4-BE49-F238E27FC236}">
                <a16:creationId xmlns:a16="http://schemas.microsoft.com/office/drawing/2014/main" id="{08465B56-C2EA-E555-5BB3-EE9D6F10C4BF}"/>
              </a:ext>
            </a:extLst>
          </p:cNvPr>
          <p:cNvSpPr txBox="1">
            <a:spLocks/>
          </p:cNvSpPr>
          <p:nvPr/>
        </p:nvSpPr>
        <p:spPr>
          <a:xfrm>
            <a:off x="918396" y="2174945"/>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61% of residents were male, compared to 52% in the 2018 census. </a:t>
            </a:r>
          </a:p>
        </p:txBody>
      </p:sp>
      <p:sp>
        <p:nvSpPr>
          <p:cNvPr id="10" name="Subtitle 7">
            <a:extLst>
              <a:ext uri="{FF2B5EF4-FFF2-40B4-BE49-F238E27FC236}">
                <a16:creationId xmlns:a16="http://schemas.microsoft.com/office/drawing/2014/main" id="{259BC4D4-01A7-D467-68C8-E89681D59383}"/>
              </a:ext>
            </a:extLst>
          </p:cNvPr>
          <p:cNvSpPr txBox="1">
            <a:spLocks/>
          </p:cNvSpPr>
          <p:nvPr/>
        </p:nvSpPr>
        <p:spPr>
          <a:xfrm>
            <a:off x="5980232" y="1563121"/>
            <a:ext cx="3714902" cy="582387"/>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LBGTIQ+ residents</a:t>
            </a:r>
          </a:p>
        </p:txBody>
      </p:sp>
      <p:sp>
        <p:nvSpPr>
          <p:cNvPr id="12" name="Subtitle 7">
            <a:extLst>
              <a:ext uri="{FF2B5EF4-FFF2-40B4-BE49-F238E27FC236}">
                <a16:creationId xmlns:a16="http://schemas.microsoft.com/office/drawing/2014/main" id="{D255504B-4C77-FFFE-DD5B-7656D16B9205}"/>
              </a:ext>
            </a:extLst>
          </p:cNvPr>
          <p:cNvSpPr txBox="1">
            <a:spLocks/>
          </p:cNvSpPr>
          <p:nvPr/>
        </p:nvSpPr>
        <p:spPr>
          <a:xfrm>
            <a:off x="6577683" y="2174945"/>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GB" sz="1200">
                <a:solidFill>
                  <a:srgbClr val="333333"/>
                </a:solidFill>
                <a:latin typeface="Source Sans Pro" panose="020B0503030403020204" pitchFamily="34" charset="0"/>
                <a:ea typeface="Source Sans Pro" panose="020B0503030403020204" pitchFamily="34" charset="0"/>
              </a:rPr>
              <a:t>3% of residents identified as LBGTIQ+, compared to 1 in the 2018 census. </a:t>
            </a:r>
          </a:p>
        </p:txBody>
      </p:sp>
      <p:pic>
        <p:nvPicPr>
          <p:cNvPr id="13" name="Picture 12">
            <a:extLst>
              <a:ext uri="{FF2B5EF4-FFF2-40B4-BE49-F238E27FC236}">
                <a16:creationId xmlns:a16="http://schemas.microsoft.com/office/drawing/2014/main" id="{6C4DF87C-F687-D3E2-FBD7-577436FA3CAD}"/>
              </a:ext>
            </a:extLst>
          </p:cNvPr>
          <p:cNvPicPr>
            <a:picLocks noChangeAspect="1"/>
          </p:cNvPicPr>
          <p:nvPr/>
        </p:nvPicPr>
        <p:blipFill rotWithShape="1">
          <a:blip r:embed="rId3"/>
          <a:srcRect b="13586"/>
          <a:stretch/>
        </p:blipFill>
        <p:spPr>
          <a:xfrm>
            <a:off x="6780957" y="2888498"/>
            <a:ext cx="2037725" cy="2140694"/>
          </a:xfrm>
          <a:prstGeom prst="rect">
            <a:avLst/>
          </a:prstGeom>
        </p:spPr>
      </p:pic>
      <p:sp>
        <p:nvSpPr>
          <p:cNvPr id="17" name="Subtitle 7">
            <a:extLst>
              <a:ext uri="{FF2B5EF4-FFF2-40B4-BE49-F238E27FC236}">
                <a16:creationId xmlns:a16="http://schemas.microsoft.com/office/drawing/2014/main" id="{50B74D7F-CF33-623F-9D5F-FBBF2F03CA46}"/>
              </a:ext>
            </a:extLst>
          </p:cNvPr>
          <p:cNvSpPr txBox="1">
            <a:spLocks/>
          </p:cNvSpPr>
          <p:nvPr/>
        </p:nvSpPr>
        <p:spPr>
          <a:xfrm>
            <a:off x="9459548" y="5250808"/>
            <a:ext cx="2520000"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23 participants residents in pension level SRS needed an interpreter compared to 6 residents in above pension SRS. </a:t>
            </a:r>
            <a:endParaRPr lang="en-GB" sz="1000" i="1">
              <a:solidFill>
                <a:srgbClr val="333333"/>
              </a:solidFill>
              <a:latin typeface="Source Sans Pro" panose="020B0503030403020204" pitchFamily="34" charset="0"/>
              <a:ea typeface="Source Sans Pro" panose="020B0503030403020204" pitchFamily="34" charset="0"/>
            </a:endParaRPr>
          </a:p>
        </p:txBody>
      </p:sp>
      <p:sp>
        <p:nvSpPr>
          <p:cNvPr id="21" name="Subtitle 7">
            <a:extLst>
              <a:ext uri="{FF2B5EF4-FFF2-40B4-BE49-F238E27FC236}">
                <a16:creationId xmlns:a16="http://schemas.microsoft.com/office/drawing/2014/main" id="{63EF5BB4-A82A-8FC7-AFA3-43C9B58F737F}"/>
              </a:ext>
            </a:extLst>
          </p:cNvPr>
          <p:cNvSpPr txBox="1">
            <a:spLocks/>
          </p:cNvSpPr>
          <p:nvPr/>
        </p:nvSpPr>
        <p:spPr>
          <a:xfrm>
            <a:off x="3159948" y="1563121"/>
            <a:ext cx="371490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Aboriginal and Torres </a:t>
            </a:r>
            <a:br>
              <a:rPr lang="en-GB"/>
            </a:br>
            <a:r>
              <a:rPr lang="en-GB"/>
              <a:t>Strait Islanders</a:t>
            </a:r>
          </a:p>
        </p:txBody>
      </p:sp>
      <p:sp>
        <p:nvSpPr>
          <p:cNvPr id="30" name="Subtitle 7">
            <a:extLst>
              <a:ext uri="{FF2B5EF4-FFF2-40B4-BE49-F238E27FC236}">
                <a16:creationId xmlns:a16="http://schemas.microsoft.com/office/drawing/2014/main" id="{BFE662D6-FCF1-2460-8E6F-C4AEE3A63B99}"/>
              </a:ext>
            </a:extLst>
          </p:cNvPr>
          <p:cNvSpPr txBox="1">
            <a:spLocks/>
          </p:cNvSpPr>
          <p:nvPr/>
        </p:nvSpPr>
        <p:spPr>
          <a:xfrm>
            <a:off x="3757399" y="2174945"/>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3% of residents identified as Aboriginal or Torres Strait Islander, compared to 1% in the 2018 census. </a:t>
            </a:r>
            <a:endParaRPr lang="en-GB" sz="1200">
              <a:solidFill>
                <a:srgbClr val="333333"/>
              </a:solidFill>
              <a:latin typeface="Source Sans Pro" panose="020B0503030403020204" pitchFamily="34" charset="0"/>
              <a:ea typeface="Source Sans Pro" panose="020B0503030403020204" pitchFamily="34" charset="0"/>
            </a:endParaRPr>
          </a:p>
        </p:txBody>
      </p:sp>
      <p:sp>
        <p:nvSpPr>
          <p:cNvPr id="32" name="Subtitle 7">
            <a:extLst>
              <a:ext uri="{FF2B5EF4-FFF2-40B4-BE49-F238E27FC236}">
                <a16:creationId xmlns:a16="http://schemas.microsoft.com/office/drawing/2014/main" id="{E37DC0F2-BA1C-5CAF-66A8-A02ADD7153CF}"/>
              </a:ext>
            </a:extLst>
          </p:cNvPr>
          <p:cNvSpPr txBox="1">
            <a:spLocks/>
          </p:cNvSpPr>
          <p:nvPr/>
        </p:nvSpPr>
        <p:spPr>
          <a:xfrm>
            <a:off x="9459548" y="2174945"/>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chemeClr val="tx1"/>
                </a:solidFill>
                <a:latin typeface="Source Sans Pro" panose="020B0503030403020204" pitchFamily="34" charset="0"/>
                <a:ea typeface="Source Sans Pro" panose="020B0503030403020204" pitchFamily="34" charset="0"/>
              </a:rPr>
              <a:t>3% of residents required an interpreter. </a:t>
            </a:r>
          </a:p>
        </p:txBody>
      </p:sp>
      <p:pic>
        <p:nvPicPr>
          <p:cNvPr id="34" name="Picture 33">
            <a:extLst>
              <a:ext uri="{FF2B5EF4-FFF2-40B4-BE49-F238E27FC236}">
                <a16:creationId xmlns:a16="http://schemas.microsoft.com/office/drawing/2014/main" id="{CC39ABC2-CAC0-1D2A-6775-1B4E0B9FB81A}"/>
              </a:ext>
            </a:extLst>
          </p:cNvPr>
          <p:cNvPicPr>
            <a:picLocks noChangeAspect="1"/>
          </p:cNvPicPr>
          <p:nvPr/>
        </p:nvPicPr>
        <p:blipFill rotWithShape="1">
          <a:blip r:embed="rId4"/>
          <a:srcRect t="11926" b="13689"/>
          <a:stretch/>
        </p:blipFill>
        <p:spPr>
          <a:xfrm>
            <a:off x="9857786" y="2994081"/>
            <a:ext cx="1723525" cy="2035112"/>
          </a:xfrm>
          <a:prstGeom prst="rect">
            <a:avLst/>
          </a:prstGeom>
        </p:spPr>
      </p:pic>
      <p:sp>
        <p:nvSpPr>
          <p:cNvPr id="35" name="Subtitle 7">
            <a:extLst>
              <a:ext uri="{FF2B5EF4-FFF2-40B4-BE49-F238E27FC236}">
                <a16:creationId xmlns:a16="http://schemas.microsoft.com/office/drawing/2014/main" id="{647EC423-0A69-A430-5AA7-20C6CE3D20E8}"/>
              </a:ext>
            </a:extLst>
          </p:cNvPr>
          <p:cNvSpPr txBox="1">
            <a:spLocks/>
          </p:cNvSpPr>
          <p:nvPr/>
        </p:nvSpPr>
        <p:spPr>
          <a:xfrm>
            <a:off x="8862097" y="1556753"/>
            <a:ext cx="3714902" cy="582387"/>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Requires an interpreter</a:t>
            </a:r>
          </a:p>
        </p:txBody>
      </p:sp>
      <p:sp>
        <p:nvSpPr>
          <p:cNvPr id="36" name="Subtitle 7">
            <a:extLst>
              <a:ext uri="{FF2B5EF4-FFF2-40B4-BE49-F238E27FC236}">
                <a16:creationId xmlns:a16="http://schemas.microsoft.com/office/drawing/2014/main" id="{F071F5F7-9502-DF90-EF07-6E74EFF6B7B5}"/>
              </a:ext>
            </a:extLst>
          </p:cNvPr>
          <p:cNvSpPr txBox="1">
            <a:spLocks/>
          </p:cNvSpPr>
          <p:nvPr/>
        </p:nvSpPr>
        <p:spPr>
          <a:xfrm>
            <a:off x="918396" y="5250808"/>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67% of residents in pension level SRS were male and 54% of residents in above pension SRS are female. </a:t>
            </a:r>
            <a:endParaRPr lang="en-GB" sz="1000" i="1">
              <a:solidFill>
                <a:srgbClr val="333333"/>
              </a:solidFill>
              <a:latin typeface="Source Sans Pro" panose="020B0503030403020204" pitchFamily="34" charset="0"/>
              <a:ea typeface="Source Sans Pro" panose="020B0503030403020204" pitchFamily="34" charset="0"/>
            </a:endParaRPr>
          </a:p>
        </p:txBody>
      </p:sp>
      <p:sp>
        <p:nvSpPr>
          <p:cNvPr id="37" name="Subtitle 7">
            <a:extLst>
              <a:ext uri="{FF2B5EF4-FFF2-40B4-BE49-F238E27FC236}">
                <a16:creationId xmlns:a16="http://schemas.microsoft.com/office/drawing/2014/main" id="{FFD6E188-2142-270B-9B25-99CE9BB20C4D}"/>
              </a:ext>
            </a:extLst>
          </p:cNvPr>
          <p:cNvSpPr txBox="1">
            <a:spLocks/>
          </p:cNvSpPr>
          <p:nvPr/>
        </p:nvSpPr>
        <p:spPr>
          <a:xfrm>
            <a:off x="3757399" y="5250808"/>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23 residents in pension level SRS were Aboriginal or Torres Strait Islander compared to 2 residents in above pension SRS.</a:t>
            </a:r>
            <a:endParaRPr lang="en-GB" sz="1000" i="1">
              <a:solidFill>
                <a:srgbClr val="333333"/>
              </a:solidFill>
              <a:latin typeface="Source Sans Pro" panose="020B0503030403020204" pitchFamily="34" charset="0"/>
              <a:ea typeface="Source Sans Pro" panose="020B0503030403020204" pitchFamily="34" charset="0"/>
            </a:endParaRPr>
          </a:p>
        </p:txBody>
      </p:sp>
      <p:sp>
        <p:nvSpPr>
          <p:cNvPr id="38" name="Subtitle 7">
            <a:extLst>
              <a:ext uri="{FF2B5EF4-FFF2-40B4-BE49-F238E27FC236}">
                <a16:creationId xmlns:a16="http://schemas.microsoft.com/office/drawing/2014/main" id="{32430D7E-F7F8-1E48-6C38-AA852974BED5}"/>
              </a:ext>
            </a:extLst>
          </p:cNvPr>
          <p:cNvSpPr txBox="1">
            <a:spLocks/>
          </p:cNvSpPr>
          <p:nvPr/>
        </p:nvSpPr>
        <p:spPr>
          <a:xfrm>
            <a:off x="6577683" y="5250808"/>
            <a:ext cx="252000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GB" sz="1000">
                <a:solidFill>
                  <a:srgbClr val="333333"/>
                </a:solidFill>
                <a:latin typeface="Source Sans Pro" panose="020B0503030403020204" pitchFamily="34" charset="0"/>
                <a:ea typeface="Source Sans Pro" panose="020B0503030403020204" pitchFamily="34" charset="0"/>
              </a:rPr>
              <a:t>26 residents in pension level SRS identified as LGBTIQ+ compared to 4 residents in above pension SRS.</a:t>
            </a:r>
            <a:endParaRPr lang="en-GB" sz="1000" i="1">
              <a:solidFill>
                <a:srgbClr val="333333"/>
              </a:solidFill>
              <a:latin typeface="Source Sans Pro" panose="020B0503030403020204" pitchFamily="34" charset="0"/>
              <a:ea typeface="Source Sans Pro" panose="020B0503030403020204" pitchFamily="34" charset="0"/>
            </a:endParaRPr>
          </a:p>
          <a:p>
            <a:pPr marL="0" indent="0">
              <a:buClr>
                <a:srgbClr val="2A3B8F"/>
              </a:buClr>
              <a:buFont typeface="Arial" panose="020B0604020202020204" pitchFamily="34" charset="0"/>
              <a:buNone/>
            </a:pPr>
            <a:endParaRPr lang="en-GB" sz="1000" i="1">
              <a:solidFill>
                <a:srgbClr val="333333"/>
              </a:solidFill>
              <a:latin typeface="Source Sans Pro" panose="020B0503030403020204" pitchFamily="34" charset="0"/>
              <a:ea typeface="Source Sans Pro" panose="020B0503030403020204" pitchFamily="34" charset="0"/>
            </a:endParaRPr>
          </a:p>
        </p:txBody>
      </p:sp>
      <p:grpSp>
        <p:nvGrpSpPr>
          <p:cNvPr id="8" name="Group 7">
            <a:extLst>
              <a:ext uri="{FF2B5EF4-FFF2-40B4-BE49-F238E27FC236}">
                <a16:creationId xmlns:a16="http://schemas.microsoft.com/office/drawing/2014/main" id="{81F4D35C-019A-E8BF-4F97-302E84375B1D}"/>
              </a:ext>
            </a:extLst>
          </p:cNvPr>
          <p:cNvGrpSpPr/>
          <p:nvPr/>
        </p:nvGrpSpPr>
        <p:grpSpPr>
          <a:xfrm>
            <a:off x="3864194" y="3057731"/>
            <a:ext cx="2413205" cy="1917308"/>
            <a:chOff x="3864194" y="3252948"/>
            <a:chExt cx="2413205" cy="1917308"/>
          </a:xfrm>
        </p:grpSpPr>
        <p:graphicFrame>
          <p:nvGraphicFramePr>
            <p:cNvPr id="14" name="Chart 13">
              <a:extLst>
                <a:ext uri="{FF2B5EF4-FFF2-40B4-BE49-F238E27FC236}">
                  <a16:creationId xmlns:a16="http://schemas.microsoft.com/office/drawing/2014/main" id="{1F95C3E9-5C0D-E14A-7A4E-CB683DEC7DF1}"/>
                </a:ext>
              </a:extLst>
            </p:cNvPr>
            <p:cNvGraphicFramePr/>
            <p:nvPr>
              <p:extLst>
                <p:ext uri="{D42A27DB-BD31-4B8C-83A1-F6EECF244321}">
                  <p14:modId xmlns:p14="http://schemas.microsoft.com/office/powerpoint/2010/main" val="3630903659"/>
                </p:ext>
              </p:extLst>
            </p:nvPr>
          </p:nvGraphicFramePr>
          <p:xfrm>
            <a:off x="3864194" y="3252948"/>
            <a:ext cx="2413205" cy="1917308"/>
          </p:xfrm>
          <a:graphic>
            <a:graphicData uri="http://schemas.openxmlformats.org/drawingml/2006/chart">
              <c:chart xmlns:c="http://schemas.openxmlformats.org/drawingml/2006/chart" xmlns:r="http://schemas.openxmlformats.org/officeDocument/2006/relationships" r:id="rId5"/>
            </a:graphicData>
          </a:graphic>
        </p:graphicFrame>
        <p:cxnSp>
          <p:nvCxnSpPr>
            <p:cNvPr id="26" name="Straight Connector 25">
              <a:extLst>
                <a:ext uri="{FF2B5EF4-FFF2-40B4-BE49-F238E27FC236}">
                  <a16:creationId xmlns:a16="http://schemas.microsoft.com/office/drawing/2014/main" id="{9C53AF8D-FA19-7559-1422-EC0783F8B83B}"/>
                </a:ext>
              </a:extLst>
            </p:cNvPr>
            <p:cNvCxnSpPr>
              <a:cxnSpLocks/>
            </p:cNvCxnSpPr>
            <p:nvPr/>
          </p:nvCxnSpPr>
          <p:spPr>
            <a:xfrm flipV="1">
              <a:off x="5223886" y="3517853"/>
              <a:ext cx="428958" cy="129098"/>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41F64A-8301-1343-F0F2-7BC1858DCAF7}"/>
                </a:ext>
              </a:extLst>
            </p:cNvPr>
            <p:cNvCxnSpPr>
              <a:cxnSpLocks/>
            </p:cNvCxnSpPr>
            <p:nvPr/>
          </p:nvCxnSpPr>
          <p:spPr>
            <a:xfrm flipH="1" flipV="1">
              <a:off x="4611746" y="3517853"/>
              <a:ext cx="546826" cy="122351"/>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C22704C-8EF0-8BB7-F91F-C72F38451A4C}"/>
                </a:ext>
              </a:extLst>
            </p:cNvPr>
            <p:cNvCxnSpPr>
              <a:cxnSpLocks/>
            </p:cNvCxnSpPr>
            <p:nvPr/>
          </p:nvCxnSpPr>
          <p:spPr>
            <a:xfrm flipH="1">
              <a:off x="4329443" y="3685924"/>
              <a:ext cx="564606" cy="17758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8B6A0A7-88BD-B526-EBD8-2B3A19F78EB9}"/>
                </a:ext>
              </a:extLst>
            </p:cNvPr>
            <p:cNvCxnSpPr>
              <a:cxnSpLocks/>
            </p:cNvCxnSpPr>
            <p:nvPr/>
          </p:nvCxnSpPr>
          <p:spPr>
            <a:xfrm flipV="1">
              <a:off x="4389678" y="4614378"/>
              <a:ext cx="210820" cy="11176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8" name="Rectangle 17">
            <a:extLst>
              <a:ext uri="{FF2B5EF4-FFF2-40B4-BE49-F238E27FC236}">
                <a16:creationId xmlns:a16="http://schemas.microsoft.com/office/drawing/2014/main" id="{8FDCD347-A1E8-72EE-E2C8-A2DA00A21222}"/>
              </a:ext>
            </a:extLst>
          </p:cNvPr>
          <p:cNvSpPr/>
          <p:nvPr/>
        </p:nvSpPr>
        <p:spPr>
          <a:xfrm>
            <a:off x="845973" y="1456267"/>
            <a:ext cx="2675675" cy="45263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7CC2898A-BCD7-F081-E5DA-E85E504E5492}"/>
              </a:ext>
            </a:extLst>
          </p:cNvPr>
          <p:cNvSpPr/>
          <p:nvPr/>
        </p:nvSpPr>
        <p:spPr>
          <a:xfrm>
            <a:off x="3672943" y="1456267"/>
            <a:ext cx="2675675" cy="45263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656D5C43-7209-536B-ED4B-7C517F95A1E0}"/>
              </a:ext>
            </a:extLst>
          </p:cNvPr>
          <p:cNvSpPr/>
          <p:nvPr/>
        </p:nvSpPr>
        <p:spPr>
          <a:xfrm>
            <a:off x="6499913" y="1456267"/>
            <a:ext cx="2675675" cy="45263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49329C94-D890-FAD9-A447-AC5F45491828}"/>
              </a:ext>
            </a:extLst>
          </p:cNvPr>
          <p:cNvSpPr/>
          <p:nvPr/>
        </p:nvSpPr>
        <p:spPr>
          <a:xfrm>
            <a:off x="9326883" y="1456267"/>
            <a:ext cx="2675675" cy="452635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6" name="Picture 15">
            <a:extLst>
              <a:ext uri="{FF2B5EF4-FFF2-40B4-BE49-F238E27FC236}">
                <a16:creationId xmlns:a16="http://schemas.microsoft.com/office/drawing/2014/main" id="{B4E7C3EA-DDCF-56EE-915A-58048A0E4A52}"/>
              </a:ext>
            </a:extLst>
          </p:cNvPr>
          <p:cNvPicPr>
            <a:picLocks noChangeAspect="1"/>
          </p:cNvPicPr>
          <p:nvPr/>
        </p:nvPicPr>
        <p:blipFill rotWithShape="1">
          <a:blip r:embed="rId2"/>
          <a:srcRect l="26835" t="93368" r="27985" b="665"/>
          <a:stretch/>
        </p:blipFill>
        <p:spPr>
          <a:xfrm>
            <a:off x="1519549" y="4934487"/>
            <a:ext cx="1391431" cy="162857"/>
          </a:xfrm>
          <a:prstGeom prst="rect">
            <a:avLst/>
          </a:prstGeom>
        </p:spPr>
      </p:pic>
      <p:pic>
        <p:nvPicPr>
          <p:cNvPr id="20" name="Picture 19">
            <a:extLst>
              <a:ext uri="{FF2B5EF4-FFF2-40B4-BE49-F238E27FC236}">
                <a16:creationId xmlns:a16="http://schemas.microsoft.com/office/drawing/2014/main" id="{20C74F8E-72BB-78E0-D376-79D8BBE04BC9}"/>
              </a:ext>
            </a:extLst>
          </p:cNvPr>
          <p:cNvPicPr>
            <a:picLocks noChangeAspect="1"/>
          </p:cNvPicPr>
          <p:nvPr/>
        </p:nvPicPr>
        <p:blipFill rotWithShape="1">
          <a:blip r:embed="rId2"/>
          <a:srcRect l="26835" t="93368" r="27985" b="665"/>
          <a:stretch/>
        </p:blipFill>
        <p:spPr>
          <a:xfrm>
            <a:off x="4439925" y="4952812"/>
            <a:ext cx="1391431" cy="162857"/>
          </a:xfrm>
          <a:prstGeom prst="rect">
            <a:avLst/>
          </a:prstGeom>
        </p:spPr>
      </p:pic>
      <p:pic>
        <p:nvPicPr>
          <p:cNvPr id="28" name="Picture 27">
            <a:extLst>
              <a:ext uri="{FF2B5EF4-FFF2-40B4-BE49-F238E27FC236}">
                <a16:creationId xmlns:a16="http://schemas.microsoft.com/office/drawing/2014/main" id="{C38D004A-3613-F531-1816-55F32584F459}"/>
              </a:ext>
            </a:extLst>
          </p:cNvPr>
          <p:cNvPicPr>
            <a:picLocks noChangeAspect="1"/>
          </p:cNvPicPr>
          <p:nvPr/>
        </p:nvPicPr>
        <p:blipFill rotWithShape="1">
          <a:blip r:embed="rId2"/>
          <a:srcRect l="26835" t="93368" r="27985" b="665"/>
          <a:stretch/>
        </p:blipFill>
        <p:spPr>
          <a:xfrm>
            <a:off x="7173404" y="5037544"/>
            <a:ext cx="1391431" cy="162857"/>
          </a:xfrm>
          <a:prstGeom prst="rect">
            <a:avLst/>
          </a:prstGeom>
        </p:spPr>
      </p:pic>
      <p:pic>
        <p:nvPicPr>
          <p:cNvPr id="29" name="Picture 28">
            <a:extLst>
              <a:ext uri="{FF2B5EF4-FFF2-40B4-BE49-F238E27FC236}">
                <a16:creationId xmlns:a16="http://schemas.microsoft.com/office/drawing/2014/main" id="{340701EC-880F-5B81-E990-CFF55026CF10}"/>
              </a:ext>
            </a:extLst>
          </p:cNvPr>
          <p:cNvPicPr>
            <a:picLocks noChangeAspect="1"/>
          </p:cNvPicPr>
          <p:nvPr/>
        </p:nvPicPr>
        <p:blipFill rotWithShape="1">
          <a:blip r:embed="rId2"/>
          <a:srcRect l="26835" t="93368" r="27985" b="665"/>
          <a:stretch/>
        </p:blipFill>
        <p:spPr>
          <a:xfrm>
            <a:off x="10124291" y="5037543"/>
            <a:ext cx="1391431" cy="162857"/>
          </a:xfrm>
          <a:prstGeom prst="rect">
            <a:avLst/>
          </a:prstGeom>
        </p:spPr>
      </p:pic>
    </p:spTree>
    <p:extLst>
      <p:ext uri="{BB962C8B-B14F-4D97-AF65-F5344CB8AC3E}">
        <p14:creationId xmlns:p14="http://schemas.microsoft.com/office/powerpoint/2010/main" val="3798086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847F8077-00AF-9F58-57AC-67475B640268}"/>
              </a:ext>
            </a:extLst>
          </p:cNvPr>
          <p:cNvPicPr>
            <a:picLocks noChangeAspect="1"/>
          </p:cNvPicPr>
          <p:nvPr/>
        </p:nvPicPr>
        <p:blipFill>
          <a:blip r:embed="rId2"/>
          <a:stretch>
            <a:fillRect/>
          </a:stretch>
        </p:blipFill>
        <p:spPr>
          <a:xfrm>
            <a:off x="919710" y="2961936"/>
            <a:ext cx="2502635" cy="2238505"/>
          </a:xfrm>
          <a:prstGeom prst="rect">
            <a:avLst/>
          </a:prstGeom>
        </p:spPr>
      </p:pic>
      <p:pic>
        <p:nvPicPr>
          <p:cNvPr id="15" name="Picture 14">
            <a:extLst>
              <a:ext uri="{FF2B5EF4-FFF2-40B4-BE49-F238E27FC236}">
                <a16:creationId xmlns:a16="http://schemas.microsoft.com/office/drawing/2014/main" id="{A5CFEA08-58E2-2847-658E-B96B02E2FDE8}"/>
              </a:ext>
            </a:extLst>
          </p:cNvPr>
          <p:cNvPicPr>
            <a:picLocks noChangeAspect="1"/>
          </p:cNvPicPr>
          <p:nvPr/>
        </p:nvPicPr>
        <p:blipFill>
          <a:blip r:embed="rId3"/>
          <a:stretch>
            <a:fillRect/>
          </a:stretch>
        </p:blipFill>
        <p:spPr>
          <a:xfrm>
            <a:off x="6750532" y="2997853"/>
            <a:ext cx="2159545" cy="2646759"/>
          </a:xfrm>
          <a:prstGeom prst="rect">
            <a:avLst/>
          </a:prstGeom>
        </p:spPr>
      </p:pic>
      <p:pic>
        <p:nvPicPr>
          <p:cNvPr id="16" name="Picture 15">
            <a:extLst>
              <a:ext uri="{FF2B5EF4-FFF2-40B4-BE49-F238E27FC236}">
                <a16:creationId xmlns:a16="http://schemas.microsoft.com/office/drawing/2014/main" id="{86BF0C3C-982B-8352-9D73-0E4A8DA48CD2}"/>
              </a:ext>
            </a:extLst>
          </p:cNvPr>
          <p:cNvPicPr>
            <a:picLocks noChangeAspect="1"/>
          </p:cNvPicPr>
          <p:nvPr/>
        </p:nvPicPr>
        <p:blipFill>
          <a:blip r:embed="rId4"/>
          <a:stretch>
            <a:fillRect/>
          </a:stretch>
        </p:blipFill>
        <p:spPr>
          <a:xfrm>
            <a:off x="4208757" y="3093102"/>
            <a:ext cx="1541931" cy="2238505"/>
          </a:xfrm>
          <a:prstGeom prst="rect">
            <a:avLst/>
          </a:prstGeom>
        </p:spPr>
      </p:pic>
      <p:pic>
        <p:nvPicPr>
          <p:cNvPr id="18" name="Picture 17">
            <a:extLst>
              <a:ext uri="{FF2B5EF4-FFF2-40B4-BE49-F238E27FC236}">
                <a16:creationId xmlns:a16="http://schemas.microsoft.com/office/drawing/2014/main" id="{5FD72EE3-D919-0DC4-0AD3-A4C6336CDB94}"/>
              </a:ext>
            </a:extLst>
          </p:cNvPr>
          <p:cNvPicPr>
            <a:picLocks noChangeAspect="1"/>
          </p:cNvPicPr>
          <p:nvPr/>
        </p:nvPicPr>
        <p:blipFill>
          <a:blip r:embed="rId5"/>
          <a:stretch>
            <a:fillRect/>
          </a:stretch>
        </p:blipFill>
        <p:spPr>
          <a:xfrm>
            <a:off x="9873478" y="3093102"/>
            <a:ext cx="1893057" cy="2238505"/>
          </a:xfrm>
          <a:prstGeom prst="rect">
            <a:avLst/>
          </a:prstGeom>
        </p:spPr>
      </p:pic>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t>Overview of sampled residents </a:t>
            </a:r>
            <a:endParaRPr lang="en-AU" sz="2800"/>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37</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845972" y="1555779"/>
            <a:ext cx="2675675"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Smoke cigarettes or </a:t>
            </a:r>
            <a:br>
              <a:rPr lang="en-GB"/>
            </a:br>
            <a:r>
              <a:rPr lang="en-GB"/>
              <a:t>e-cigarettes?</a:t>
            </a:r>
          </a:p>
        </p:txBody>
      </p:sp>
      <p:sp>
        <p:nvSpPr>
          <p:cNvPr id="3" name="Subtitle 7">
            <a:extLst>
              <a:ext uri="{FF2B5EF4-FFF2-40B4-BE49-F238E27FC236}">
                <a16:creationId xmlns:a16="http://schemas.microsoft.com/office/drawing/2014/main" id="{08465B56-C2EA-E555-5BB3-EE9D6F10C4BF}"/>
              </a:ext>
            </a:extLst>
          </p:cNvPr>
          <p:cNvSpPr txBox="1">
            <a:spLocks/>
          </p:cNvSpPr>
          <p:nvPr/>
        </p:nvSpPr>
        <p:spPr>
          <a:xfrm>
            <a:off x="931917" y="2169671"/>
            <a:ext cx="251501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49% of residents smoked compared to 36% in 2018. </a:t>
            </a:r>
            <a:endParaRPr lang="en-GB" sz="1200" i="1">
              <a:solidFill>
                <a:srgbClr val="333333"/>
              </a:solidFill>
              <a:latin typeface="Source Sans Pro" panose="020B0503030403020204" pitchFamily="34" charset="0"/>
              <a:ea typeface="Source Sans Pro" panose="020B0503030403020204" pitchFamily="34" charset="0"/>
            </a:endParaRPr>
          </a:p>
        </p:txBody>
      </p:sp>
      <p:sp>
        <p:nvSpPr>
          <p:cNvPr id="10" name="Subtitle 7">
            <a:extLst>
              <a:ext uri="{FF2B5EF4-FFF2-40B4-BE49-F238E27FC236}">
                <a16:creationId xmlns:a16="http://schemas.microsoft.com/office/drawing/2014/main" id="{259BC4D4-01A7-D467-68C8-E89681D59383}"/>
              </a:ext>
            </a:extLst>
          </p:cNvPr>
          <p:cNvSpPr txBox="1">
            <a:spLocks/>
          </p:cNvSpPr>
          <p:nvPr/>
        </p:nvSpPr>
        <p:spPr>
          <a:xfrm>
            <a:off x="6499912" y="1555779"/>
            <a:ext cx="2660787" cy="582387"/>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Dietary </a:t>
            </a:r>
            <a:br>
              <a:rPr lang="en-GB"/>
            </a:br>
            <a:r>
              <a:rPr lang="en-GB"/>
              <a:t>requirements</a:t>
            </a:r>
          </a:p>
        </p:txBody>
      </p:sp>
      <p:sp>
        <p:nvSpPr>
          <p:cNvPr id="12" name="Subtitle 7">
            <a:extLst>
              <a:ext uri="{FF2B5EF4-FFF2-40B4-BE49-F238E27FC236}">
                <a16:creationId xmlns:a16="http://schemas.microsoft.com/office/drawing/2014/main" id="{D255504B-4C77-FFFE-DD5B-7656D16B9205}"/>
              </a:ext>
            </a:extLst>
          </p:cNvPr>
          <p:cNvSpPr txBox="1">
            <a:spLocks/>
          </p:cNvSpPr>
          <p:nvPr/>
        </p:nvSpPr>
        <p:spPr>
          <a:xfrm>
            <a:off x="6499912" y="2169671"/>
            <a:ext cx="266078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GB" sz="1200">
                <a:solidFill>
                  <a:srgbClr val="333333"/>
                </a:solidFill>
                <a:latin typeface="Source Sans Pro" panose="020B0503030403020204" pitchFamily="34" charset="0"/>
                <a:ea typeface="Source Sans Pro" panose="020B0503030403020204" pitchFamily="34" charset="0"/>
              </a:rPr>
              <a:t>17% of residents had special dietary requirement compared to 18% in 2018. </a:t>
            </a:r>
          </a:p>
        </p:txBody>
      </p:sp>
      <p:sp>
        <p:nvSpPr>
          <p:cNvPr id="21" name="Subtitle 7">
            <a:extLst>
              <a:ext uri="{FF2B5EF4-FFF2-40B4-BE49-F238E27FC236}">
                <a16:creationId xmlns:a16="http://schemas.microsoft.com/office/drawing/2014/main" id="{63EF5BB4-A82A-8FC7-AFA3-43C9B58F737F}"/>
              </a:ext>
            </a:extLst>
          </p:cNvPr>
          <p:cNvSpPr txBox="1">
            <a:spLocks/>
          </p:cNvSpPr>
          <p:nvPr/>
        </p:nvSpPr>
        <p:spPr>
          <a:xfrm>
            <a:off x="3672942" y="1555779"/>
            <a:ext cx="2675675"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Requires assistance with </a:t>
            </a:r>
            <a:br>
              <a:rPr lang="en-GB"/>
            </a:br>
            <a:r>
              <a:rPr lang="en-GB"/>
              <a:t>medication administration</a:t>
            </a:r>
          </a:p>
        </p:txBody>
      </p:sp>
      <p:sp>
        <p:nvSpPr>
          <p:cNvPr id="30" name="Subtitle 7">
            <a:extLst>
              <a:ext uri="{FF2B5EF4-FFF2-40B4-BE49-F238E27FC236}">
                <a16:creationId xmlns:a16="http://schemas.microsoft.com/office/drawing/2014/main" id="{BFE662D6-FCF1-2460-8E6F-C4AEE3A63B99}"/>
              </a:ext>
            </a:extLst>
          </p:cNvPr>
          <p:cNvSpPr txBox="1">
            <a:spLocks/>
          </p:cNvSpPr>
          <p:nvPr/>
        </p:nvSpPr>
        <p:spPr>
          <a:xfrm>
            <a:off x="3672942" y="2169671"/>
            <a:ext cx="2675675"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87% of residents who take medications needed assistance, compared to 88% in 2018.</a:t>
            </a:r>
            <a:endParaRPr lang="en-GB" sz="1200">
              <a:solidFill>
                <a:srgbClr val="333333"/>
              </a:solidFill>
              <a:latin typeface="Source Sans Pro" panose="020B0503030403020204" pitchFamily="34" charset="0"/>
              <a:ea typeface="Source Sans Pro" panose="020B0503030403020204" pitchFamily="34" charset="0"/>
            </a:endParaRPr>
          </a:p>
        </p:txBody>
      </p:sp>
      <p:sp>
        <p:nvSpPr>
          <p:cNvPr id="32" name="Subtitle 7">
            <a:extLst>
              <a:ext uri="{FF2B5EF4-FFF2-40B4-BE49-F238E27FC236}">
                <a16:creationId xmlns:a16="http://schemas.microsoft.com/office/drawing/2014/main" id="{E37DC0F2-BA1C-5CAF-66A8-A02ADD7153CF}"/>
              </a:ext>
            </a:extLst>
          </p:cNvPr>
          <p:cNvSpPr txBox="1">
            <a:spLocks/>
          </p:cNvSpPr>
          <p:nvPr/>
        </p:nvSpPr>
        <p:spPr>
          <a:xfrm>
            <a:off x="9326883" y="2162863"/>
            <a:ext cx="267567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chemeClr val="tx1"/>
                </a:solidFill>
                <a:latin typeface="Source Sans Pro" panose="020B0503030403020204" pitchFamily="34" charset="0"/>
                <a:ea typeface="Source Sans Pro" panose="020B0503030403020204" pitchFamily="34" charset="0"/>
              </a:rPr>
              <a:t>17% of residents needed assistance with personal care overnight compared to 15% in 2018. </a:t>
            </a:r>
          </a:p>
        </p:txBody>
      </p:sp>
      <p:sp>
        <p:nvSpPr>
          <p:cNvPr id="35" name="Subtitle 7">
            <a:extLst>
              <a:ext uri="{FF2B5EF4-FFF2-40B4-BE49-F238E27FC236}">
                <a16:creationId xmlns:a16="http://schemas.microsoft.com/office/drawing/2014/main" id="{647EC423-0A69-A430-5AA7-20C6CE3D20E8}"/>
              </a:ext>
            </a:extLst>
          </p:cNvPr>
          <p:cNvSpPr txBox="1">
            <a:spLocks/>
          </p:cNvSpPr>
          <p:nvPr/>
        </p:nvSpPr>
        <p:spPr>
          <a:xfrm>
            <a:off x="9326882" y="1549411"/>
            <a:ext cx="2675675" cy="582387"/>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Needs assistance with </a:t>
            </a:r>
            <a:br>
              <a:rPr lang="en-GB"/>
            </a:br>
            <a:r>
              <a:rPr lang="en-GB"/>
              <a:t>personal care overnight</a:t>
            </a:r>
          </a:p>
        </p:txBody>
      </p:sp>
      <p:sp>
        <p:nvSpPr>
          <p:cNvPr id="19" name="Subtitle 7">
            <a:extLst>
              <a:ext uri="{FF2B5EF4-FFF2-40B4-BE49-F238E27FC236}">
                <a16:creationId xmlns:a16="http://schemas.microsoft.com/office/drawing/2014/main" id="{1E92EED5-D8BE-E399-FE95-FF74C43AD8D5}"/>
              </a:ext>
            </a:extLst>
          </p:cNvPr>
          <p:cNvSpPr txBox="1">
            <a:spLocks/>
          </p:cNvSpPr>
          <p:nvPr/>
        </p:nvSpPr>
        <p:spPr>
          <a:xfrm>
            <a:off x="931917" y="5328990"/>
            <a:ext cx="251501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59%  of residents in pension level SRS residents smoked compared to 23% of residents in  above pension SRS .</a:t>
            </a:r>
            <a:endParaRPr lang="en-GB" sz="1000" i="1">
              <a:solidFill>
                <a:srgbClr val="333333"/>
              </a:solidFill>
              <a:highlight>
                <a:srgbClr val="FFFF00"/>
              </a:highlight>
              <a:latin typeface="Source Sans Pro" panose="020B0503030403020204" pitchFamily="34" charset="0"/>
              <a:ea typeface="Source Sans Pro" panose="020B0503030403020204" pitchFamily="34" charset="0"/>
            </a:endParaRPr>
          </a:p>
        </p:txBody>
      </p:sp>
      <p:sp>
        <p:nvSpPr>
          <p:cNvPr id="20" name="Subtitle 7">
            <a:extLst>
              <a:ext uri="{FF2B5EF4-FFF2-40B4-BE49-F238E27FC236}">
                <a16:creationId xmlns:a16="http://schemas.microsoft.com/office/drawing/2014/main" id="{5C695B45-B33B-E2F7-5464-82A76E60A8F6}"/>
              </a:ext>
            </a:extLst>
          </p:cNvPr>
          <p:cNvSpPr txBox="1">
            <a:spLocks/>
          </p:cNvSpPr>
          <p:nvPr/>
        </p:nvSpPr>
        <p:spPr>
          <a:xfrm>
            <a:off x="3672943" y="5328990"/>
            <a:ext cx="267567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89% of residents in pension level SRS residents required assistance with medication administration compared to 84% in. above pension SRS . </a:t>
            </a:r>
            <a:endParaRPr lang="en-GB" sz="1000" i="1">
              <a:solidFill>
                <a:srgbClr val="333333"/>
              </a:solidFill>
              <a:latin typeface="Source Sans Pro" panose="020B0503030403020204" pitchFamily="34" charset="0"/>
              <a:ea typeface="Source Sans Pro" panose="020B0503030403020204" pitchFamily="34" charset="0"/>
            </a:endParaRPr>
          </a:p>
        </p:txBody>
      </p:sp>
      <p:sp>
        <p:nvSpPr>
          <p:cNvPr id="22" name="Subtitle 7">
            <a:extLst>
              <a:ext uri="{FF2B5EF4-FFF2-40B4-BE49-F238E27FC236}">
                <a16:creationId xmlns:a16="http://schemas.microsoft.com/office/drawing/2014/main" id="{822914E4-1038-091C-D5A3-275D66C91289}"/>
              </a:ext>
            </a:extLst>
          </p:cNvPr>
          <p:cNvSpPr txBox="1">
            <a:spLocks/>
          </p:cNvSpPr>
          <p:nvPr/>
        </p:nvSpPr>
        <p:spPr>
          <a:xfrm>
            <a:off x="6499912" y="5328990"/>
            <a:ext cx="2675675"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21% of residents in above pension SRS had special dietary requirements  compared to  15% of residents in pension SRS. </a:t>
            </a:r>
            <a:endParaRPr lang="en-GB" sz="1000" i="1">
              <a:solidFill>
                <a:srgbClr val="333333"/>
              </a:solidFill>
              <a:latin typeface="Source Sans Pro" panose="020B0503030403020204" pitchFamily="34" charset="0"/>
              <a:ea typeface="Source Sans Pro" panose="020B0503030403020204" pitchFamily="34" charset="0"/>
            </a:endParaRPr>
          </a:p>
        </p:txBody>
      </p:sp>
      <p:sp>
        <p:nvSpPr>
          <p:cNvPr id="23" name="Subtitle 7">
            <a:extLst>
              <a:ext uri="{FF2B5EF4-FFF2-40B4-BE49-F238E27FC236}">
                <a16:creationId xmlns:a16="http://schemas.microsoft.com/office/drawing/2014/main" id="{9A96F19E-8D04-14A7-6F90-34EC5A4B8A6F}"/>
              </a:ext>
            </a:extLst>
          </p:cNvPr>
          <p:cNvSpPr txBox="1">
            <a:spLocks/>
          </p:cNvSpPr>
          <p:nvPr/>
        </p:nvSpPr>
        <p:spPr>
          <a:xfrm>
            <a:off x="9339091" y="5328990"/>
            <a:ext cx="267567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30% of residents in above pension SRS required overnight assistance compared to 13% of residents in pension SRS.</a:t>
            </a:r>
            <a:endParaRPr lang="en-GB" sz="1000" i="1">
              <a:solidFill>
                <a:srgbClr val="333333"/>
              </a:solidFill>
              <a:latin typeface="Source Sans Pro" panose="020B0503030403020204" pitchFamily="34" charset="0"/>
              <a:ea typeface="Source Sans Pro" panose="020B0503030403020204" pitchFamily="34" charset="0"/>
            </a:endParaRPr>
          </a:p>
        </p:txBody>
      </p:sp>
      <p:sp>
        <p:nvSpPr>
          <p:cNvPr id="13" name="Rectangle 12">
            <a:extLst>
              <a:ext uri="{FF2B5EF4-FFF2-40B4-BE49-F238E27FC236}">
                <a16:creationId xmlns:a16="http://schemas.microsoft.com/office/drawing/2014/main" id="{85F513B1-91E1-1B8D-C38D-7EF171E1C7DA}"/>
              </a:ext>
            </a:extLst>
          </p:cNvPr>
          <p:cNvSpPr/>
          <p:nvPr/>
        </p:nvSpPr>
        <p:spPr>
          <a:xfrm>
            <a:off x="845973" y="1456266"/>
            <a:ext cx="2675675" cy="45806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24FC2BDC-6082-7FBB-A7EF-6A82C84EECA1}"/>
              </a:ext>
            </a:extLst>
          </p:cNvPr>
          <p:cNvSpPr/>
          <p:nvPr/>
        </p:nvSpPr>
        <p:spPr>
          <a:xfrm>
            <a:off x="3672943" y="1456266"/>
            <a:ext cx="2675675" cy="45806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a:extLst>
              <a:ext uri="{FF2B5EF4-FFF2-40B4-BE49-F238E27FC236}">
                <a16:creationId xmlns:a16="http://schemas.microsoft.com/office/drawing/2014/main" id="{5176C96A-CCAB-108E-278D-09741ECD5D96}"/>
              </a:ext>
            </a:extLst>
          </p:cNvPr>
          <p:cNvSpPr/>
          <p:nvPr/>
        </p:nvSpPr>
        <p:spPr>
          <a:xfrm>
            <a:off x="6499913" y="1456266"/>
            <a:ext cx="2675675" cy="45806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5A7ED70F-2B3A-9B3C-B9B7-FB639C04D482}"/>
              </a:ext>
            </a:extLst>
          </p:cNvPr>
          <p:cNvSpPr/>
          <p:nvPr/>
        </p:nvSpPr>
        <p:spPr>
          <a:xfrm>
            <a:off x="9326883" y="1456266"/>
            <a:ext cx="2675675" cy="458063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4245469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CFACE-87BE-4A6A-0348-582369DE942B}"/>
              </a:ext>
            </a:extLst>
          </p:cNvPr>
          <p:cNvSpPr>
            <a:spLocks noGrp="1"/>
          </p:cNvSpPr>
          <p:nvPr>
            <p:ph type="ctrTitle"/>
          </p:nvPr>
        </p:nvSpPr>
        <p:spPr/>
        <p:txBody>
          <a:bodyPr>
            <a:normAutofit/>
          </a:bodyPr>
          <a:lstStyle/>
          <a:p>
            <a:r>
              <a:rPr lang="en-AU" sz="2800">
                <a:latin typeface="Roboto Slab regular"/>
                <a:ea typeface="Roboto Slab regular"/>
                <a:cs typeface="Roboto Slab regular"/>
              </a:rPr>
              <a:t>Sampled residents are younger than in 2018</a:t>
            </a:r>
            <a:endParaRPr lang="en-AU" sz="2800"/>
          </a:p>
        </p:txBody>
      </p:sp>
      <p:sp>
        <p:nvSpPr>
          <p:cNvPr id="5" name="Slide Number Placeholder 4">
            <a:extLst>
              <a:ext uri="{FF2B5EF4-FFF2-40B4-BE49-F238E27FC236}">
                <a16:creationId xmlns:a16="http://schemas.microsoft.com/office/drawing/2014/main" id="{CFA62F38-CD45-E40C-831D-37E5B5C1C967}"/>
              </a:ext>
            </a:extLst>
          </p:cNvPr>
          <p:cNvSpPr>
            <a:spLocks noGrp="1"/>
          </p:cNvSpPr>
          <p:nvPr>
            <p:ph type="sldNum" sz="quarter" idx="4"/>
          </p:nvPr>
        </p:nvSpPr>
        <p:spPr/>
        <p:txBody>
          <a:bodyPr/>
          <a:lstStyle/>
          <a:p>
            <a:fld id="{2B3F9802-22CF-4938-9F44-3FA30BBE2747}" type="slidenum">
              <a:rPr lang="en-AU" smtClean="0"/>
              <a:pPr/>
              <a:t>38</a:t>
            </a:fld>
            <a:r>
              <a:rPr lang="en-AU"/>
              <a:t>   |</a:t>
            </a:r>
          </a:p>
        </p:txBody>
      </p:sp>
      <p:sp>
        <p:nvSpPr>
          <p:cNvPr id="6" name="Subtitle 7">
            <a:extLst>
              <a:ext uri="{FF2B5EF4-FFF2-40B4-BE49-F238E27FC236}">
                <a16:creationId xmlns:a16="http://schemas.microsoft.com/office/drawing/2014/main" id="{D65A7262-598C-99DA-5D2F-89C9556A398F}"/>
              </a:ext>
            </a:extLst>
          </p:cNvPr>
          <p:cNvSpPr txBox="1">
            <a:spLocks/>
          </p:cNvSpPr>
          <p:nvPr/>
        </p:nvSpPr>
        <p:spPr>
          <a:xfrm>
            <a:off x="847725" y="1596661"/>
            <a:ext cx="4909421" cy="286959"/>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Resident age 2023 vs 2018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graphicFrame>
        <p:nvGraphicFramePr>
          <p:cNvPr id="8" name="Chart 7">
            <a:extLst>
              <a:ext uri="{FF2B5EF4-FFF2-40B4-BE49-F238E27FC236}">
                <a16:creationId xmlns:a16="http://schemas.microsoft.com/office/drawing/2014/main" id="{D2814326-C930-FE9F-8357-6E8A132B89B1}"/>
              </a:ext>
            </a:extLst>
          </p:cNvPr>
          <p:cNvGraphicFramePr/>
          <p:nvPr>
            <p:extLst>
              <p:ext uri="{D42A27DB-BD31-4B8C-83A1-F6EECF244321}">
                <p14:modId xmlns:p14="http://schemas.microsoft.com/office/powerpoint/2010/main" val="1976378033"/>
              </p:ext>
            </p:extLst>
          </p:nvPr>
        </p:nvGraphicFramePr>
        <p:xfrm>
          <a:off x="930828" y="2768765"/>
          <a:ext cx="4962525" cy="3672919"/>
        </p:xfrm>
        <a:graphic>
          <a:graphicData uri="http://schemas.openxmlformats.org/drawingml/2006/chart">
            <c:chart xmlns:c="http://schemas.openxmlformats.org/drawingml/2006/chart" xmlns:r="http://schemas.openxmlformats.org/officeDocument/2006/relationships" r:id="rId2"/>
          </a:graphicData>
        </a:graphic>
      </p:graphicFrame>
      <p:sp>
        <p:nvSpPr>
          <p:cNvPr id="9" name="Subtitle 7">
            <a:extLst>
              <a:ext uri="{FF2B5EF4-FFF2-40B4-BE49-F238E27FC236}">
                <a16:creationId xmlns:a16="http://schemas.microsoft.com/office/drawing/2014/main" id="{6472B281-2AC6-D6B5-1028-9671C932F435}"/>
              </a:ext>
            </a:extLst>
          </p:cNvPr>
          <p:cNvSpPr txBox="1">
            <a:spLocks/>
          </p:cNvSpPr>
          <p:nvPr/>
        </p:nvSpPr>
        <p:spPr>
          <a:xfrm>
            <a:off x="847725" y="2061669"/>
            <a:ext cx="4909421"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49% of residents were aged under 60 years in 2023 compared to 37% of residents in 2018. The proportion of residents aged over 80 decreased from 30% to 11%. </a:t>
            </a:r>
          </a:p>
        </p:txBody>
      </p:sp>
      <p:sp>
        <p:nvSpPr>
          <p:cNvPr id="14" name="Subtitle 7">
            <a:extLst>
              <a:ext uri="{FF2B5EF4-FFF2-40B4-BE49-F238E27FC236}">
                <a16:creationId xmlns:a16="http://schemas.microsoft.com/office/drawing/2014/main" id="{9273C98A-BF09-E726-8C4D-6482E2852257}"/>
              </a:ext>
            </a:extLst>
          </p:cNvPr>
          <p:cNvSpPr txBox="1">
            <a:spLocks/>
          </p:cNvSpPr>
          <p:nvPr/>
        </p:nvSpPr>
        <p:spPr>
          <a:xfrm>
            <a:off x="6513109" y="1622646"/>
            <a:ext cx="4909421" cy="286959"/>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Resident age 2023 vs 2018 by SRS type</a:t>
            </a:r>
          </a:p>
        </p:txBody>
      </p:sp>
      <p:graphicFrame>
        <p:nvGraphicFramePr>
          <p:cNvPr id="16" name="Table 15">
            <a:extLst>
              <a:ext uri="{FF2B5EF4-FFF2-40B4-BE49-F238E27FC236}">
                <a16:creationId xmlns:a16="http://schemas.microsoft.com/office/drawing/2014/main" id="{74D167C3-8780-1EF3-DE85-38785F1155D0}"/>
              </a:ext>
            </a:extLst>
          </p:cNvPr>
          <p:cNvGraphicFramePr>
            <a:graphicFrameLocks noGrp="1"/>
          </p:cNvGraphicFramePr>
          <p:nvPr>
            <p:extLst>
              <p:ext uri="{D42A27DB-BD31-4B8C-83A1-F6EECF244321}">
                <p14:modId xmlns:p14="http://schemas.microsoft.com/office/powerpoint/2010/main" val="1497083308"/>
              </p:ext>
            </p:extLst>
          </p:nvPr>
        </p:nvGraphicFramePr>
        <p:xfrm>
          <a:off x="6513110" y="2886075"/>
          <a:ext cx="4909424" cy="3038473"/>
        </p:xfrm>
        <a:graphic>
          <a:graphicData uri="http://schemas.openxmlformats.org/drawingml/2006/table">
            <a:tbl>
              <a:tblPr/>
              <a:tblGrid>
                <a:gridCol w="851444">
                  <a:extLst>
                    <a:ext uri="{9D8B030D-6E8A-4147-A177-3AD203B41FA5}">
                      <a16:colId xmlns:a16="http://schemas.microsoft.com/office/drawing/2014/main" val="4065389796"/>
                    </a:ext>
                  </a:extLst>
                </a:gridCol>
                <a:gridCol w="676330">
                  <a:extLst>
                    <a:ext uri="{9D8B030D-6E8A-4147-A177-3AD203B41FA5}">
                      <a16:colId xmlns:a16="http://schemas.microsoft.com/office/drawing/2014/main" val="1616748845"/>
                    </a:ext>
                  </a:extLst>
                </a:gridCol>
                <a:gridCol w="676330">
                  <a:extLst>
                    <a:ext uri="{9D8B030D-6E8A-4147-A177-3AD203B41FA5}">
                      <a16:colId xmlns:a16="http://schemas.microsoft.com/office/drawing/2014/main" val="2831541232"/>
                    </a:ext>
                  </a:extLst>
                </a:gridCol>
                <a:gridCol w="676330">
                  <a:extLst>
                    <a:ext uri="{9D8B030D-6E8A-4147-A177-3AD203B41FA5}">
                      <a16:colId xmlns:a16="http://schemas.microsoft.com/office/drawing/2014/main" val="668488960"/>
                    </a:ext>
                  </a:extLst>
                </a:gridCol>
                <a:gridCol w="676330">
                  <a:extLst>
                    <a:ext uri="{9D8B030D-6E8A-4147-A177-3AD203B41FA5}">
                      <a16:colId xmlns:a16="http://schemas.microsoft.com/office/drawing/2014/main" val="3705526380"/>
                    </a:ext>
                  </a:extLst>
                </a:gridCol>
                <a:gridCol w="676330">
                  <a:extLst>
                    <a:ext uri="{9D8B030D-6E8A-4147-A177-3AD203B41FA5}">
                      <a16:colId xmlns:a16="http://schemas.microsoft.com/office/drawing/2014/main" val="3396576621"/>
                    </a:ext>
                  </a:extLst>
                </a:gridCol>
                <a:gridCol w="676330">
                  <a:extLst>
                    <a:ext uri="{9D8B030D-6E8A-4147-A177-3AD203B41FA5}">
                      <a16:colId xmlns:a16="http://schemas.microsoft.com/office/drawing/2014/main" val="658016694"/>
                    </a:ext>
                  </a:extLst>
                </a:gridCol>
              </a:tblGrid>
              <a:tr h="702022">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(n=692)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07555">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253612">
                <a:tc>
                  <a:txBody>
                    <a:bodyPr/>
                    <a:lstStyle/>
                    <a:p>
                      <a:pPr algn="l" fontAlgn="b"/>
                      <a:r>
                        <a:rPr lang="en-AU" sz="1000" b="0" i="0" u="none" strike="noStrike" kern="1200">
                          <a:solidFill>
                            <a:schemeClr val="tx1"/>
                          </a:solidFill>
                          <a:effectLst/>
                          <a:latin typeface="+mn-lt"/>
                          <a:ea typeface="+mn-ea"/>
                          <a:cs typeface="+mn-cs"/>
                        </a:rPr>
                        <a:t>Under 50</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214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kern="1200">
                          <a:solidFill>
                            <a:srgbClr val="00B050"/>
                          </a:solidFill>
                          <a:effectLst/>
                          <a:latin typeface="+mn-lt"/>
                          <a:ea typeface="+mn-ea"/>
                          <a:cs typeface="+mn-cs"/>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00B050"/>
                          </a:solidFill>
                          <a:effectLst/>
                          <a:latin typeface="+mn-lt"/>
                          <a:ea typeface="+mn-ea"/>
                          <a:cs typeface="+mn-cs"/>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1402580"/>
                  </a:ext>
                </a:extLst>
              </a:tr>
              <a:tr h="253612">
                <a:tc>
                  <a:txBody>
                    <a:bodyPr/>
                    <a:lstStyle/>
                    <a:p>
                      <a:pPr algn="l" fontAlgn="b"/>
                      <a:r>
                        <a:rPr lang="en-AU" sz="1000" b="0" i="0" u="none" strike="noStrike" kern="1200">
                          <a:solidFill>
                            <a:schemeClr val="tx1"/>
                          </a:solidFill>
                          <a:effectLst/>
                          <a:latin typeface="+mn-lt"/>
                          <a:ea typeface="+mn-ea"/>
                          <a:cs typeface="+mn-cs"/>
                        </a:rPr>
                        <a:t>50 to 54 </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89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chemeClr val="tx1"/>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B05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69885957"/>
                  </a:ext>
                </a:extLst>
              </a:tr>
              <a:tr h="253612">
                <a:tc>
                  <a:txBody>
                    <a:bodyPr/>
                    <a:lstStyle/>
                    <a:p>
                      <a:pPr algn="l" fontAlgn="b"/>
                      <a:r>
                        <a:rPr lang="en-AU" sz="1000" b="0" i="0" u="none" strike="noStrike" kern="1200">
                          <a:solidFill>
                            <a:schemeClr val="tx1"/>
                          </a:solidFill>
                          <a:effectLst/>
                          <a:latin typeface="+mn-lt"/>
                          <a:ea typeface="+mn-ea"/>
                          <a:cs typeface="+mn-cs"/>
                        </a:rPr>
                        <a:t>55 to 59 </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95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FF0000"/>
                          </a:solidFill>
                          <a:effectLst/>
                          <a:latin typeface="+mn-lt"/>
                          <a:ea typeface="+mn-ea"/>
                          <a:cs typeface="+mn-cs"/>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B05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7800013"/>
                  </a:ext>
                </a:extLst>
              </a:tr>
              <a:tr h="253612">
                <a:tc>
                  <a:txBody>
                    <a:bodyPr/>
                    <a:lstStyle/>
                    <a:p>
                      <a:pPr algn="l" fontAlgn="b"/>
                      <a:r>
                        <a:rPr lang="en-AU" sz="1000" b="0" i="0" u="none" strike="noStrike" kern="1200">
                          <a:solidFill>
                            <a:schemeClr val="tx1"/>
                          </a:solidFill>
                          <a:effectLst/>
                          <a:latin typeface="+mn-lt"/>
                          <a:ea typeface="+mn-ea"/>
                          <a:cs typeface="+mn-cs"/>
                        </a:rPr>
                        <a:t>60 to 64</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132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00B05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B050"/>
                          </a:solidFill>
                          <a:effectLst/>
                          <a:latin typeface="+mn-lt"/>
                          <a:ea typeface="+mn-ea"/>
                          <a:cs typeface="+mn-cs"/>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2342461"/>
                  </a:ext>
                </a:extLst>
              </a:tr>
              <a:tr h="253612">
                <a:tc>
                  <a:txBody>
                    <a:bodyPr/>
                    <a:lstStyle/>
                    <a:p>
                      <a:pPr algn="l" fontAlgn="b"/>
                      <a:r>
                        <a:rPr lang="en-AU" sz="1000" b="0" i="0" u="none" strike="noStrike" kern="1200">
                          <a:solidFill>
                            <a:schemeClr val="tx1"/>
                          </a:solidFill>
                          <a:effectLst/>
                          <a:latin typeface="+mn-lt"/>
                          <a:ea typeface="+mn-ea"/>
                          <a:cs typeface="+mn-cs"/>
                        </a:rPr>
                        <a:t>65 to 69</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68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00B050"/>
                          </a:solidFill>
                          <a:effectLst/>
                          <a:latin typeface="+mn-lt"/>
                          <a:ea typeface="+mn-ea"/>
                          <a:cs typeface="+mn-cs"/>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417627"/>
                  </a:ext>
                </a:extLst>
              </a:tr>
              <a:tr h="253612">
                <a:tc>
                  <a:txBody>
                    <a:bodyPr/>
                    <a:lstStyle/>
                    <a:p>
                      <a:pPr algn="l" fontAlgn="b"/>
                      <a:r>
                        <a:rPr lang="en-AU" sz="1000" b="0" i="0" u="none" strike="noStrike" kern="1200">
                          <a:solidFill>
                            <a:schemeClr val="tx1"/>
                          </a:solidFill>
                          <a:effectLst/>
                          <a:latin typeface="+mn-lt"/>
                          <a:ea typeface="+mn-ea"/>
                          <a:cs typeface="+mn-cs"/>
                        </a:rPr>
                        <a:t>70 to 74</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chemeClr val="tx1"/>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1842437"/>
                  </a:ext>
                </a:extLst>
              </a:tr>
              <a:tr h="253612">
                <a:tc>
                  <a:txBody>
                    <a:bodyPr/>
                    <a:lstStyle/>
                    <a:p>
                      <a:pPr algn="l" fontAlgn="b"/>
                      <a:r>
                        <a:rPr lang="en-AU" sz="1000" b="0" i="0" u="none" strike="noStrike" kern="1200">
                          <a:solidFill>
                            <a:schemeClr val="tx1"/>
                          </a:solidFill>
                          <a:effectLst/>
                          <a:latin typeface="+mn-lt"/>
                          <a:ea typeface="+mn-ea"/>
                          <a:cs typeface="+mn-cs"/>
                        </a:rPr>
                        <a:t>75 to 79</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B05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4700014"/>
                  </a:ext>
                </a:extLst>
              </a:tr>
              <a:tr h="253612">
                <a:tc>
                  <a:txBody>
                    <a:bodyPr/>
                    <a:lstStyle/>
                    <a:p>
                      <a:pPr algn="l" fontAlgn="b"/>
                      <a:r>
                        <a:rPr lang="en-AU" sz="1000" b="0" i="0" u="none" strike="noStrike" kern="1200">
                          <a:solidFill>
                            <a:schemeClr val="tx1"/>
                          </a:solidFill>
                          <a:effectLst/>
                          <a:latin typeface="+mn-lt"/>
                          <a:ea typeface="+mn-ea"/>
                          <a:cs typeface="+mn-cs"/>
                        </a:rPr>
                        <a:t>80 years +</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83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chemeClr val="tx1"/>
                          </a:solidFill>
                          <a:effectLst/>
                          <a:latin typeface="+mn-lt"/>
                          <a:ea typeface="+mn-ea"/>
                          <a:cs typeface="+mn-cs"/>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kern="1200">
                          <a:solidFill>
                            <a:srgbClr val="FF0000"/>
                          </a:solidFill>
                          <a:effectLst/>
                          <a:latin typeface="+mn-lt"/>
                          <a:ea typeface="+mn-ea"/>
                          <a:cs typeface="+mn-cs"/>
                        </a:rPr>
                        <a:t>-37%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2735454"/>
                  </a:ext>
                </a:extLst>
              </a:tr>
            </a:tbl>
          </a:graphicData>
        </a:graphic>
      </p:graphicFrame>
      <p:sp>
        <p:nvSpPr>
          <p:cNvPr id="17" name="Subtitle 7">
            <a:extLst>
              <a:ext uri="{FF2B5EF4-FFF2-40B4-BE49-F238E27FC236}">
                <a16:creationId xmlns:a16="http://schemas.microsoft.com/office/drawing/2014/main" id="{9F6DF1A9-9E30-C8F1-2ECF-805B204A4600}"/>
              </a:ext>
            </a:extLst>
          </p:cNvPr>
          <p:cNvSpPr txBox="1">
            <a:spLocks/>
          </p:cNvSpPr>
          <p:nvPr/>
        </p:nvSpPr>
        <p:spPr>
          <a:xfrm>
            <a:off x="6513110" y="2118145"/>
            <a:ext cx="4909421"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People aged over 80 living in above pension SRS decreased by 37% since 2018. </a:t>
            </a:r>
          </a:p>
        </p:txBody>
      </p:sp>
      <p:sp>
        <p:nvSpPr>
          <p:cNvPr id="18" name="Rectangle 17">
            <a:extLst>
              <a:ext uri="{FF2B5EF4-FFF2-40B4-BE49-F238E27FC236}">
                <a16:creationId xmlns:a16="http://schemas.microsoft.com/office/drawing/2014/main" id="{332E566F-2D86-2247-D28E-05C04950D2BA}"/>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TextBox 18">
            <a:extLst>
              <a:ext uri="{FF2B5EF4-FFF2-40B4-BE49-F238E27FC236}">
                <a16:creationId xmlns:a16="http://schemas.microsoft.com/office/drawing/2014/main" id="{8CB7B501-556F-80F1-548B-78041598CAFB}"/>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Tree>
    <p:extLst>
      <p:ext uri="{BB962C8B-B14F-4D97-AF65-F5344CB8AC3E}">
        <p14:creationId xmlns:p14="http://schemas.microsoft.com/office/powerpoint/2010/main" val="24929870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US" sz="2800">
                <a:solidFill>
                  <a:schemeClr val="accent1"/>
                </a:solidFill>
                <a:latin typeface="Roboto Slab regular"/>
                <a:ea typeface="Roboto Slab regular"/>
                <a:cs typeface="Roboto Slab regular"/>
              </a:rPr>
              <a:t>Self-referral, hospitals and mental health services are </a:t>
            </a:r>
            <a:br>
              <a:rPr lang="en-US" sz="2800">
                <a:solidFill>
                  <a:schemeClr val="accent1"/>
                </a:solidFill>
                <a:latin typeface="Roboto Slab regular"/>
                <a:ea typeface="Roboto Slab regular"/>
                <a:cs typeface="Roboto Slab regular"/>
              </a:rPr>
            </a:br>
            <a:r>
              <a:rPr lang="en-US" sz="2800">
                <a:solidFill>
                  <a:schemeClr val="accent1"/>
                </a:solidFill>
                <a:latin typeface="Roboto Slab regular"/>
                <a:ea typeface="Roboto Slab regular"/>
                <a:cs typeface="Roboto Slab regular"/>
              </a:rPr>
              <a:t>the most common referral pathways for sampled residents</a:t>
            </a:r>
            <a:endParaRPr lang="en-US" sz="2800">
              <a:solidFill>
                <a:schemeClr val="accent1"/>
              </a:solidFill>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39</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1274443" y="1507171"/>
            <a:ext cx="472241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Who referred this resident to the SRS?</a:t>
            </a:r>
          </a:p>
        </p:txBody>
      </p:sp>
      <p:sp>
        <p:nvSpPr>
          <p:cNvPr id="26" name="Subtitle 7">
            <a:extLst>
              <a:ext uri="{FF2B5EF4-FFF2-40B4-BE49-F238E27FC236}">
                <a16:creationId xmlns:a16="http://schemas.microsoft.com/office/drawing/2014/main" id="{9198F5B8-F06A-DEF6-BCCD-438C394A51F5}"/>
              </a:ext>
            </a:extLst>
          </p:cNvPr>
          <p:cNvSpPr txBox="1">
            <a:spLocks/>
          </p:cNvSpPr>
          <p:nvPr/>
        </p:nvSpPr>
        <p:spPr>
          <a:xfrm>
            <a:off x="6410245" y="1535161"/>
            <a:ext cx="493395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Referral type 2023 vs 2018 by SRS type</a:t>
            </a:r>
          </a:p>
        </p:txBody>
      </p:sp>
      <p:sp>
        <p:nvSpPr>
          <p:cNvPr id="27" name="Subtitle 7">
            <a:extLst>
              <a:ext uri="{FF2B5EF4-FFF2-40B4-BE49-F238E27FC236}">
                <a16:creationId xmlns:a16="http://schemas.microsoft.com/office/drawing/2014/main" id="{57D1833C-B43A-34E0-5B51-8C4C94744E05}"/>
              </a:ext>
            </a:extLst>
          </p:cNvPr>
          <p:cNvSpPr txBox="1">
            <a:spLocks/>
          </p:cNvSpPr>
          <p:nvPr/>
        </p:nvSpPr>
        <p:spPr>
          <a:xfrm>
            <a:off x="1238888" y="2001363"/>
            <a:ext cx="493394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There was a 9% increase in hospitals referring to pension level SRS since the 2018 census. </a:t>
            </a:r>
          </a:p>
        </p:txBody>
      </p:sp>
      <p:graphicFrame>
        <p:nvGraphicFramePr>
          <p:cNvPr id="8" name="Table 7">
            <a:extLst>
              <a:ext uri="{FF2B5EF4-FFF2-40B4-BE49-F238E27FC236}">
                <a16:creationId xmlns:a16="http://schemas.microsoft.com/office/drawing/2014/main" id="{B82FB540-9A27-8925-9EBD-37F3D413818D}"/>
              </a:ext>
            </a:extLst>
          </p:cNvPr>
          <p:cNvGraphicFramePr>
            <a:graphicFrameLocks noGrp="1"/>
          </p:cNvGraphicFramePr>
          <p:nvPr>
            <p:extLst>
              <p:ext uri="{D42A27DB-BD31-4B8C-83A1-F6EECF244321}">
                <p14:modId xmlns:p14="http://schemas.microsoft.com/office/powerpoint/2010/main" val="3685748051"/>
              </p:ext>
            </p:extLst>
          </p:nvPr>
        </p:nvGraphicFramePr>
        <p:xfrm>
          <a:off x="6410244" y="2001363"/>
          <a:ext cx="4933953" cy="4075580"/>
        </p:xfrm>
        <a:graphic>
          <a:graphicData uri="http://schemas.openxmlformats.org/drawingml/2006/table">
            <a:tbl>
              <a:tblPr/>
              <a:tblGrid>
                <a:gridCol w="2533731">
                  <a:extLst>
                    <a:ext uri="{9D8B030D-6E8A-4147-A177-3AD203B41FA5}">
                      <a16:colId xmlns:a16="http://schemas.microsoft.com/office/drawing/2014/main" val="4065389796"/>
                    </a:ext>
                  </a:extLst>
                </a:gridCol>
                <a:gridCol w="400037">
                  <a:extLst>
                    <a:ext uri="{9D8B030D-6E8A-4147-A177-3AD203B41FA5}">
                      <a16:colId xmlns:a16="http://schemas.microsoft.com/office/drawing/2014/main" val="1616748845"/>
                    </a:ext>
                  </a:extLst>
                </a:gridCol>
                <a:gridCol w="400037">
                  <a:extLst>
                    <a:ext uri="{9D8B030D-6E8A-4147-A177-3AD203B41FA5}">
                      <a16:colId xmlns:a16="http://schemas.microsoft.com/office/drawing/2014/main" val="2831541232"/>
                    </a:ext>
                  </a:extLst>
                </a:gridCol>
                <a:gridCol w="400037">
                  <a:extLst>
                    <a:ext uri="{9D8B030D-6E8A-4147-A177-3AD203B41FA5}">
                      <a16:colId xmlns:a16="http://schemas.microsoft.com/office/drawing/2014/main" val="668488960"/>
                    </a:ext>
                  </a:extLst>
                </a:gridCol>
                <a:gridCol w="400037">
                  <a:extLst>
                    <a:ext uri="{9D8B030D-6E8A-4147-A177-3AD203B41FA5}">
                      <a16:colId xmlns:a16="http://schemas.microsoft.com/office/drawing/2014/main" val="3705526380"/>
                    </a:ext>
                  </a:extLst>
                </a:gridCol>
                <a:gridCol w="400037">
                  <a:extLst>
                    <a:ext uri="{9D8B030D-6E8A-4147-A177-3AD203B41FA5}">
                      <a16:colId xmlns:a16="http://schemas.microsoft.com/office/drawing/2014/main" val="3396576621"/>
                    </a:ext>
                  </a:extLst>
                </a:gridCol>
                <a:gridCol w="400037">
                  <a:extLst>
                    <a:ext uri="{9D8B030D-6E8A-4147-A177-3AD203B41FA5}">
                      <a16:colId xmlns:a16="http://schemas.microsoft.com/office/drawing/2014/main" val="658016694"/>
                    </a:ext>
                  </a:extLst>
                </a:gridCol>
              </a:tblGrid>
              <a:tr h="422942">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(n=692)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257342">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212206">
                <a:tc>
                  <a:txBody>
                    <a:bodyPr/>
                    <a:lstStyle/>
                    <a:p>
                      <a:pPr algn="l" fontAlgn="b"/>
                      <a:r>
                        <a:rPr lang="en-AU" sz="1000" b="0" i="0" u="none" strike="noStrike">
                          <a:solidFill>
                            <a:srgbClr val="000000"/>
                          </a:solidFill>
                          <a:effectLst/>
                          <a:latin typeface="+mn-lt"/>
                        </a:rPr>
                        <a:t>Hospital </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165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59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1402580"/>
                  </a:ext>
                </a:extLst>
              </a:tr>
              <a:tr h="212206">
                <a:tc>
                  <a:txBody>
                    <a:bodyPr/>
                    <a:lstStyle/>
                    <a:p>
                      <a:pPr algn="l" fontAlgn="b"/>
                      <a:r>
                        <a:rPr lang="en-AU" sz="1000" b="0" i="0" u="none" strike="noStrike">
                          <a:solidFill>
                            <a:srgbClr val="000000"/>
                          </a:solidFill>
                          <a:effectLst/>
                          <a:latin typeface="+mn-lt"/>
                        </a:rPr>
                        <a:t>Mental health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152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FF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24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6764581"/>
                  </a:ext>
                </a:extLst>
              </a:tr>
              <a:tr h="212206">
                <a:tc>
                  <a:txBody>
                    <a:bodyPr/>
                    <a:lstStyle/>
                    <a:p>
                      <a:pPr algn="l" fontAlgn="b"/>
                      <a:r>
                        <a:rPr lang="en-AU" sz="1000" b="0" i="0" u="none" strike="noStrike">
                          <a:solidFill>
                            <a:srgbClr val="000000"/>
                          </a:solidFill>
                          <a:effectLst/>
                          <a:latin typeface="+mn-lt"/>
                        </a:rPr>
                        <a:t>Community service organisation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94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0558659"/>
                  </a:ext>
                </a:extLst>
              </a:tr>
              <a:tr h="212206">
                <a:tc>
                  <a:txBody>
                    <a:bodyPr/>
                    <a:lstStyle/>
                    <a:p>
                      <a:pPr algn="l" fontAlgn="b"/>
                      <a:r>
                        <a:rPr lang="en-AU" sz="1000" b="0" i="0" u="none" strike="noStrike">
                          <a:solidFill>
                            <a:srgbClr val="000000"/>
                          </a:solidFill>
                          <a:effectLst/>
                          <a:latin typeface="+mn-lt"/>
                        </a:rPr>
                        <a:t>Self/family/friends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138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FF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FF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20516317"/>
                  </a:ext>
                </a:extLst>
              </a:tr>
              <a:tr h="212206">
                <a:tc>
                  <a:txBody>
                    <a:bodyPr/>
                    <a:lstStyle/>
                    <a:p>
                      <a:pPr algn="l" fontAlgn="b"/>
                      <a:r>
                        <a:rPr lang="en-AU" sz="1000" b="0" i="0" u="none" strike="noStrike">
                          <a:solidFill>
                            <a:srgbClr val="000000"/>
                          </a:solidFill>
                          <a:effectLst/>
                          <a:latin typeface="+mn-lt"/>
                        </a:rPr>
                        <a:t>General practitioner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732777"/>
                  </a:ext>
                </a:extLst>
              </a:tr>
              <a:tr h="212206">
                <a:tc>
                  <a:txBody>
                    <a:bodyPr/>
                    <a:lstStyle/>
                    <a:p>
                      <a:pPr algn="l" fontAlgn="b"/>
                      <a:r>
                        <a:rPr lang="en-AU" sz="1000" b="0" i="0" u="none" strike="noStrike">
                          <a:solidFill>
                            <a:srgbClr val="000000"/>
                          </a:solidFill>
                          <a:effectLst/>
                          <a:latin typeface="+mn-lt"/>
                        </a:rPr>
                        <a:t>My Aged Care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3796989"/>
                  </a:ext>
                </a:extLst>
              </a:tr>
              <a:tr h="212206">
                <a:tc>
                  <a:txBody>
                    <a:bodyPr/>
                    <a:lstStyle/>
                    <a:p>
                      <a:pPr algn="l" fontAlgn="b"/>
                      <a:r>
                        <a:rPr lang="en-AU" sz="1000" b="0" i="0" u="none" strike="noStrike">
                          <a:solidFill>
                            <a:srgbClr val="000000"/>
                          </a:solidFill>
                          <a:effectLst/>
                          <a:latin typeface="+mn-lt"/>
                        </a:rPr>
                        <a:t>Department of Veteran Affairs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30934753"/>
                  </a:ext>
                </a:extLst>
              </a:tr>
              <a:tr h="212206">
                <a:tc>
                  <a:txBody>
                    <a:bodyPr/>
                    <a:lstStyle/>
                    <a:p>
                      <a:pPr algn="l" fontAlgn="b"/>
                      <a:r>
                        <a:rPr lang="en-AU" sz="1000" b="0" i="0" u="none" strike="noStrike">
                          <a:solidFill>
                            <a:srgbClr val="000000"/>
                          </a:solidFill>
                          <a:effectLst/>
                          <a:latin typeface="+mn-lt"/>
                        </a:rPr>
                        <a:t>Homelessness org/crisis accommodation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02146846"/>
                  </a:ext>
                </a:extLst>
              </a:tr>
              <a:tr h="212206">
                <a:tc>
                  <a:txBody>
                    <a:bodyPr/>
                    <a:lstStyle/>
                    <a:p>
                      <a:pPr algn="l" fontAlgn="b"/>
                      <a:r>
                        <a:rPr lang="en-AU" sz="1000" b="0" i="0" u="none" strike="noStrike">
                          <a:solidFill>
                            <a:srgbClr val="000000"/>
                          </a:solidFill>
                          <a:effectLst/>
                          <a:latin typeface="+mn-lt"/>
                        </a:rPr>
                        <a:t>Other SRS </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71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42421385"/>
                  </a:ext>
                </a:extLst>
              </a:tr>
              <a:tr h="212206">
                <a:tc>
                  <a:txBody>
                    <a:bodyPr/>
                    <a:lstStyle/>
                    <a:p>
                      <a:pPr algn="l" fontAlgn="b"/>
                      <a:r>
                        <a:rPr lang="en-AU" sz="1000" b="0" i="0" u="none" strike="noStrike">
                          <a:solidFill>
                            <a:srgbClr val="000000"/>
                          </a:solidFill>
                          <a:effectLst/>
                          <a:latin typeface="+mn-lt"/>
                        </a:rPr>
                        <a:t>Department of Justice (parole)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885957"/>
                  </a:ext>
                </a:extLst>
              </a:tr>
              <a:tr h="212206">
                <a:tc>
                  <a:txBody>
                    <a:bodyPr/>
                    <a:lstStyle/>
                    <a:p>
                      <a:pPr algn="l" fontAlgn="b"/>
                      <a:r>
                        <a:rPr lang="en-GB" sz="1000" b="0" i="0" u="none" strike="noStrike">
                          <a:solidFill>
                            <a:srgbClr val="000000"/>
                          </a:solidFill>
                          <a:effectLst/>
                          <a:latin typeface="+mn-lt"/>
                        </a:rPr>
                        <a:t>Alcohol and other drug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800013"/>
                  </a:ext>
                </a:extLst>
              </a:tr>
              <a:tr h="212206">
                <a:tc>
                  <a:txBody>
                    <a:bodyPr/>
                    <a:lstStyle/>
                    <a:p>
                      <a:pPr algn="l" fontAlgn="b"/>
                      <a:r>
                        <a:rPr lang="en-AU" sz="1000" b="0" i="0" u="none" strike="noStrike">
                          <a:solidFill>
                            <a:srgbClr val="000000"/>
                          </a:solidFill>
                          <a:effectLst/>
                          <a:latin typeface="+mn-lt"/>
                        </a:rPr>
                        <a:t>State trustees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42342461"/>
                  </a:ext>
                </a:extLst>
              </a:tr>
              <a:tr h="212206">
                <a:tc>
                  <a:txBody>
                    <a:bodyPr/>
                    <a:lstStyle/>
                    <a:p>
                      <a:pPr algn="l" fontAlgn="b"/>
                      <a:r>
                        <a:rPr lang="en-AU" sz="1000" b="0" i="0" u="none" strike="noStrike">
                          <a:solidFill>
                            <a:srgbClr val="000000"/>
                          </a:solidFill>
                          <a:effectLst/>
                          <a:latin typeface="+mn-lt"/>
                        </a:rPr>
                        <a:t>Family violence organisations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3417627"/>
                  </a:ext>
                </a:extLst>
              </a:tr>
              <a:tr h="212206">
                <a:tc>
                  <a:txBody>
                    <a:bodyPr/>
                    <a:lstStyle/>
                    <a:p>
                      <a:pPr algn="l" fontAlgn="b"/>
                      <a:r>
                        <a:rPr lang="en-AU" sz="1000" b="0" i="0" u="none" strike="noStrike">
                          <a:solidFill>
                            <a:srgbClr val="000000"/>
                          </a:solidFill>
                          <a:effectLst/>
                          <a:latin typeface="+mn-lt"/>
                        </a:rPr>
                        <a:t>National Disability Insurance Scheme (NDIS)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41842437"/>
                  </a:ext>
                </a:extLst>
              </a:tr>
              <a:tr h="212206">
                <a:tc>
                  <a:txBody>
                    <a:bodyPr/>
                    <a:lstStyle/>
                    <a:p>
                      <a:pPr algn="l" fontAlgn="b"/>
                      <a:r>
                        <a:rPr lang="en-GB" sz="1000" b="0" i="0" u="none" strike="noStrike">
                          <a:solidFill>
                            <a:srgbClr val="000000"/>
                          </a:solidFill>
                          <a:effectLst/>
                          <a:latin typeface="+mn-lt"/>
                        </a:rPr>
                        <a:t>Office of Public Advocate (OPA) guardian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700014"/>
                  </a:ext>
                </a:extLst>
              </a:tr>
              <a:tr h="212206">
                <a:tc>
                  <a:txBody>
                    <a:bodyPr/>
                    <a:lstStyle/>
                    <a:p>
                      <a:pPr algn="l" fontAlgn="b"/>
                      <a:r>
                        <a:rPr lang="en-AU" sz="1000" b="0" i="0" u="none" strike="noStrike">
                          <a:solidFill>
                            <a:srgbClr val="000000"/>
                          </a:solidFill>
                          <a:effectLst/>
                          <a:latin typeface="+mn-lt"/>
                        </a:rPr>
                        <a:t>Other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12735454"/>
                  </a:ext>
                </a:extLst>
              </a:tr>
            </a:tbl>
          </a:graphicData>
        </a:graphic>
      </p:graphicFrame>
      <p:graphicFrame>
        <p:nvGraphicFramePr>
          <p:cNvPr id="10" name="Chart 9">
            <a:extLst>
              <a:ext uri="{FF2B5EF4-FFF2-40B4-BE49-F238E27FC236}">
                <a16:creationId xmlns:a16="http://schemas.microsoft.com/office/drawing/2014/main" id="{D7DCC277-793D-6AEB-E201-BDE9368A09D4}"/>
              </a:ext>
            </a:extLst>
          </p:cNvPr>
          <p:cNvGraphicFramePr/>
          <p:nvPr>
            <p:extLst>
              <p:ext uri="{D42A27DB-BD31-4B8C-83A1-F6EECF244321}">
                <p14:modId xmlns:p14="http://schemas.microsoft.com/office/powerpoint/2010/main" val="4266490513"/>
              </p:ext>
            </p:extLst>
          </p:nvPr>
        </p:nvGraphicFramePr>
        <p:xfrm>
          <a:off x="1002981" y="2559405"/>
          <a:ext cx="4933949" cy="3731319"/>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E892F174-22BD-10E9-FD5B-24E2B992D3AE}"/>
              </a:ext>
            </a:extLst>
          </p:cNvPr>
          <p:cNvSpPr txBox="1"/>
          <p:nvPr/>
        </p:nvSpPr>
        <p:spPr>
          <a:xfrm>
            <a:off x="1545906" y="6258300"/>
            <a:ext cx="3799130" cy="338554"/>
          </a:xfrm>
          <a:prstGeom prst="rect">
            <a:avLst/>
          </a:prstGeom>
        </p:spPr>
        <p:txBody>
          <a:bodyPr wrap="square" rtlCol="0">
            <a:spAutoFit/>
          </a:bodyPr>
          <a:lstStyle/>
          <a:p>
            <a:pPr marL="0" indent="0" algn="ctr">
              <a:lnSpc>
                <a:spcPct val="100000"/>
              </a:lnSpc>
              <a:spcBef>
                <a:spcPts val="0"/>
              </a:spcBef>
              <a:buNone/>
            </a:pPr>
            <a:r>
              <a:rPr lang="en-AU" sz="800">
                <a:solidFill>
                  <a:schemeClr val="tx1">
                    <a:lumMod val="85000"/>
                    <a:lumOff val="15000"/>
                  </a:schemeClr>
                </a:solidFill>
                <a:latin typeface="Source Sans Pro" panose="020B0503030403020204" pitchFamily="34" charset="0"/>
                <a:ea typeface="Source Sans Pro" panose="020B0503030403020204" pitchFamily="34" charset="0"/>
              </a:rPr>
              <a:t>Options with less than 7 responses are not shown in the overall 2018 vs 2023 graph above. All provided options are included in the results by SRS type table to the right.</a:t>
            </a:r>
          </a:p>
        </p:txBody>
      </p:sp>
    </p:spTree>
    <p:extLst>
      <p:ext uri="{BB962C8B-B14F-4D97-AF65-F5344CB8AC3E}">
        <p14:creationId xmlns:p14="http://schemas.microsoft.com/office/powerpoint/2010/main" val="2033898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9E5060-A04B-498E-BBDF-A4BEBA5BB936}"/>
              </a:ext>
            </a:extLst>
          </p:cNvPr>
          <p:cNvSpPr>
            <a:spLocks noGrp="1"/>
          </p:cNvSpPr>
          <p:nvPr>
            <p:ph type="ctrTitle"/>
          </p:nvPr>
        </p:nvSpPr>
        <p:spPr>
          <a:xfrm>
            <a:off x="731519" y="370751"/>
            <a:ext cx="11096045" cy="630418"/>
          </a:xfrm>
        </p:spPr>
        <p:txBody>
          <a:bodyPr>
            <a:normAutofit/>
          </a:bodyPr>
          <a:lstStyle/>
          <a:p>
            <a:r>
              <a:rPr lang="en-US" sz="2800">
                <a:latin typeface="Roboto Slab regular"/>
                <a:ea typeface="Roboto Slab regular"/>
                <a:cs typeface="Roboto Slab regular"/>
              </a:rPr>
              <a:t>Executive summary– Facilities questionnaire</a:t>
            </a:r>
            <a:endParaRPr lang="en-AU" sz="2800">
              <a:cs typeface="Roboto Slab regular"/>
            </a:endParaRPr>
          </a:p>
        </p:txBody>
      </p:sp>
      <p:sp>
        <p:nvSpPr>
          <p:cNvPr id="8" name="Subtitle 7">
            <a:extLst>
              <a:ext uri="{FF2B5EF4-FFF2-40B4-BE49-F238E27FC236}">
                <a16:creationId xmlns:a16="http://schemas.microsoft.com/office/drawing/2014/main" id="{10CCD1AF-850A-4262-8BB5-B8E384C7C3FE}"/>
              </a:ext>
            </a:extLst>
          </p:cNvPr>
          <p:cNvSpPr>
            <a:spLocks noGrp="1"/>
          </p:cNvSpPr>
          <p:nvPr>
            <p:ph type="subTitle" idx="1"/>
          </p:nvPr>
        </p:nvSpPr>
        <p:spPr>
          <a:xfrm>
            <a:off x="6424369" y="1483249"/>
            <a:ext cx="4935600" cy="5004000"/>
          </a:xfrm>
        </p:spPr>
        <p:txBody>
          <a:bodyPr vert="horz" lIns="91440" tIns="45720" rIns="91440" bIns="45720" numCol="1" spcCol="1080000" rtlCol="0" anchor="t">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AU" sz="1200" b="1">
                <a:latin typeface="Source Sans Pro" panose="020B0503030403020204" pitchFamily="34" charset="0"/>
                <a:ea typeface="Source Sans Pro" panose="020B0503030403020204" pitchFamily="34" charset="0"/>
              </a:rPr>
              <a:t>Staff</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1,092 people were employed </a:t>
            </a:r>
            <a:r>
              <a:rPr lang="en-AU" sz="1200">
                <a:latin typeface="Source Sans Pro" panose="020B0503030403020204" pitchFamily="34" charset="0"/>
                <a:ea typeface="Source Sans Pro" panose="020B0503030403020204" pitchFamily="34" charset="0"/>
              </a:rPr>
              <a:t>across the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responding SRS.</a:t>
            </a:r>
          </a:p>
          <a:p>
            <a:pPr>
              <a:lnSpc>
                <a:spcPct val="100000"/>
              </a:lnSpc>
              <a:spcBef>
                <a:spcPts val="600"/>
              </a:spcBef>
              <a:buClrTx/>
              <a:defRPr/>
            </a:pPr>
            <a:r>
              <a:rPr lang="en-AU" sz="1200">
                <a:latin typeface="Source Sans Pro" panose="020B0503030403020204" pitchFamily="34" charset="0"/>
                <a:ea typeface="Source Sans Pro" panose="020B0503030403020204" pitchFamily="34" charset="0"/>
              </a:rPr>
              <a:t>47% of staff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lang="en-AU" sz="1200">
                <a:latin typeface="Source Sans Pro" panose="020B0503030403020204" pitchFamily="34" charset="0"/>
                <a:ea typeface="Source Sans Pro" panose="020B0503030403020204" pitchFamily="34" charset="0"/>
              </a:rPr>
              <a:t> employed part time, 28%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 </a:t>
            </a:r>
            <a:r>
              <a:rPr lang="en-AU" sz="1200">
                <a:latin typeface="Source Sans Pro" panose="020B0503030403020204" pitchFamily="34" charset="0"/>
                <a:ea typeface="Source Sans Pro" panose="020B0503030403020204" pitchFamily="34" charset="0"/>
              </a:rPr>
              <a:t>employed casually and 25%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 </a:t>
            </a:r>
            <a:r>
              <a:rPr lang="en-AU" sz="1200">
                <a:latin typeface="Source Sans Pro" panose="020B0503030403020204" pitchFamily="34" charset="0"/>
                <a:ea typeface="Source Sans Pro" panose="020B0503030403020204" pitchFamily="34" charset="0"/>
              </a:rPr>
              <a:t>employed full time. </a:t>
            </a:r>
          </a:p>
          <a:p>
            <a:pPr>
              <a:lnSpc>
                <a:spcPct val="100000"/>
              </a:lnSpc>
              <a:spcBef>
                <a:spcPts val="600"/>
              </a:spcBef>
              <a:buClrTx/>
              <a:defRPr/>
            </a:pPr>
            <a:r>
              <a:rPr lang="en-AU" sz="1200">
                <a:latin typeface="Source Sans Pro" panose="020B0503030403020204" pitchFamily="34" charset="0"/>
                <a:ea typeface="Source Sans Pro" panose="020B0503030403020204" pitchFamily="34" charset="0"/>
              </a:rPr>
              <a:t>34% of staff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lang="en-AU" sz="1200">
                <a:latin typeface="Source Sans Pro" panose="020B0503030403020204" pitchFamily="34" charset="0"/>
                <a:ea typeface="Source Sans Pro" panose="020B0503030403020204" pitchFamily="34" charset="0"/>
              </a:rPr>
              <a:t> employed as personal support workers, 12% of staff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lang="en-AU" sz="1200">
                <a:latin typeface="Source Sans Pro" panose="020B0503030403020204" pitchFamily="34" charset="0"/>
                <a:ea typeface="Source Sans Pro" panose="020B0503030403020204" pitchFamily="34" charset="0"/>
              </a:rPr>
              <a:t> employed as cooks and 11%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lang="en-AU" sz="1200">
                <a:latin typeface="Source Sans Pro" panose="020B0503030403020204" pitchFamily="34" charset="0"/>
                <a:ea typeface="Source Sans Pro" panose="020B0503030403020204" pitchFamily="34" charset="0"/>
              </a:rPr>
              <a:t> employed as personal support coordinators. </a:t>
            </a:r>
          </a:p>
          <a:p>
            <a:pPr>
              <a:lnSpc>
                <a:spcPct val="100000"/>
              </a:lnSpc>
              <a:spcBef>
                <a:spcPts val="600"/>
              </a:spcBef>
              <a:buClrTx/>
              <a:defRPr/>
            </a:pPr>
            <a:r>
              <a:rPr lang="en-AU" sz="1200">
                <a:solidFill>
                  <a:srgbClr val="333333"/>
                </a:solidFill>
                <a:latin typeface="Source Sans Pro" panose="020B0503030403020204" pitchFamily="34" charset="0"/>
                <a:ea typeface="Source Sans Pro" panose="020B0503030403020204" pitchFamily="34" charset="0"/>
              </a:rPr>
              <a:t>92% of SRS staff held a qualification with a Certificate III the most common (qualification 50%). </a:t>
            </a:r>
            <a:r>
              <a:rPr lang="en-GB" sz="1200">
                <a:solidFill>
                  <a:srgbClr val="333333"/>
                </a:solidFill>
                <a:latin typeface="Source Sans Pro"/>
                <a:ea typeface="Source Sans Pro"/>
              </a:rPr>
              <a:t>42% of staff held a Certificate IV qualification or higher compared to 25% in 2018.</a:t>
            </a:r>
            <a:endParaRPr lang="en-US" sz="1050"/>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82% of staff across all SRS held a first aid certificate, 55% held a food handling certificate and 27% held a Mental Health First Aid certificate.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55% of SRS reported having difficulty attracting qualified staff, compared to 40% in 2018. </a:t>
            </a:r>
            <a:endPar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a:p>
            <a:r>
              <a:rPr lang="en-GB" sz="1200" b="1">
                <a:latin typeface="Source Sans Pro"/>
                <a:ea typeface="Source Sans Pro"/>
                <a:cs typeface="+mn-lt"/>
              </a:rPr>
              <a:t>Residents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Resident referrals came primarily from hospitals and mental health service.</a:t>
            </a:r>
          </a:p>
          <a:p>
            <a:pPr lvl="0">
              <a:spcBef>
                <a:spcPts val="600"/>
              </a:spcBef>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When residents leave SRS they are most likely to move to </a:t>
            </a:r>
            <a:r>
              <a:rPr lang="en-AU" sz="1200">
                <a:solidFill>
                  <a:srgbClr val="333333"/>
                </a:solidFill>
                <a:latin typeface="Source Sans Pro" panose="020B0503030403020204" pitchFamily="34" charset="0"/>
                <a:ea typeface="Source Sans Pro" panose="020B0503030403020204" pitchFamily="34" charset="0"/>
              </a:rPr>
              <a:t>supported disability accommodation or Supported </a:t>
            </a:r>
            <a:r>
              <a:rPr lang="en-AU" sz="1200">
                <a:latin typeface="Source Sans Pro" panose="020B0503030403020204" pitchFamily="34" charset="0"/>
                <a:ea typeface="Source Sans Pro" panose="020B0503030403020204" pitchFamily="34" charset="0"/>
              </a:rPr>
              <a:t>Independent Living (SIL) accommodation</a:t>
            </a:r>
            <a:r>
              <a:rPr lang="en-AU" sz="1200">
                <a:solidFill>
                  <a:srgbClr val="333333"/>
                </a:solidFill>
                <a:latin typeface="Source Sans Pro" panose="020B0503030403020204" pitchFamily="34" charset="0"/>
                <a:ea typeface="Source Sans Pro" panose="020B0503030403020204" pitchFamily="34" charset="0"/>
              </a:rPr>
              <a:t>,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another SRS  or they passed away.</a:t>
            </a:r>
            <a:endParaRPr kumimoji="0" lang="en-AU" sz="1200" b="0" i="0" u="none" strike="noStrike" kern="1200" cap="none" spc="0" normalizeH="0" baseline="0" noProof="0">
              <a:ln>
                <a:noFill/>
              </a:ln>
              <a:solidFill>
                <a:srgbClr val="333333"/>
              </a:solidFill>
              <a:effectLst/>
              <a:highlight>
                <a:srgbClr val="00FF00"/>
              </a:highlight>
              <a:uLnTx/>
              <a:uFillTx/>
              <a:latin typeface="Source Sans Pro" panose="020B0503030403020204" pitchFamily="34" charset="0"/>
              <a:ea typeface="Source Sans Pro" panose="020B0503030403020204" pitchFamily="34" charset="0"/>
              <a:cs typeface="+mn-cs"/>
            </a:endParaRPr>
          </a:p>
          <a:p>
            <a:endParaRPr lang="en-GB" sz="1200">
              <a:highlight>
                <a:srgbClr val="FFFF00"/>
              </a:highlight>
              <a:latin typeface="Source Sans Pro"/>
              <a:ea typeface="Source Sans Pro"/>
              <a:cs typeface="+mn-lt"/>
            </a:endParaRPr>
          </a:p>
          <a:p>
            <a:endParaRPr lang="en-GB" sz="1200">
              <a:highlight>
                <a:srgbClr val="FFFF00"/>
              </a:highlight>
              <a:latin typeface="Source Sans Pro"/>
              <a:ea typeface="Source Sans Pro"/>
              <a:cs typeface="+mn-lt"/>
            </a:endParaRPr>
          </a:p>
          <a:p>
            <a:endParaRPr lang="en-GB" sz="1200" strike="sngStrike">
              <a:latin typeface="Source Sans Pro" panose="020B0503030403020204" pitchFamily="34" charset="0"/>
              <a:ea typeface="Source Sans Pro" panose="020B0503030403020204" pitchFamily="34" charset="0"/>
            </a:endParaRPr>
          </a:p>
        </p:txBody>
      </p:sp>
      <p:sp>
        <p:nvSpPr>
          <p:cNvPr id="14" name="Slide Number Placeholder 13">
            <a:extLst>
              <a:ext uri="{FF2B5EF4-FFF2-40B4-BE49-F238E27FC236}">
                <a16:creationId xmlns:a16="http://schemas.microsoft.com/office/drawing/2014/main" id="{52FA217D-7C9D-4A61-BCF8-AEA874AC65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3F9802-22CF-4938-9F44-3FA30BBE2747}" type="slidenum">
              <a:rPr kumimoji="0" lang="en-AU" sz="1200" b="0" i="0" u="none" strike="noStrike" kern="1200" cap="none" spc="0" normalizeH="0" baseline="0" noProof="0" smtClean="0">
                <a:ln>
                  <a:noFill/>
                </a:ln>
                <a:solidFill>
                  <a:srgbClr val="2A3B8F"/>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r>
              <a:rPr kumimoji="0" lang="en-AU" sz="1200" b="0" i="0" u="none" strike="noStrike" kern="1200" cap="none" spc="0" normalizeH="0" baseline="0" noProof="0">
                <a:ln>
                  <a:noFill/>
                </a:ln>
                <a:solidFill>
                  <a:srgbClr val="2A3B8F"/>
                </a:solidFill>
                <a:effectLst/>
                <a:uLnTx/>
                <a:uFillTx/>
                <a:latin typeface="Source Sans Pro"/>
                <a:ea typeface="+mn-ea"/>
                <a:cs typeface="+mn-cs"/>
              </a:rPr>
              <a:t>   |</a:t>
            </a:r>
          </a:p>
        </p:txBody>
      </p:sp>
      <p:sp>
        <p:nvSpPr>
          <p:cNvPr id="4" name="Subtitle 4">
            <a:extLst>
              <a:ext uri="{FF2B5EF4-FFF2-40B4-BE49-F238E27FC236}">
                <a16:creationId xmlns:a16="http://schemas.microsoft.com/office/drawing/2014/main" id="{F3B5B6E4-F106-399E-510E-75F1C89C6808}"/>
              </a:ext>
            </a:extLst>
          </p:cNvPr>
          <p:cNvSpPr txBox="1">
            <a:spLocks/>
          </p:cNvSpPr>
          <p:nvPr/>
        </p:nvSpPr>
        <p:spPr>
          <a:xfrm>
            <a:off x="751741" y="1483249"/>
            <a:ext cx="4933635" cy="5004000"/>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1000"/>
              </a:spcBef>
              <a:buClr>
                <a:srgbClr val="2A3B8F"/>
              </a:buClr>
              <a:buFont typeface="Arial" panose="020B0604020202020204" pitchFamily="34" charset="0"/>
              <a:buNone/>
              <a:defRPr sz="2400" b="0" i="0" kern="1200">
                <a:solidFill>
                  <a:srgbClr val="333333"/>
                </a:solidFill>
                <a:latin typeface="+mn-lt"/>
                <a:ea typeface="Source Sans Pro Light" panose="020B0403030403020204" pitchFamily="34" charset="0"/>
                <a:cs typeface="+mn-cs"/>
              </a:defRPr>
            </a:lvl1pPr>
            <a:lvl2pPr marL="457200" indent="0" algn="l" defTabSz="914400" rtl="0" eaLnBrk="1" latinLnBrk="0" hangingPunct="1">
              <a:lnSpc>
                <a:spcPct val="114000"/>
              </a:lnSpc>
              <a:spcBef>
                <a:spcPts val="500"/>
              </a:spcBef>
              <a:buClr>
                <a:srgbClr val="2A3B8F"/>
              </a:buClr>
              <a:buFont typeface="Arial" panose="020B0604020202020204" pitchFamily="34" charset="0"/>
              <a:buNone/>
              <a:defRPr sz="2000" b="0" i="0" kern="1200">
                <a:solidFill>
                  <a:srgbClr val="414140"/>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114000"/>
              </a:lnSpc>
              <a:spcBef>
                <a:spcPts val="500"/>
              </a:spcBef>
              <a:buClr>
                <a:srgbClr val="2A3B8F"/>
              </a:buClr>
              <a:buFont typeface="Arial" panose="020B0604020202020204" pitchFamily="34" charset="0"/>
              <a:buNone/>
              <a:defRPr sz="1800" b="0" i="0" kern="1200">
                <a:solidFill>
                  <a:srgbClr val="414140"/>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1"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Response rate</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100 SRS completed the 2023 census, delivering a 90% response rate.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This sample size provides 99% confidence that the results are accurate within a 3.9% confidence interval.</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1"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Facilities and Plans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72% of responding SRS were pension level SRS.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The total number of registered beds across all respondents was 3,478 beds with a 76% occupancy rate. </a:t>
            </a: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381 beds were kept permanently vacant.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83% of</a:t>
            </a:r>
            <a:r>
              <a:rPr kumimoji="0" lang="en-US"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 SRS leased their buildings, with 66% holding leases of more than 5 years</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74% of SRS </a:t>
            </a:r>
            <a:r>
              <a:rPr lang="en-AU" sz="1200">
                <a:latin typeface="Source Sans Pro" panose="020B0503030403020204" pitchFamily="34" charset="0"/>
                <a:ea typeface="Source Sans Pro" panose="020B0503030403020204" pitchFamily="34" charset="0"/>
              </a:rPr>
              <a:t>that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leased their premises intend to renew the lease.</a:t>
            </a:r>
            <a:endPar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46% of SRS indicated trouble attracting residents, primarily because residents wanted to live more independently,  and potential residents couldn’t afford SRS fees. Above pension SRS were more likely to report having trouble attracting residents than pension level SRS.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92% of residents were considered to be living permanently at the SRS.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68 % of SRS planned to continue operating in the next three years compared to 90% in 2018.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48% of SRS were registered or planned to register as a NDIS provider. </a:t>
            </a:r>
            <a:endPar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p:txBody>
      </p:sp>
      <p:sp>
        <p:nvSpPr>
          <p:cNvPr id="2" name="Subtitle 7">
            <a:extLst>
              <a:ext uri="{FF2B5EF4-FFF2-40B4-BE49-F238E27FC236}">
                <a16:creationId xmlns:a16="http://schemas.microsoft.com/office/drawing/2014/main" id="{40395E91-A6B2-9FA7-C1DA-FD139ED24E9A}"/>
              </a:ext>
            </a:extLst>
          </p:cNvPr>
          <p:cNvSpPr txBox="1">
            <a:spLocks/>
          </p:cNvSpPr>
          <p:nvPr/>
        </p:nvSpPr>
        <p:spPr>
          <a:xfrm>
            <a:off x="832031" y="1319313"/>
            <a:ext cx="10895019" cy="666867"/>
          </a:xfrm>
          <a:prstGeom prst="rect">
            <a:avLst/>
          </a:prstGeom>
        </p:spPr>
        <p:txBody>
          <a:bodyPr vert="horz" lIns="91440" tIns="45720" rIns="91440" bIns="45720" numCol="1" spcCol="1080000" rtlCol="0" anchor="t">
            <a:noAutofit/>
          </a:bodyPr>
          <a:lstStyle>
            <a:lvl1pPr marL="0" indent="0" algn="l" defTabSz="914400" rtl="0" eaLnBrk="1" latinLnBrk="0" hangingPunct="1">
              <a:lnSpc>
                <a:spcPct val="114000"/>
              </a:lnSpc>
              <a:spcBef>
                <a:spcPts val="1000"/>
              </a:spcBef>
              <a:buClr>
                <a:srgbClr val="2A3B8F"/>
              </a:buClr>
              <a:buFont typeface="Arial" panose="020B0604020202020204" pitchFamily="34" charset="0"/>
              <a:buNone/>
              <a:defRPr sz="2400" b="0" i="0" kern="1200">
                <a:solidFill>
                  <a:srgbClr val="333333"/>
                </a:solidFill>
                <a:latin typeface="+mn-lt"/>
                <a:ea typeface="Source Sans Pro Light" panose="020B0403030403020204" pitchFamily="34" charset="0"/>
                <a:cs typeface="+mn-cs"/>
              </a:defRPr>
            </a:lvl1pPr>
            <a:lvl2pPr marL="457200" indent="0" algn="l" defTabSz="914400" rtl="0" eaLnBrk="1" latinLnBrk="0" hangingPunct="1">
              <a:lnSpc>
                <a:spcPct val="114000"/>
              </a:lnSpc>
              <a:spcBef>
                <a:spcPts val="500"/>
              </a:spcBef>
              <a:buClr>
                <a:srgbClr val="2A3B8F"/>
              </a:buClr>
              <a:buFont typeface="Arial" panose="020B0604020202020204" pitchFamily="34" charset="0"/>
              <a:buNone/>
              <a:defRPr sz="2000" b="0" i="0" kern="1200">
                <a:solidFill>
                  <a:srgbClr val="414140"/>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114000"/>
              </a:lnSpc>
              <a:spcBef>
                <a:spcPts val="500"/>
              </a:spcBef>
              <a:buClr>
                <a:srgbClr val="2A3B8F"/>
              </a:buClr>
              <a:buFont typeface="Arial" panose="020B0604020202020204" pitchFamily="34" charset="0"/>
              <a:buNone/>
              <a:defRPr sz="1800" b="0" i="0" kern="1200">
                <a:solidFill>
                  <a:srgbClr val="414140"/>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600"/>
              </a:spcBef>
              <a:spcAft>
                <a:spcPts val="0"/>
              </a:spcAft>
              <a:buClr>
                <a:srgbClr val="2A3B8F"/>
              </a:buClr>
              <a:buSzTx/>
              <a:buFont typeface="Arial" panose="020B0604020202020204" pitchFamily="34" charset="0"/>
              <a:buNone/>
              <a:tabLst/>
              <a:defRPr/>
            </a:pPr>
            <a:endParaRPr kumimoji="0" lang="en-GB" sz="1200" b="0" i="0" u="none" strike="noStrike" kern="1200" cap="none" spc="0" normalizeH="0" baseline="0" noProof="0">
              <a:ln>
                <a:noFill/>
              </a:ln>
              <a:solidFill>
                <a:srgbClr val="333333"/>
              </a:solidFill>
              <a:effectLst/>
              <a:highlight>
                <a:srgbClr val="FFFF00"/>
              </a:highlight>
              <a:uLnTx/>
              <a:uFillTx/>
              <a:latin typeface="Source Sans Pro"/>
              <a:ea typeface="Source Sans Pro"/>
              <a:cs typeface="+mn-cs"/>
            </a:endParaRPr>
          </a:p>
        </p:txBody>
      </p:sp>
    </p:spTree>
    <p:extLst>
      <p:ext uri="{BB962C8B-B14F-4D97-AF65-F5344CB8AC3E}">
        <p14:creationId xmlns:p14="http://schemas.microsoft.com/office/powerpoint/2010/main" val="1634111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vert="horz" lIns="91440" tIns="45720" rIns="91440" bIns="45720" rtlCol="0" anchor="b">
            <a:noAutofit/>
          </a:bodyPr>
          <a:lstStyle/>
          <a:p>
            <a:r>
              <a:rPr lang="en-AU" sz="2800"/>
              <a:t>15% of residents had their fees fully or partially </a:t>
            </a:r>
            <a:br>
              <a:rPr lang="en-AU" sz="2800"/>
            </a:br>
            <a:r>
              <a:rPr lang="en-AU" sz="2800"/>
              <a:t>paid for by a funded services</a:t>
            </a:r>
            <a:endParaRPr lang="en-GB" sz="2800"/>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1045029" y="1723351"/>
            <a:ext cx="492677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Does this resident have their SRS fees fully or partially </a:t>
            </a:r>
            <a:br>
              <a:rPr lang="en-GB"/>
            </a:br>
            <a:r>
              <a:rPr lang="en-GB"/>
              <a:t>paid for by any of the following funded services?</a:t>
            </a:r>
          </a:p>
        </p:txBody>
      </p:sp>
      <p:sp>
        <p:nvSpPr>
          <p:cNvPr id="22" name="Subtitle 7">
            <a:extLst>
              <a:ext uri="{FF2B5EF4-FFF2-40B4-BE49-F238E27FC236}">
                <a16:creationId xmlns:a16="http://schemas.microsoft.com/office/drawing/2014/main" id="{A4704A12-9639-21D0-E622-31E7441EC640}"/>
              </a:ext>
            </a:extLst>
          </p:cNvPr>
          <p:cNvSpPr txBox="1">
            <a:spLocks/>
          </p:cNvSpPr>
          <p:nvPr/>
        </p:nvSpPr>
        <p:spPr>
          <a:xfrm>
            <a:off x="6578556" y="1837825"/>
            <a:ext cx="4784768" cy="351637"/>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40</a:t>
            </a:fld>
            <a:r>
              <a:rPr lang="en-AU"/>
              <a:t>   |</a:t>
            </a:r>
          </a:p>
        </p:txBody>
      </p:sp>
      <p:graphicFrame>
        <p:nvGraphicFramePr>
          <p:cNvPr id="10" name="Chart 9">
            <a:extLst>
              <a:ext uri="{FF2B5EF4-FFF2-40B4-BE49-F238E27FC236}">
                <a16:creationId xmlns:a16="http://schemas.microsoft.com/office/drawing/2014/main" id="{78D304D5-5750-3B59-F3DD-AE608A5AFDC8}"/>
              </a:ext>
            </a:extLst>
          </p:cNvPr>
          <p:cNvGraphicFramePr/>
          <p:nvPr>
            <p:extLst>
              <p:ext uri="{D42A27DB-BD31-4B8C-83A1-F6EECF244321}">
                <p14:modId xmlns:p14="http://schemas.microsoft.com/office/powerpoint/2010/main" val="3702557025"/>
              </p:ext>
            </p:extLst>
          </p:nvPr>
        </p:nvGraphicFramePr>
        <p:xfrm>
          <a:off x="731519" y="2559066"/>
          <a:ext cx="5159695" cy="417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a:extLst>
              <a:ext uri="{FF2B5EF4-FFF2-40B4-BE49-F238E27FC236}">
                <a16:creationId xmlns:a16="http://schemas.microsoft.com/office/drawing/2014/main" id="{15154CE6-8BFB-06EF-3D0C-D0859DB3E5E6}"/>
              </a:ext>
            </a:extLst>
          </p:cNvPr>
          <p:cNvGraphicFramePr>
            <a:graphicFrameLocks noGrp="1"/>
          </p:cNvGraphicFramePr>
          <p:nvPr>
            <p:extLst>
              <p:ext uri="{D42A27DB-BD31-4B8C-83A1-F6EECF244321}">
                <p14:modId xmlns:p14="http://schemas.microsoft.com/office/powerpoint/2010/main" val="1081003857"/>
              </p:ext>
            </p:extLst>
          </p:nvPr>
        </p:nvGraphicFramePr>
        <p:xfrm>
          <a:off x="6578555" y="2494714"/>
          <a:ext cx="4784769" cy="3525089"/>
        </p:xfrm>
        <a:graphic>
          <a:graphicData uri="http://schemas.openxmlformats.org/drawingml/2006/table">
            <a:tbl>
              <a:tblPr/>
              <a:tblGrid>
                <a:gridCol w="2146345">
                  <a:extLst>
                    <a:ext uri="{9D8B030D-6E8A-4147-A177-3AD203B41FA5}">
                      <a16:colId xmlns:a16="http://schemas.microsoft.com/office/drawing/2014/main" val="4065389796"/>
                    </a:ext>
                  </a:extLst>
                </a:gridCol>
                <a:gridCol w="659606">
                  <a:extLst>
                    <a:ext uri="{9D8B030D-6E8A-4147-A177-3AD203B41FA5}">
                      <a16:colId xmlns:a16="http://schemas.microsoft.com/office/drawing/2014/main" val="1616748845"/>
                    </a:ext>
                  </a:extLst>
                </a:gridCol>
                <a:gridCol w="659606">
                  <a:extLst>
                    <a:ext uri="{9D8B030D-6E8A-4147-A177-3AD203B41FA5}">
                      <a16:colId xmlns:a16="http://schemas.microsoft.com/office/drawing/2014/main" val="2831541232"/>
                    </a:ext>
                  </a:extLst>
                </a:gridCol>
                <a:gridCol w="659606">
                  <a:extLst>
                    <a:ext uri="{9D8B030D-6E8A-4147-A177-3AD203B41FA5}">
                      <a16:colId xmlns:a16="http://schemas.microsoft.com/office/drawing/2014/main" val="3705526380"/>
                    </a:ext>
                  </a:extLst>
                </a:gridCol>
                <a:gridCol w="659606">
                  <a:extLst>
                    <a:ext uri="{9D8B030D-6E8A-4147-A177-3AD203B41FA5}">
                      <a16:colId xmlns:a16="http://schemas.microsoft.com/office/drawing/2014/main" val="3396576621"/>
                    </a:ext>
                  </a:extLst>
                </a:gridCol>
              </a:tblGrid>
              <a:tr h="374678">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(n=413)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(n=147)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50310">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346034">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Mental health service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34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43%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4072415347"/>
                  </a:ext>
                </a:extLst>
              </a:tr>
              <a:tr h="346034">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NDIS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2854446571"/>
                  </a:ext>
                </a:extLst>
              </a:tr>
              <a:tr h="346034">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Aged Care Package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30%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198014114"/>
                  </a:ext>
                </a:extLst>
              </a:tr>
              <a:tr h="346034">
                <a:tc>
                  <a:txBody>
                    <a:bodyPr/>
                    <a:lstStyle/>
                    <a:p>
                      <a:pPr marL="0" algn="l" defTabSz="914400" rtl="0" eaLnBrk="1" fontAlgn="b" latinLnBrk="0" hangingPunct="1"/>
                      <a:r>
                        <a:rPr lang="en-GB" sz="1000" b="0" i="0" u="none" strike="noStrike" kern="1200">
                          <a:solidFill>
                            <a:srgbClr val="000000"/>
                          </a:solidFill>
                          <a:effectLst/>
                          <a:latin typeface="+mn-lt"/>
                          <a:ea typeface="+mn-ea"/>
                          <a:cs typeface="+mn-cs"/>
                        </a:rPr>
                        <a:t>A housing or homelessness service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5070125"/>
                  </a:ext>
                </a:extLst>
              </a:tr>
              <a:tr h="346034">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Other, specify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25078986"/>
                  </a:ext>
                </a:extLst>
              </a:tr>
              <a:tr h="346034">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Department of Veteran Affairs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3125911784"/>
                  </a:ext>
                </a:extLst>
              </a:tr>
              <a:tr h="377863">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Department of Justice/Corrections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187800013"/>
                  </a:ext>
                </a:extLst>
              </a:tr>
              <a:tr h="346034">
                <a:tc>
                  <a:txBody>
                    <a:bodyPr/>
                    <a:lstStyle/>
                    <a:p>
                      <a:pPr marL="0" algn="l" defTabSz="914400" rtl="0" eaLnBrk="1" fontAlgn="b" latinLnBrk="0" hangingPunct="1"/>
                      <a:r>
                        <a:rPr lang="en-AU" sz="1000" b="0" i="0" u="none" strike="noStrike" kern="1200">
                          <a:solidFill>
                            <a:srgbClr val="000000"/>
                          </a:solidFill>
                          <a:effectLst/>
                          <a:latin typeface="+mn-lt"/>
                          <a:ea typeface="+mn-ea"/>
                          <a:cs typeface="+mn-cs"/>
                        </a:rPr>
                        <a:t>Transport Accident Commission (TAC)</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marL="0" algn="ctr" defTabSz="914400" rtl="0" eaLnBrk="1" fontAlgn="b" latinLnBrk="0" hangingPunct="1"/>
                      <a:r>
                        <a:rPr lang="en-AU" sz="1000" b="0" i="0" u="none" strike="noStrike" kern="1200">
                          <a:solidFill>
                            <a:srgbClr val="000000"/>
                          </a:solidFill>
                          <a:effectLst/>
                          <a:latin typeface="+mn-lt"/>
                          <a:ea typeface="+mn-ea"/>
                          <a:cs typeface="+mn-cs"/>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4237"/>
                  </a:ext>
                </a:extLst>
              </a:tr>
            </a:tbl>
          </a:graphicData>
        </a:graphic>
      </p:graphicFrame>
      <p:sp>
        <p:nvSpPr>
          <p:cNvPr id="3" name="Subtitle 7">
            <a:extLst>
              <a:ext uri="{FF2B5EF4-FFF2-40B4-BE49-F238E27FC236}">
                <a16:creationId xmlns:a16="http://schemas.microsoft.com/office/drawing/2014/main" id="{08465B56-C2EA-E555-5BB3-EE9D6F10C4BF}"/>
              </a:ext>
            </a:extLst>
          </p:cNvPr>
          <p:cNvSpPr txBox="1">
            <a:spLocks/>
          </p:cNvSpPr>
          <p:nvPr/>
        </p:nvSpPr>
        <p:spPr>
          <a:xfrm>
            <a:off x="1000444" y="2466964"/>
            <a:ext cx="497135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Funding was most frequently provided by mental health services (34%) and  NDIS (20%).</a:t>
            </a:r>
          </a:p>
        </p:txBody>
      </p:sp>
    </p:spTree>
    <p:extLst>
      <p:ext uri="{BB962C8B-B14F-4D97-AF65-F5344CB8AC3E}">
        <p14:creationId xmlns:p14="http://schemas.microsoft.com/office/powerpoint/2010/main" val="2036401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AU" sz="2800">
                <a:latin typeface="Roboto Slab regular"/>
                <a:ea typeface="Roboto Slab regular"/>
                <a:cs typeface="Roboto Slab regular"/>
              </a:rPr>
              <a:t>58% of sampled residents had lived at the SRS for</a:t>
            </a:r>
            <a:br>
              <a:rPr lang="en-AU" sz="2800">
                <a:latin typeface="Roboto Slab regular"/>
                <a:ea typeface="Roboto Slab regular"/>
                <a:cs typeface="Roboto Slab regular"/>
              </a:rPr>
            </a:br>
            <a:r>
              <a:rPr lang="en-AU" sz="2800">
                <a:latin typeface="Roboto Slab regular"/>
                <a:ea typeface="Roboto Slab regular"/>
                <a:cs typeface="Roboto Slab regular"/>
              </a:rPr>
              <a:t>5 years or less</a:t>
            </a:r>
            <a:endParaRPr lang="en-AU" sz="2800">
              <a:solidFill>
                <a:srgbClr val="FF0000"/>
              </a:solidFill>
              <a:latin typeface="Roboto Slab regular"/>
              <a:ea typeface="Roboto Slab regular"/>
              <a:cs typeface="Roboto Slab regular"/>
            </a:endParaRPr>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41</a:t>
            </a:fld>
            <a:r>
              <a:rPr lang="en-AU"/>
              <a:t>   |</a:t>
            </a:r>
          </a:p>
        </p:txBody>
      </p:sp>
      <p:sp>
        <p:nvSpPr>
          <p:cNvPr id="8" name="Subtitle 7">
            <a:extLst>
              <a:ext uri="{FF2B5EF4-FFF2-40B4-BE49-F238E27FC236}">
                <a16:creationId xmlns:a16="http://schemas.microsoft.com/office/drawing/2014/main" id="{D6251C0D-4EFB-7926-12A6-845EF88F04FE}"/>
              </a:ext>
            </a:extLst>
          </p:cNvPr>
          <p:cNvSpPr txBox="1">
            <a:spLocks/>
          </p:cNvSpPr>
          <p:nvPr/>
        </p:nvSpPr>
        <p:spPr>
          <a:xfrm>
            <a:off x="919879" y="1620716"/>
            <a:ext cx="4909421" cy="286959"/>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Length of stay 2023 vs 2018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11" name="Subtitle 7">
            <a:extLst>
              <a:ext uri="{FF2B5EF4-FFF2-40B4-BE49-F238E27FC236}">
                <a16:creationId xmlns:a16="http://schemas.microsoft.com/office/drawing/2014/main" id="{18D17159-34FF-897E-6E4B-B9E7D573E2B7}"/>
              </a:ext>
            </a:extLst>
          </p:cNvPr>
          <p:cNvSpPr txBox="1">
            <a:spLocks/>
          </p:cNvSpPr>
          <p:nvPr/>
        </p:nvSpPr>
        <p:spPr>
          <a:xfrm>
            <a:off x="6960786" y="1642627"/>
            <a:ext cx="4697813" cy="307474"/>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Length of stay 2023 vs 2018 by SRS type</a:t>
            </a:r>
          </a:p>
        </p:txBody>
      </p:sp>
      <p:sp>
        <p:nvSpPr>
          <p:cNvPr id="12" name="Subtitle 7">
            <a:extLst>
              <a:ext uri="{FF2B5EF4-FFF2-40B4-BE49-F238E27FC236}">
                <a16:creationId xmlns:a16="http://schemas.microsoft.com/office/drawing/2014/main" id="{E463476C-C58F-C117-D605-3D3B205273F4}"/>
              </a:ext>
            </a:extLst>
          </p:cNvPr>
          <p:cNvSpPr txBox="1">
            <a:spLocks/>
          </p:cNvSpPr>
          <p:nvPr/>
        </p:nvSpPr>
        <p:spPr>
          <a:xfrm>
            <a:off x="919880" y="2058326"/>
            <a:ext cx="4909420"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In 2018 the number of residents living in an SRS for 5 years or less was 4%.</a:t>
            </a:r>
            <a:endParaRPr lang="en-GB" sz="1200">
              <a:solidFill>
                <a:srgbClr val="333333"/>
              </a:solidFill>
              <a:latin typeface="Source Sans Pro" panose="020B0503030403020204" pitchFamily="34" charset="0"/>
              <a:ea typeface="Source Sans Pro" panose="020B0503030403020204" pitchFamily="34" charset="0"/>
            </a:endParaRPr>
          </a:p>
        </p:txBody>
      </p:sp>
      <p:graphicFrame>
        <p:nvGraphicFramePr>
          <p:cNvPr id="14" name="Chart 13">
            <a:extLst>
              <a:ext uri="{FF2B5EF4-FFF2-40B4-BE49-F238E27FC236}">
                <a16:creationId xmlns:a16="http://schemas.microsoft.com/office/drawing/2014/main" id="{ED5DD8A0-03A7-E895-807A-0728ED2E0A36}"/>
              </a:ext>
            </a:extLst>
          </p:cNvPr>
          <p:cNvGraphicFramePr/>
          <p:nvPr>
            <p:extLst>
              <p:ext uri="{D42A27DB-BD31-4B8C-83A1-F6EECF244321}">
                <p14:modId xmlns:p14="http://schemas.microsoft.com/office/powerpoint/2010/main" val="927301917"/>
              </p:ext>
            </p:extLst>
          </p:nvPr>
        </p:nvGraphicFramePr>
        <p:xfrm>
          <a:off x="919879" y="2590912"/>
          <a:ext cx="4962525" cy="3896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Table 1">
            <a:extLst>
              <a:ext uri="{FF2B5EF4-FFF2-40B4-BE49-F238E27FC236}">
                <a16:creationId xmlns:a16="http://schemas.microsoft.com/office/drawing/2014/main" id="{DA5EDFD4-B64F-435D-562A-1ADF0D7C6365}"/>
              </a:ext>
            </a:extLst>
          </p:cNvPr>
          <p:cNvGraphicFramePr>
            <a:graphicFrameLocks noGrp="1"/>
          </p:cNvGraphicFramePr>
          <p:nvPr>
            <p:extLst>
              <p:ext uri="{D42A27DB-BD31-4B8C-83A1-F6EECF244321}">
                <p14:modId xmlns:p14="http://schemas.microsoft.com/office/powerpoint/2010/main" val="3669561653"/>
              </p:ext>
            </p:extLst>
          </p:nvPr>
        </p:nvGraphicFramePr>
        <p:xfrm>
          <a:off x="6960786" y="2181226"/>
          <a:ext cx="4697815" cy="3715530"/>
        </p:xfrm>
        <a:graphic>
          <a:graphicData uri="http://schemas.openxmlformats.org/drawingml/2006/table">
            <a:tbl>
              <a:tblPr/>
              <a:tblGrid>
                <a:gridCol w="997351">
                  <a:extLst>
                    <a:ext uri="{9D8B030D-6E8A-4147-A177-3AD203B41FA5}">
                      <a16:colId xmlns:a16="http://schemas.microsoft.com/office/drawing/2014/main" val="4065389796"/>
                    </a:ext>
                  </a:extLst>
                </a:gridCol>
                <a:gridCol w="616744">
                  <a:extLst>
                    <a:ext uri="{9D8B030D-6E8A-4147-A177-3AD203B41FA5}">
                      <a16:colId xmlns:a16="http://schemas.microsoft.com/office/drawing/2014/main" val="1616748845"/>
                    </a:ext>
                  </a:extLst>
                </a:gridCol>
                <a:gridCol w="616744">
                  <a:extLst>
                    <a:ext uri="{9D8B030D-6E8A-4147-A177-3AD203B41FA5}">
                      <a16:colId xmlns:a16="http://schemas.microsoft.com/office/drawing/2014/main" val="2831541232"/>
                    </a:ext>
                  </a:extLst>
                </a:gridCol>
                <a:gridCol w="616744">
                  <a:extLst>
                    <a:ext uri="{9D8B030D-6E8A-4147-A177-3AD203B41FA5}">
                      <a16:colId xmlns:a16="http://schemas.microsoft.com/office/drawing/2014/main" val="668488960"/>
                    </a:ext>
                  </a:extLst>
                </a:gridCol>
                <a:gridCol w="616744">
                  <a:extLst>
                    <a:ext uri="{9D8B030D-6E8A-4147-A177-3AD203B41FA5}">
                      <a16:colId xmlns:a16="http://schemas.microsoft.com/office/drawing/2014/main" val="3705526380"/>
                    </a:ext>
                  </a:extLst>
                </a:gridCol>
                <a:gridCol w="616744">
                  <a:extLst>
                    <a:ext uri="{9D8B030D-6E8A-4147-A177-3AD203B41FA5}">
                      <a16:colId xmlns:a16="http://schemas.microsoft.com/office/drawing/2014/main" val="3396576621"/>
                    </a:ext>
                  </a:extLst>
                </a:gridCol>
                <a:gridCol w="616744">
                  <a:extLst>
                    <a:ext uri="{9D8B030D-6E8A-4147-A177-3AD203B41FA5}">
                      <a16:colId xmlns:a16="http://schemas.microsoft.com/office/drawing/2014/main" val="658016694"/>
                    </a:ext>
                  </a:extLst>
                </a:gridCol>
              </a:tblGrid>
              <a:tr h="792319">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(n=676)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47114">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286233">
                <a:tc>
                  <a:txBody>
                    <a:bodyPr/>
                    <a:lstStyle/>
                    <a:p>
                      <a:pPr algn="l" fontAlgn="b"/>
                      <a:r>
                        <a:rPr lang="en-AU" sz="1000" b="0" i="0" u="none" strike="noStrike">
                          <a:solidFill>
                            <a:srgbClr val="000000"/>
                          </a:solidFill>
                          <a:effectLst/>
                          <a:latin typeface="+mn-lt"/>
                        </a:rPr>
                        <a:t>Less than a year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112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B050"/>
                          </a:solidFill>
                          <a:effectLst/>
                          <a:latin typeface="+mn-lt"/>
                          <a:ea typeface="+mn-ea"/>
                          <a:cs typeface="+mn-cs"/>
                        </a:rPr>
                        <a:t>+17%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42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B050"/>
                          </a:solidFill>
                          <a:effectLst/>
                          <a:latin typeface="+mn-lt"/>
                          <a:ea typeface="+mn-ea"/>
                          <a:cs typeface="+mn-cs"/>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1402580"/>
                  </a:ext>
                </a:extLst>
              </a:tr>
              <a:tr h="286233">
                <a:tc>
                  <a:txBody>
                    <a:bodyPr/>
                    <a:lstStyle/>
                    <a:p>
                      <a:pPr algn="l" fontAlgn="b"/>
                      <a:r>
                        <a:rPr lang="en-AU" sz="1000" b="0" i="0" u="none" strike="noStrike">
                          <a:solidFill>
                            <a:srgbClr val="000000"/>
                          </a:solidFill>
                          <a:effectLst/>
                          <a:latin typeface="+mn-lt"/>
                        </a:rPr>
                        <a:t>1-5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248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37%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kern="1200">
                          <a:solidFill>
                            <a:srgbClr val="00B050"/>
                          </a:solidFill>
                          <a:effectLst/>
                          <a:latin typeface="+mn-lt"/>
                          <a:ea typeface="+mn-ea"/>
                          <a:cs typeface="+mn-cs"/>
                        </a:rPr>
                        <a:t>+33%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148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56%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kern="1200">
                          <a:solidFill>
                            <a:srgbClr val="00B050"/>
                          </a:solidFill>
                          <a:effectLst/>
                          <a:latin typeface="+mn-lt"/>
                          <a:ea typeface="+mn-ea"/>
                          <a:cs typeface="+mn-cs"/>
                        </a:rPr>
                        <a:t>+51%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26862832"/>
                  </a:ext>
                </a:extLst>
              </a:tr>
              <a:tr h="286233">
                <a:tc>
                  <a:txBody>
                    <a:bodyPr/>
                    <a:lstStyle/>
                    <a:p>
                      <a:pPr algn="l" fontAlgn="b"/>
                      <a:r>
                        <a:rPr lang="en-AU" sz="1000" b="0" i="0" u="none" strike="noStrike">
                          <a:solidFill>
                            <a:srgbClr val="000000"/>
                          </a:solidFill>
                          <a:effectLst/>
                          <a:latin typeface="+mn-lt"/>
                        </a:rPr>
                        <a:t>6-10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137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FF0000"/>
                          </a:solidFill>
                          <a:effectLst/>
                          <a:latin typeface="+mn-lt"/>
                          <a:ea typeface="+mn-ea"/>
                          <a:cs typeface="+mn-cs"/>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56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FF0000"/>
                          </a:solidFill>
                          <a:effectLst/>
                          <a:latin typeface="+mn-lt"/>
                          <a:ea typeface="+mn-ea"/>
                          <a:cs typeface="+mn-cs"/>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69885957"/>
                  </a:ext>
                </a:extLst>
              </a:tr>
              <a:tr h="286233">
                <a:tc>
                  <a:txBody>
                    <a:bodyPr/>
                    <a:lstStyle/>
                    <a:p>
                      <a:pPr algn="l" fontAlgn="b"/>
                      <a:r>
                        <a:rPr lang="en-AU" sz="1000" b="0" i="0" u="none" strike="noStrike">
                          <a:solidFill>
                            <a:srgbClr val="000000"/>
                          </a:solidFill>
                          <a:effectLst/>
                          <a:latin typeface="+mn-lt"/>
                        </a:rPr>
                        <a:t>11-15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93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7800013"/>
                  </a:ext>
                </a:extLst>
              </a:tr>
              <a:tr h="286233">
                <a:tc>
                  <a:txBody>
                    <a:bodyPr/>
                    <a:lstStyle/>
                    <a:p>
                      <a:pPr algn="l" fontAlgn="b"/>
                      <a:r>
                        <a:rPr lang="en-AU" sz="1000" b="0" i="0" u="none" strike="noStrike">
                          <a:solidFill>
                            <a:srgbClr val="000000"/>
                          </a:solidFill>
                          <a:effectLst/>
                          <a:latin typeface="+mn-lt"/>
                        </a:rPr>
                        <a:t>16-20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52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2342461"/>
                  </a:ext>
                </a:extLst>
              </a:tr>
              <a:tr h="286233">
                <a:tc>
                  <a:txBody>
                    <a:bodyPr/>
                    <a:lstStyle/>
                    <a:p>
                      <a:pPr algn="l" fontAlgn="b"/>
                      <a:r>
                        <a:rPr lang="en-AU" sz="1000" b="0" i="0" u="none" strike="noStrike">
                          <a:solidFill>
                            <a:srgbClr val="000000"/>
                          </a:solidFill>
                          <a:effectLst/>
                          <a:latin typeface="+mn-lt"/>
                        </a:rPr>
                        <a:t>21-25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417627"/>
                  </a:ext>
                </a:extLst>
              </a:tr>
              <a:tr h="286233">
                <a:tc>
                  <a:txBody>
                    <a:bodyPr/>
                    <a:lstStyle/>
                    <a:p>
                      <a:pPr algn="l" fontAlgn="b"/>
                      <a:r>
                        <a:rPr lang="en-AU" sz="1000" b="0" i="0" u="none" strike="noStrike">
                          <a:solidFill>
                            <a:srgbClr val="000000"/>
                          </a:solidFill>
                          <a:effectLst/>
                          <a:latin typeface="+mn-lt"/>
                        </a:rPr>
                        <a:t>26-30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1842437"/>
                  </a:ext>
                </a:extLst>
              </a:tr>
              <a:tr h="286233">
                <a:tc>
                  <a:txBody>
                    <a:bodyPr/>
                    <a:lstStyle/>
                    <a:p>
                      <a:pPr algn="l" fontAlgn="b"/>
                      <a:r>
                        <a:rPr lang="en-AU" sz="1000" b="0" i="0" u="none" strike="noStrike">
                          <a:solidFill>
                            <a:srgbClr val="000000"/>
                          </a:solidFill>
                          <a:effectLst/>
                          <a:latin typeface="+mn-lt"/>
                        </a:rPr>
                        <a:t>31-35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FF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4700014"/>
                  </a:ext>
                </a:extLst>
              </a:tr>
              <a:tr h="286233">
                <a:tc>
                  <a:txBody>
                    <a:bodyPr/>
                    <a:lstStyle/>
                    <a:p>
                      <a:pPr algn="l" fontAlgn="b"/>
                      <a:r>
                        <a:rPr lang="en-AU" sz="1000" b="0" i="0" u="none" strike="noStrike">
                          <a:solidFill>
                            <a:srgbClr val="000000"/>
                          </a:solidFill>
                          <a:effectLst/>
                          <a:latin typeface="+mn-lt"/>
                        </a:rPr>
                        <a:t>36-40 years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2735454"/>
                  </a:ext>
                </a:extLst>
              </a:tr>
            </a:tbl>
          </a:graphicData>
        </a:graphic>
      </p:graphicFrame>
    </p:spTree>
    <p:extLst>
      <p:ext uri="{BB962C8B-B14F-4D97-AF65-F5344CB8AC3E}">
        <p14:creationId xmlns:p14="http://schemas.microsoft.com/office/powerpoint/2010/main" val="2273998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AU" sz="2800"/>
              <a:t>72% of sampled residents had a NDIS or Aged Care package</a:t>
            </a:r>
            <a:endParaRPr lang="en-AU" sz="2800">
              <a:solidFill>
                <a:srgbClr val="FF0000"/>
              </a:solidFill>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42</a:t>
            </a:fld>
            <a:r>
              <a:rPr lang="en-AU"/>
              <a:t>   |</a:t>
            </a:r>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919877" y="1723351"/>
            <a:ext cx="4476873"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Does this resident have a NDIS or Aged Care package?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3" name="Subtitle 7">
            <a:extLst>
              <a:ext uri="{FF2B5EF4-FFF2-40B4-BE49-F238E27FC236}">
                <a16:creationId xmlns:a16="http://schemas.microsoft.com/office/drawing/2014/main" id="{08465B56-C2EA-E555-5BB3-EE9D6F10C4BF}"/>
              </a:ext>
            </a:extLst>
          </p:cNvPr>
          <p:cNvSpPr txBox="1">
            <a:spLocks/>
          </p:cNvSpPr>
          <p:nvPr/>
        </p:nvSpPr>
        <p:spPr>
          <a:xfrm>
            <a:off x="919879" y="2466964"/>
            <a:ext cx="4476871"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r>
              <a:rPr lang="en-AU" sz="1200">
                <a:solidFill>
                  <a:srgbClr val="333333"/>
                </a:solidFill>
                <a:latin typeface="Source Sans Pro"/>
                <a:ea typeface="Source Sans Pro"/>
              </a:rPr>
              <a:t>60% of sampled residents had a NDIS package and 11% had an Aged Care package. In 2018 only 16% of sampled residents had a NDIS package. </a:t>
            </a:r>
          </a:p>
        </p:txBody>
      </p:sp>
      <p:sp>
        <p:nvSpPr>
          <p:cNvPr id="22" name="Subtitle 7">
            <a:extLst>
              <a:ext uri="{FF2B5EF4-FFF2-40B4-BE49-F238E27FC236}">
                <a16:creationId xmlns:a16="http://schemas.microsoft.com/office/drawing/2014/main" id="{A4704A12-9639-21D0-E622-31E7441EC640}"/>
              </a:ext>
            </a:extLst>
          </p:cNvPr>
          <p:cNvSpPr txBox="1">
            <a:spLocks/>
          </p:cNvSpPr>
          <p:nvPr/>
        </p:nvSpPr>
        <p:spPr>
          <a:xfrm>
            <a:off x="6324403" y="1818544"/>
            <a:ext cx="5051807" cy="323219"/>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23" name="Subtitle 7">
            <a:extLst>
              <a:ext uri="{FF2B5EF4-FFF2-40B4-BE49-F238E27FC236}">
                <a16:creationId xmlns:a16="http://schemas.microsoft.com/office/drawing/2014/main" id="{A92D3F02-6777-A18C-0FC1-1F46FEDD1FDD}"/>
              </a:ext>
            </a:extLst>
          </p:cNvPr>
          <p:cNvSpPr txBox="1">
            <a:spLocks/>
          </p:cNvSpPr>
          <p:nvPr/>
        </p:nvSpPr>
        <p:spPr>
          <a:xfrm>
            <a:off x="6324406" y="2390360"/>
            <a:ext cx="5051805" cy="532586"/>
          </a:xfrm>
          <a:prstGeom prst="rect">
            <a:avLst/>
          </a:prstGeom>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200" b="0"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AU"/>
              <a:t>66% of sampled pension level residents and 44% of above pension residents had a NDIS package. Residents in above pension SRS were more likely to have an Aged Care Package. </a:t>
            </a:r>
          </a:p>
        </p:txBody>
      </p:sp>
      <p:sp>
        <p:nvSpPr>
          <p:cNvPr id="10" name="TextBox 9">
            <a:extLst>
              <a:ext uri="{FF2B5EF4-FFF2-40B4-BE49-F238E27FC236}">
                <a16:creationId xmlns:a16="http://schemas.microsoft.com/office/drawing/2014/main" id="{38369A45-19F2-289A-CB83-CDA19EF58297}"/>
              </a:ext>
            </a:extLst>
          </p:cNvPr>
          <p:cNvSpPr txBox="1"/>
          <p:nvPr/>
        </p:nvSpPr>
        <p:spPr>
          <a:xfrm>
            <a:off x="1125009" y="6404472"/>
            <a:ext cx="6761787" cy="215444"/>
          </a:xfrm>
          <a:prstGeom prst="rect">
            <a:avLst/>
          </a:prstGeom>
        </p:spPr>
        <p:txBody>
          <a:bodyPr wrap="none" rtlCol="0">
            <a:spAutoFit/>
          </a:bodyPr>
          <a:lstStyle/>
          <a:p>
            <a:pPr marL="0" indent="0" algn="ctr">
              <a:lnSpc>
                <a:spcPct val="100000"/>
              </a:lnSpc>
              <a:spcBef>
                <a:spcPts val="0"/>
              </a:spcBef>
              <a:buNone/>
            </a:pPr>
            <a:r>
              <a:rPr lang="en-AU" sz="800">
                <a:solidFill>
                  <a:schemeClr val="tx1">
                    <a:lumMod val="85000"/>
                    <a:lumOff val="15000"/>
                  </a:schemeClr>
                </a:solidFill>
                <a:latin typeface="Source Sans Pro" panose="020B0503030403020204" pitchFamily="34" charset="0"/>
                <a:ea typeface="Source Sans Pro" panose="020B0503030403020204" pitchFamily="34" charset="0"/>
              </a:rPr>
              <a:t>Trend analysis compared to 2018 has not been included since changes in categories for the 2023 survey don’t make trend analysis particularly meaningful</a:t>
            </a:r>
          </a:p>
        </p:txBody>
      </p:sp>
      <p:graphicFrame>
        <p:nvGraphicFramePr>
          <p:cNvPr id="8" name="Table 7">
            <a:extLst>
              <a:ext uri="{FF2B5EF4-FFF2-40B4-BE49-F238E27FC236}">
                <a16:creationId xmlns:a16="http://schemas.microsoft.com/office/drawing/2014/main" id="{66BE7D62-27B6-21A8-9A6C-D9580942406D}"/>
              </a:ext>
            </a:extLst>
          </p:cNvPr>
          <p:cNvGraphicFramePr>
            <a:graphicFrameLocks noGrp="1"/>
          </p:cNvGraphicFramePr>
          <p:nvPr>
            <p:extLst>
              <p:ext uri="{D42A27DB-BD31-4B8C-83A1-F6EECF244321}">
                <p14:modId xmlns:p14="http://schemas.microsoft.com/office/powerpoint/2010/main" val="3217417210"/>
              </p:ext>
            </p:extLst>
          </p:nvPr>
        </p:nvGraphicFramePr>
        <p:xfrm>
          <a:off x="6373139" y="3156174"/>
          <a:ext cx="5003074" cy="2057615"/>
        </p:xfrm>
        <a:graphic>
          <a:graphicData uri="http://schemas.openxmlformats.org/drawingml/2006/table">
            <a:tbl>
              <a:tblPr/>
              <a:tblGrid>
                <a:gridCol w="2110922">
                  <a:extLst>
                    <a:ext uri="{9D8B030D-6E8A-4147-A177-3AD203B41FA5}">
                      <a16:colId xmlns:a16="http://schemas.microsoft.com/office/drawing/2014/main" val="4065389796"/>
                    </a:ext>
                  </a:extLst>
                </a:gridCol>
                <a:gridCol w="723038">
                  <a:extLst>
                    <a:ext uri="{9D8B030D-6E8A-4147-A177-3AD203B41FA5}">
                      <a16:colId xmlns:a16="http://schemas.microsoft.com/office/drawing/2014/main" val="1616748845"/>
                    </a:ext>
                  </a:extLst>
                </a:gridCol>
                <a:gridCol w="723038">
                  <a:extLst>
                    <a:ext uri="{9D8B030D-6E8A-4147-A177-3AD203B41FA5}">
                      <a16:colId xmlns:a16="http://schemas.microsoft.com/office/drawing/2014/main" val="2831541232"/>
                    </a:ext>
                  </a:extLst>
                </a:gridCol>
                <a:gridCol w="723038">
                  <a:extLst>
                    <a:ext uri="{9D8B030D-6E8A-4147-A177-3AD203B41FA5}">
                      <a16:colId xmlns:a16="http://schemas.microsoft.com/office/drawing/2014/main" val="3705526380"/>
                    </a:ext>
                  </a:extLst>
                </a:gridCol>
                <a:gridCol w="723038">
                  <a:extLst>
                    <a:ext uri="{9D8B030D-6E8A-4147-A177-3AD203B41FA5}">
                      <a16:colId xmlns:a16="http://schemas.microsoft.com/office/drawing/2014/main" val="3396576621"/>
                    </a:ext>
                  </a:extLst>
                </a:gridCol>
              </a:tblGrid>
              <a:tr h="349026">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(n=692)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33375">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336075">
                <a:tc>
                  <a:txBody>
                    <a:bodyPr/>
                    <a:lstStyle/>
                    <a:p>
                      <a:pPr algn="l" fontAlgn="b"/>
                      <a:r>
                        <a:rPr lang="en-AU" sz="1000" b="0" i="0" u="none" strike="noStrike" kern="1200">
                          <a:solidFill>
                            <a:srgbClr val="000000"/>
                          </a:solidFill>
                          <a:effectLst/>
                          <a:latin typeface="+mn-lt"/>
                          <a:ea typeface="+mn-ea"/>
                          <a:cs typeface="+mn-cs"/>
                        </a:rPr>
                        <a:t>Yes, NDIS package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456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66%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kern="1200">
                          <a:solidFill>
                            <a:srgbClr val="000000"/>
                          </a:solidFill>
                          <a:effectLst/>
                          <a:latin typeface="+mn-lt"/>
                          <a:ea typeface="+mn-ea"/>
                          <a:cs typeface="+mn-cs"/>
                        </a:rPr>
                        <a:t>117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44%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2921402580"/>
                  </a:ext>
                </a:extLst>
              </a:tr>
              <a:tr h="336075">
                <a:tc>
                  <a:txBody>
                    <a:bodyPr/>
                    <a:lstStyle/>
                    <a:p>
                      <a:pPr algn="l" fontAlgn="b"/>
                      <a:r>
                        <a:rPr lang="en-AU" sz="1000" b="0" i="0" u="none" strike="noStrike" kern="1200">
                          <a:solidFill>
                            <a:srgbClr val="000000"/>
                          </a:solidFill>
                          <a:effectLst/>
                          <a:latin typeface="+mn-lt"/>
                          <a:ea typeface="+mn-ea"/>
                          <a:cs typeface="+mn-cs"/>
                        </a:rPr>
                        <a:t>Yes, Aged Care package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47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60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2069885957"/>
                  </a:ext>
                </a:extLst>
              </a:tr>
              <a:tr h="366989">
                <a:tc>
                  <a:txBody>
                    <a:bodyPr/>
                    <a:lstStyle/>
                    <a:p>
                      <a:pPr algn="l" fontAlgn="b"/>
                      <a:r>
                        <a:rPr lang="en-GB" sz="1000" b="0" i="0" u="none" strike="noStrike" kern="1200">
                          <a:solidFill>
                            <a:srgbClr val="000000"/>
                          </a:solidFill>
                          <a:effectLst/>
                          <a:latin typeface="+mn-lt"/>
                          <a:ea typeface="+mn-ea"/>
                          <a:cs typeface="+mn-cs"/>
                        </a:rPr>
                        <a:t>Yes, both NDIS package and Aged Care package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kern="1200">
                          <a:solidFill>
                            <a:srgbClr val="000000"/>
                          </a:solidFill>
                          <a:effectLst/>
                          <a:latin typeface="+mn-lt"/>
                          <a:ea typeface="+mn-ea"/>
                          <a:cs typeface="+mn-cs"/>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7800013"/>
                  </a:ext>
                </a:extLst>
              </a:tr>
              <a:tr h="336075">
                <a:tc>
                  <a:txBody>
                    <a:bodyPr/>
                    <a:lstStyle/>
                    <a:p>
                      <a:pPr algn="l" fontAlgn="b"/>
                      <a:r>
                        <a:rPr lang="en-AU" sz="1000" b="0" i="0" u="none" strike="noStrike" kern="1200">
                          <a:solidFill>
                            <a:srgbClr val="000000"/>
                          </a:solidFill>
                          <a:effectLst/>
                          <a:latin typeface="+mn-lt"/>
                          <a:ea typeface="+mn-ea"/>
                          <a:cs typeface="+mn-cs"/>
                        </a:rPr>
                        <a:t>No</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kern="1200">
                          <a:solidFill>
                            <a:srgbClr val="000000"/>
                          </a:solidFill>
                          <a:effectLst/>
                          <a:latin typeface="+mn-lt"/>
                          <a:ea typeface="+mn-ea"/>
                          <a:cs typeface="+mn-cs"/>
                        </a:rPr>
                        <a:t>186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27%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kern="1200">
                          <a:solidFill>
                            <a:srgbClr val="000000"/>
                          </a:solidFill>
                          <a:effectLst/>
                          <a:latin typeface="+mn-lt"/>
                          <a:ea typeface="+mn-ea"/>
                          <a:cs typeface="+mn-cs"/>
                        </a:rPr>
                        <a:t>88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kern="1200">
                          <a:solidFill>
                            <a:srgbClr val="000000"/>
                          </a:solidFill>
                          <a:effectLst/>
                          <a:latin typeface="+mn-lt"/>
                          <a:ea typeface="+mn-ea"/>
                          <a:cs typeface="+mn-cs"/>
                        </a:rPr>
                        <a:t>33%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7594237"/>
                  </a:ext>
                </a:extLst>
              </a:tr>
            </a:tbl>
          </a:graphicData>
        </a:graphic>
      </p:graphicFrame>
      <p:pic>
        <p:nvPicPr>
          <p:cNvPr id="16" name="Picture 15">
            <a:extLst>
              <a:ext uri="{FF2B5EF4-FFF2-40B4-BE49-F238E27FC236}">
                <a16:creationId xmlns:a16="http://schemas.microsoft.com/office/drawing/2014/main" id="{41CCE351-96DF-47E2-4E6A-B760F92812E1}"/>
              </a:ext>
            </a:extLst>
          </p:cNvPr>
          <p:cNvPicPr>
            <a:picLocks noChangeAspect="1"/>
          </p:cNvPicPr>
          <p:nvPr/>
        </p:nvPicPr>
        <p:blipFill rotWithShape="1">
          <a:blip r:embed="rId2"/>
          <a:srcRect r="4938" b="10905"/>
          <a:stretch/>
        </p:blipFill>
        <p:spPr>
          <a:xfrm>
            <a:off x="731519" y="3285682"/>
            <a:ext cx="4898933" cy="1692021"/>
          </a:xfrm>
          <a:prstGeom prst="rect">
            <a:avLst/>
          </a:prstGeom>
        </p:spPr>
      </p:pic>
      <p:sp>
        <p:nvSpPr>
          <p:cNvPr id="17" name="Subtitle 7">
            <a:extLst>
              <a:ext uri="{FF2B5EF4-FFF2-40B4-BE49-F238E27FC236}">
                <a16:creationId xmlns:a16="http://schemas.microsoft.com/office/drawing/2014/main" id="{0674667A-4015-29D5-0B6B-51585A46EA6E}"/>
              </a:ext>
            </a:extLst>
          </p:cNvPr>
          <p:cNvSpPr txBox="1">
            <a:spLocks/>
          </p:cNvSpPr>
          <p:nvPr/>
        </p:nvSpPr>
        <p:spPr>
          <a:xfrm>
            <a:off x="2549514" y="5171229"/>
            <a:ext cx="1860561" cy="266131"/>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Response percentage (n= 960)</a:t>
            </a:r>
          </a:p>
        </p:txBody>
      </p:sp>
    </p:spTree>
    <p:extLst>
      <p:ext uri="{BB962C8B-B14F-4D97-AF65-F5344CB8AC3E}">
        <p14:creationId xmlns:p14="http://schemas.microsoft.com/office/powerpoint/2010/main" val="24135043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t>45% of sampled residents had a financial administrator</a:t>
            </a:r>
            <a:endParaRPr lang="en-AU" sz="2800">
              <a:solidFill>
                <a:srgbClr val="FF0000"/>
              </a:solidFill>
            </a:endParaRPr>
          </a:p>
        </p:txBody>
      </p:sp>
      <p:sp>
        <p:nvSpPr>
          <p:cNvPr id="6" name="Rectangle 5">
            <a:extLst>
              <a:ext uri="{FF2B5EF4-FFF2-40B4-BE49-F238E27FC236}">
                <a16:creationId xmlns:a16="http://schemas.microsoft.com/office/drawing/2014/main" id="{47A732D4-70F8-33D6-7C2A-2FCDD0431DE4}"/>
              </a:ext>
            </a:extLst>
          </p:cNvPr>
          <p:cNvSpPr/>
          <p:nvPr/>
        </p:nvSpPr>
        <p:spPr>
          <a:xfrm>
            <a:off x="10496390" y="134868"/>
            <a:ext cx="1695610" cy="385011"/>
          </a:xfrm>
          <a:prstGeom prst="rect">
            <a:avLst/>
          </a:prstGeom>
          <a:solidFill>
            <a:srgbClr val="9BA6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Resident Details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1274443" y="1528079"/>
            <a:ext cx="4697358"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Does the resident have any of the following?</a:t>
            </a:r>
            <a:br>
              <a:rPr lang="en-GB"/>
            </a:b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3" name="Subtitle 7">
            <a:extLst>
              <a:ext uri="{FF2B5EF4-FFF2-40B4-BE49-F238E27FC236}">
                <a16:creationId xmlns:a16="http://schemas.microsoft.com/office/drawing/2014/main" id="{08465B56-C2EA-E555-5BB3-EE9D6F10C4BF}"/>
              </a:ext>
            </a:extLst>
          </p:cNvPr>
          <p:cNvSpPr txBox="1">
            <a:spLocks/>
          </p:cNvSpPr>
          <p:nvPr/>
        </p:nvSpPr>
        <p:spPr>
          <a:xfrm>
            <a:off x="1212869" y="2271692"/>
            <a:ext cx="485237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22% of sampled residents  had a legal guardian and 3% of sampled residents had obligations under a supervision order. </a:t>
            </a:r>
          </a:p>
        </p:txBody>
      </p:sp>
      <p:sp>
        <p:nvSpPr>
          <p:cNvPr id="22" name="Subtitle 7">
            <a:extLst>
              <a:ext uri="{FF2B5EF4-FFF2-40B4-BE49-F238E27FC236}">
                <a16:creationId xmlns:a16="http://schemas.microsoft.com/office/drawing/2014/main" id="{A4704A12-9639-21D0-E622-31E7441EC640}"/>
              </a:ext>
            </a:extLst>
          </p:cNvPr>
          <p:cNvSpPr txBox="1">
            <a:spLocks/>
          </p:cNvSpPr>
          <p:nvPr/>
        </p:nvSpPr>
        <p:spPr>
          <a:xfrm>
            <a:off x="6578556" y="1659938"/>
            <a:ext cx="4784768" cy="449627"/>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23" name="Subtitle 7">
            <a:extLst>
              <a:ext uri="{FF2B5EF4-FFF2-40B4-BE49-F238E27FC236}">
                <a16:creationId xmlns:a16="http://schemas.microsoft.com/office/drawing/2014/main" id="{A92D3F02-6777-A18C-0FC1-1F46FEDD1FDD}"/>
              </a:ext>
            </a:extLst>
          </p:cNvPr>
          <p:cNvSpPr txBox="1">
            <a:spLocks/>
          </p:cNvSpPr>
          <p:nvPr/>
        </p:nvSpPr>
        <p:spPr>
          <a:xfrm>
            <a:off x="6578555" y="2264516"/>
            <a:ext cx="478476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46% of sampled residents in pension level SRS and 41% of sampled residents in above pension SRS had a financial administrator.</a:t>
            </a: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43</a:t>
            </a:fld>
            <a:r>
              <a:rPr lang="en-AU"/>
              <a:t>   |</a:t>
            </a:r>
          </a:p>
        </p:txBody>
      </p:sp>
      <p:graphicFrame>
        <p:nvGraphicFramePr>
          <p:cNvPr id="9" name="Chart 8">
            <a:extLst>
              <a:ext uri="{FF2B5EF4-FFF2-40B4-BE49-F238E27FC236}">
                <a16:creationId xmlns:a16="http://schemas.microsoft.com/office/drawing/2014/main" id="{A2C68972-B4D1-1BE0-4BE1-2F6D83596791}"/>
              </a:ext>
            </a:extLst>
          </p:cNvPr>
          <p:cNvGraphicFramePr/>
          <p:nvPr>
            <p:extLst>
              <p:ext uri="{D42A27DB-BD31-4B8C-83A1-F6EECF244321}">
                <p14:modId xmlns:p14="http://schemas.microsoft.com/office/powerpoint/2010/main" val="560905012"/>
              </p:ext>
            </p:extLst>
          </p:nvPr>
        </p:nvGraphicFramePr>
        <p:xfrm>
          <a:off x="1119425" y="2684959"/>
          <a:ext cx="5159695" cy="41730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2355FB98-580E-3AA1-074C-2DCC3071BC1D}"/>
              </a:ext>
            </a:extLst>
          </p:cNvPr>
          <p:cNvGraphicFramePr>
            <a:graphicFrameLocks noGrp="1"/>
          </p:cNvGraphicFramePr>
          <p:nvPr>
            <p:extLst>
              <p:ext uri="{D42A27DB-BD31-4B8C-83A1-F6EECF244321}">
                <p14:modId xmlns:p14="http://schemas.microsoft.com/office/powerpoint/2010/main" val="2594615462"/>
              </p:ext>
            </p:extLst>
          </p:nvPr>
        </p:nvGraphicFramePr>
        <p:xfrm>
          <a:off x="6578555" y="2952053"/>
          <a:ext cx="4784769" cy="2373356"/>
        </p:xfrm>
        <a:graphic>
          <a:graphicData uri="http://schemas.openxmlformats.org/drawingml/2006/table">
            <a:tbl>
              <a:tblPr/>
              <a:tblGrid>
                <a:gridCol w="2146345">
                  <a:extLst>
                    <a:ext uri="{9D8B030D-6E8A-4147-A177-3AD203B41FA5}">
                      <a16:colId xmlns:a16="http://schemas.microsoft.com/office/drawing/2014/main" val="4065389796"/>
                    </a:ext>
                  </a:extLst>
                </a:gridCol>
                <a:gridCol w="659606">
                  <a:extLst>
                    <a:ext uri="{9D8B030D-6E8A-4147-A177-3AD203B41FA5}">
                      <a16:colId xmlns:a16="http://schemas.microsoft.com/office/drawing/2014/main" val="1616748845"/>
                    </a:ext>
                  </a:extLst>
                </a:gridCol>
                <a:gridCol w="659606">
                  <a:extLst>
                    <a:ext uri="{9D8B030D-6E8A-4147-A177-3AD203B41FA5}">
                      <a16:colId xmlns:a16="http://schemas.microsoft.com/office/drawing/2014/main" val="2831541232"/>
                    </a:ext>
                  </a:extLst>
                </a:gridCol>
                <a:gridCol w="659606">
                  <a:extLst>
                    <a:ext uri="{9D8B030D-6E8A-4147-A177-3AD203B41FA5}">
                      <a16:colId xmlns:a16="http://schemas.microsoft.com/office/drawing/2014/main" val="3705526380"/>
                    </a:ext>
                  </a:extLst>
                </a:gridCol>
                <a:gridCol w="659606">
                  <a:extLst>
                    <a:ext uri="{9D8B030D-6E8A-4147-A177-3AD203B41FA5}">
                      <a16:colId xmlns:a16="http://schemas.microsoft.com/office/drawing/2014/main" val="3396576621"/>
                    </a:ext>
                  </a:extLst>
                </a:gridCol>
              </a:tblGrid>
              <a:tr h="495423">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(n=413)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(n=147)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463202">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457548">
                <a:tc>
                  <a:txBody>
                    <a:bodyPr/>
                    <a:lstStyle/>
                    <a:p>
                      <a:pPr algn="l" fontAlgn="b"/>
                      <a:r>
                        <a:rPr lang="en-AU" sz="1000" b="0" i="0" u="none" strike="noStrike">
                          <a:solidFill>
                            <a:srgbClr val="000000"/>
                          </a:solidFill>
                          <a:effectLst/>
                          <a:latin typeface="+mn-lt"/>
                        </a:rPr>
                        <a:t>A financial administrator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321</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46%</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109</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41%</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4072415347"/>
                  </a:ext>
                </a:extLst>
              </a:tr>
              <a:tr h="499635">
                <a:tc>
                  <a:txBody>
                    <a:bodyPr/>
                    <a:lstStyle/>
                    <a:p>
                      <a:pPr algn="l" fontAlgn="b"/>
                      <a:r>
                        <a:rPr lang="en-AU" sz="1000" b="0" i="0" u="none" strike="noStrike">
                          <a:solidFill>
                            <a:srgbClr val="000000"/>
                          </a:solidFill>
                          <a:effectLst/>
                          <a:latin typeface="+mn-lt"/>
                        </a:rPr>
                        <a:t>A legal guardian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134</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19%</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73</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27%</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187800013"/>
                  </a:ext>
                </a:extLst>
              </a:tr>
              <a:tr h="457548">
                <a:tc>
                  <a:txBody>
                    <a:bodyPr/>
                    <a:lstStyle/>
                    <a:p>
                      <a:pPr algn="l" fontAlgn="b"/>
                      <a:r>
                        <a:rPr lang="en-GB" sz="1000" b="0" i="0" u="none" strike="noStrike">
                          <a:solidFill>
                            <a:srgbClr val="000000"/>
                          </a:solidFill>
                          <a:effectLst/>
                          <a:latin typeface="+mn-lt"/>
                        </a:rPr>
                        <a:t>Obligations under a supervision order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26</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4%</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Source Sans Pro" panose="020B0503030403020204" pitchFamily="34" charset="0"/>
                        </a:rPr>
                        <a:t>2</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b">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94237"/>
                  </a:ext>
                </a:extLst>
              </a:tr>
            </a:tbl>
          </a:graphicData>
        </a:graphic>
      </p:graphicFrame>
      <p:sp>
        <p:nvSpPr>
          <p:cNvPr id="10" name="Subtitle 7">
            <a:extLst>
              <a:ext uri="{FF2B5EF4-FFF2-40B4-BE49-F238E27FC236}">
                <a16:creationId xmlns:a16="http://schemas.microsoft.com/office/drawing/2014/main" id="{F524EC00-BEE2-5BF7-AF12-90B73064BCB6}"/>
              </a:ext>
            </a:extLst>
          </p:cNvPr>
          <p:cNvSpPr txBox="1">
            <a:spLocks/>
          </p:cNvSpPr>
          <p:nvPr/>
        </p:nvSpPr>
        <p:spPr>
          <a:xfrm>
            <a:off x="2543176" y="5572124"/>
            <a:ext cx="2515002" cy="266131"/>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ctr"/>
            <a:r>
              <a:rPr lang="en-GB"/>
              <a:t>Response percentage (n= 560)</a:t>
            </a:r>
          </a:p>
        </p:txBody>
      </p:sp>
    </p:spTree>
    <p:extLst>
      <p:ext uri="{BB962C8B-B14F-4D97-AF65-F5344CB8AC3E}">
        <p14:creationId xmlns:p14="http://schemas.microsoft.com/office/powerpoint/2010/main" val="25867098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9102762" cy="756603"/>
          </a:xfrm>
        </p:spPr>
        <p:txBody>
          <a:bodyPr>
            <a:noAutofit/>
          </a:bodyPr>
          <a:lstStyle/>
          <a:p>
            <a:r>
              <a:rPr lang="en-US" sz="2800">
                <a:latin typeface="Roboto Slab regular"/>
                <a:ea typeface="Roboto Slab regular"/>
                <a:cs typeface="Roboto Slab regular"/>
              </a:rPr>
              <a:t>91% of sampled residents have a disability</a:t>
            </a:r>
            <a:endParaRPr lang="en-US"/>
          </a:p>
        </p:txBody>
      </p:sp>
      <p:sp>
        <p:nvSpPr>
          <p:cNvPr id="6" name="Rectangle 5">
            <a:extLst>
              <a:ext uri="{FF2B5EF4-FFF2-40B4-BE49-F238E27FC236}">
                <a16:creationId xmlns:a16="http://schemas.microsoft.com/office/drawing/2014/main" id="{47A732D4-70F8-33D6-7C2A-2FCDD0431DE4}"/>
              </a:ext>
            </a:extLst>
          </p:cNvPr>
          <p:cNvSpPr/>
          <p:nvPr/>
        </p:nvSpPr>
        <p:spPr>
          <a:xfrm>
            <a:off x="9918700" y="134868"/>
            <a:ext cx="2273300" cy="385011"/>
          </a:xfrm>
          <a:prstGeom prst="rect">
            <a:avLst/>
          </a:prstGeom>
          <a:solidFill>
            <a:srgbClr val="687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Health and Behaviours</a:t>
            </a:r>
            <a:endParaRPr lang="en-AU" sz="1400">
              <a:solidFill>
                <a:schemeClr val="bg1"/>
              </a:solidFill>
              <a:ea typeface="Source Sans Pro Light" panose="020B0403030403020204" pitchFamily="34" charset="0"/>
            </a:endParaRP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44</a:t>
            </a:fld>
            <a:r>
              <a:rPr lang="en-AU"/>
              <a:t>   |</a:t>
            </a:r>
          </a:p>
        </p:txBody>
      </p:sp>
      <p:sp>
        <p:nvSpPr>
          <p:cNvPr id="8" name="Subtitle 7">
            <a:extLst>
              <a:ext uri="{FF2B5EF4-FFF2-40B4-BE49-F238E27FC236}">
                <a16:creationId xmlns:a16="http://schemas.microsoft.com/office/drawing/2014/main" id="{E1A98B98-CFED-F6C0-C76A-6C49AE3E9A01}"/>
              </a:ext>
            </a:extLst>
          </p:cNvPr>
          <p:cNvSpPr txBox="1">
            <a:spLocks/>
          </p:cNvSpPr>
          <p:nvPr/>
        </p:nvSpPr>
        <p:spPr>
          <a:xfrm>
            <a:off x="977153" y="1188186"/>
            <a:ext cx="4699747"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Has the resident been diagnosed with any of the following disability(s)? 2023 vs 2018 </a:t>
            </a:r>
            <a:r>
              <a:rPr lang="en-GB" sz="1400" b="1">
                <a:solidFill>
                  <a:srgbClr val="333333"/>
                </a:solidFill>
                <a:latin typeface="Source Sans Pro" panose="020B0503030403020204" pitchFamily="34" charset="0"/>
                <a:ea typeface="Source Sans Pro" panose="020B0503030403020204" pitchFamily="34" charset="0"/>
              </a:rPr>
              <a:t>(</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13" name="Subtitle 7">
            <a:extLst>
              <a:ext uri="{FF2B5EF4-FFF2-40B4-BE49-F238E27FC236}">
                <a16:creationId xmlns:a16="http://schemas.microsoft.com/office/drawing/2014/main" id="{FF8A8EAE-DC54-F2CD-3430-CFD176D95697}"/>
              </a:ext>
            </a:extLst>
          </p:cNvPr>
          <p:cNvSpPr txBox="1">
            <a:spLocks/>
          </p:cNvSpPr>
          <p:nvPr/>
        </p:nvSpPr>
        <p:spPr>
          <a:xfrm>
            <a:off x="6410245" y="1296195"/>
            <a:ext cx="4933950" cy="34365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Diagnosis 2023 vs 2018 by SRS type</a:t>
            </a:r>
          </a:p>
        </p:txBody>
      </p:sp>
      <p:graphicFrame>
        <p:nvGraphicFramePr>
          <p:cNvPr id="9" name="Chart 8">
            <a:extLst>
              <a:ext uri="{FF2B5EF4-FFF2-40B4-BE49-F238E27FC236}">
                <a16:creationId xmlns:a16="http://schemas.microsoft.com/office/drawing/2014/main" id="{083F8155-DAEF-FF60-7DD9-C64D1C0B2F63}"/>
              </a:ext>
            </a:extLst>
          </p:cNvPr>
          <p:cNvGraphicFramePr/>
          <p:nvPr>
            <p:extLst>
              <p:ext uri="{D42A27DB-BD31-4B8C-83A1-F6EECF244321}">
                <p14:modId xmlns:p14="http://schemas.microsoft.com/office/powerpoint/2010/main" val="1371894263"/>
              </p:ext>
            </p:extLst>
          </p:nvPr>
        </p:nvGraphicFramePr>
        <p:xfrm>
          <a:off x="807800" y="1958838"/>
          <a:ext cx="4962525" cy="46979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FCD8DF7B-976B-6F6C-FF76-1A678CAFA9E2}"/>
              </a:ext>
            </a:extLst>
          </p:cNvPr>
          <p:cNvGraphicFramePr>
            <a:graphicFrameLocks noGrp="1"/>
          </p:cNvGraphicFramePr>
          <p:nvPr>
            <p:extLst>
              <p:ext uri="{D42A27DB-BD31-4B8C-83A1-F6EECF244321}">
                <p14:modId xmlns:p14="http://schemas.microsoft.com/office/powerpoint/2010/main" val="1369696242"/>
              </p:ext>
            </p:extLst>
          </p:nvPr>
        </p:nvGraphicFramePr>
        <p:xfrm>
          <a:off x="6410244" y="2238549"/>
          <a:ext cx="4933950" cy="3837658"/>
        </p:xfrm>
        <a:graphic>
          <a:graphicData uri="http://schemas.openxmlformats.org/drawingml/2006/table">
            <a:tbl>
              <a:tblPr/>
              <a:tblGrid>
                <a:gridCol w="2390856">
                  <a:extLst>
                    <a:ext uri="{9D8B030D-6E8A-4147-A177-3AD203B41FA5}">
                      <a16:colId xmlns:a16="http://schemas.microsoft.com/office/drawing/2014/main" val="4065389796"/>
                    </a:ext>
                  </a:extLst>
                </a:gridCol>
                <a:gridCol w="423849">
                  <a:extLst>
                    <a:ext uri="{9D8B030D-6E8A-4147-A177-3AD203B41FA5}">
                      <a16:colId xmlns:a16="http://schemas.microsoft.com/office/drawing/2014/main" val="1616748845"/>
                    </a:ext>
                  </a:extLst>
                </a:gridCol>
                <a:gridCol w="423849">
                  <a:extLst>
                    <a:ext uri="{9D8B030D-6E8A-4147-A177-3AD203B41FA5}">
                      <a16:colId xmlns:a16="http://schemas.microsoft.com/office/drawing/2014/main" val="2831541232"/>
                    </a:ext>
                  </a:extLst>
                </a:gridCol>
                <a:gridCol w="423849">
                  <a:extLst>
                    <a:ext uri="{9D8B030D-6E8A-4147-A177-3AD203B41FA5}">
                      <a16:colId xmlns:a16="http://schemas.microsoft.com/office/drawing/2014/main" val="668488960"/>
                    </a:ext>
                  </a:extLst>
                </a:gridCol>
                <a:gridCol w="423849">
                  <a:extLst>
                    <a:ext uri="{9D8B030D-6E8A-4147-A177-3AD203B41FA5}">
                      <a16:colId xmlns:a16="http://schemas.microsoft.com/office/drawing/2014/main" val="3705526380"/>
                    </a:ext>
                  </a:extLst>
                </a:gridCol>
                <a:gridCol w="423849">
                  <a:extLst>
                    <a:ext uri="{9D8B030D-6E8A-4147-A177-3AD203B41FA5}">
                      <a16:colId xmlns:a16="http://schemas.microsoft.com/office/drawing/2014/main" val="3396576621"/>
                    </a:ext>
                  </a:extLst>
                </a:gridCol>
                <a:gridCol w="423849">
                  <a:extLst>
                    <a:ext uri="{9D8B030D-6E8A-4147-A177-3AD203B41FA5}">
                      <a16:colId xmlns:a16="http://schemas.microsoft.com/office/drawing/2014/main" val="658016694"/>
                    </a:ext>
                  </a:extLst>
                </a:gridCol>
              </a:tblGrid>
              <a:tr h="412940">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(n=690)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203657">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235386">
                <a:tc>
                  <a:txBody>
                    <a:bodyPr/>
                    <a:lstStyle/>
                    <a:p>
                      <a:pPr algn="l" fontAlgn="b"/>
                      <a:r>
                        <a:rPr lang="en-AU" sz="1000" b="0" i="0" u="none" strike="noStrike">
                          <a:solidFill>
                            <a:srgbClr val="000000"/>
                          </a:solidFill>
                          <a:effectLst/>
                          <a:latin typeface="+mn-lt"/>
                        </a:rPr>
                        <a:t>Mental illness/psychiatric disability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517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B050"/>
                          </a:solidFill>
                          <a:effectLst/>
                          <a:latin typeface="+mn-lt"/>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B05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1402580"/>
                  </a:ext>
                </a:extLst>
              </a:tr>
              <a:tr h="302242">
                <a:tc>
                  <a:txBody>
                    <a:bodyPr/>
                    <a:lstStyle/>
                    <a:p>
                      <a:pPr algn="l" fontAlgn="b"/>
                      <a:r>
                        <a:rPr lang="en-GB" sz="1000" b="0" i="0" u="none" strike="noStrike">
                          <a:solidFill>
                            <a:srgbClr val="000000"/>
                          </a:solidFill>
                          <a:effectLst/>
                          <a:latin typeface="+mn-lt"/>
                        </a:rPr>
                        <a:t>Intellectual disorder (includes Down Syndrome)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157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chemeClr val="tx1"/>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30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54061881"/>
                  </a:ext>
                </a:extLst>
              </a:tr>
              <a:tr h="291765">
                <a:tc>
                  <a:txBody>
                    <a:bodyPr/>
                    <a:lstStyle/>
                    <a:p>
                      <a:pPr algn="l" fontAlgn="b"/>
                      <a:r>
                        <a:rPr lang="en-AU" sz="1000" b="0" i="0" u="none" strike="noStrike">
                          <a:solidFill>
                            <a:srgbClr val="000000"/>
                          </a:solidFill>
                          <a:effectLst/>
                          <a:latin typeface="+mn-lt"/>
                        </a:rPr>
                        <a:t>Chronic health condition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93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48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577711"/>
                  </a:ext>
                </a:extLst>
              </a:tr>
              <a:tr h="302242">
                <a:tc>
                  <a:txBody>
                    <a:bodyPr/>
                    <a:lstStyle/>
                    <a:p>
                      <a:pPr algn="l" fontAlgn="b"/>
                      <a:r>
                        <a:rPr lang="en-GB" sz="1000" b="0" i="0" u="none" strike="noStrike">
                          <a:solidFill>
                            <a:srgbClr val="000000"/>
                          </a:solidFill>
                          <a:effectLst/>
                          <a:latin typeface="+mn-lt"/>
                        </a:rPr>
                        <a:t>Physical disability (e.g. spinal injury, amputation)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51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chemeClr val="tx1"/>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877771"/>
                  </a:ext>
                </a:extLst>
              </a:tr>
              <a:tr h="291765">
                <a:tc>
                  <a:txBody>
                    <a:bodyPr/>
                    <a:lstStyle/>
                    <a:p>
                      <a:pPr algn="l" fontAlgn="b"/>
                      <a:r>
                        <a:rPr lang="en-AU" sz="1000" b="0" i="0" u="none" strike="noStrike">
                          <a:solidFill>
                            <a:srgbClr val="000000"/>
                          </a:solidFill>
                          <a:effectLst/>
                          <a:latin typeface="+mn-lt"/>
                        </a:rPr>
                        <a:t>Acquired brain injury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50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chemeClr val="tx1"/>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862832"/>
                  </a:ext>
                </a:extLst>
              </a:tr>
              <a:tr h="302242">
                <a:tc>
                  <a:txBody>
                    <a:bodyPr/>
                    <a:lstStyle/>
                    <a:p>
                      <a:pPr algn="l" fontAlgn="b"/>
                      <a:r>
                        <a:rPr lang="en-GB" sz="1000" b="0" i="0" u="none" strike="noStrike">
                          <a:solidFill>
                            <a:srgbClr val="000000"/>
                          </a:solidFill>
                          <a:effectLst/>
                          <a:latin typeface="+mn-lt"/>
                        </a:rPr>
                        <a:t>Neurological (e.g. brain related conditions such as epilepsy, Alzheimer's, dementia)</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44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40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885957"/>
                  </a:ext>
                </a:extLst>
              </a:tr>
              <a:tr h="291765">
                <a:tc>
                  <a:txBody>
                    <a:bodyPr/>
                    <a:lstStyle/>
                    <a:p>
                      <a:pPr algn="l" fontAlgn="b"/>
                      <a:r>
                        <a:rPr lang="en-AU" sz="1000" b="0" i="0" u="none" strike="noStrike">
                          <a:solidFill>
                            <a:srgbClr val="000000"/>
                          </a:solidFill>
                          <a:effectLst/>
                          <a:latin typeface="+mn-lt"/>
                        </a:rPr>
                        <a:t>Autism Spectrum Disorder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chemeClr val="tx1"/>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7800013"/>
                  </a:ext>
                </a:extLst>
              </a:tr>
              <a:tr h="235386">
                <a:tc>
                  <a:txBody>
                    <a:bodyPr/>
                    <a:lstStyle/>
                    <a:p>
                      <a:pPr algn="l" fontAlgn="b"/>
                      <a:r>
                        <a:rPr lang="en-AU" sz="1000" b="0" i="0" u="none" strike="noStrike">
                          <a:solidFill>
                            <a:srgbClr val="000000"/>
                          </a:solidFill>
                          <a:effectLst/>
                          <a:latin typeface="+mn-lt"/>
                        </a:rPr>
                        <a:t>No disabilities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57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FF0000"/>
                          </a:solidFill>
                          <a:effectLst/>
                          <a:latin typeface="+mn-lt"/>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2342461"/>
                  </a:ext>
                </a:extLst>
              </a:tr>
              <a:tr h="235386">
                <a:tc>
                  <a:txBody>
                    <a:bodyPr/>
                    <a:lstStyle/>
                    <a:p>
                      <a:pPr algn="l" fontAlgn="b"/>
                      <a:r>
                        <a:rPr lang="en-GB" sz="1000" b="0" i="0" u="none" strike="noStrike">
                          <a:solidFill>
                            <a:srgbClr val="000000"/>
                          </a:solidFill>
                          <a:effectLst/>
                          <a:latin typeface="+mn-lt"/>
                        </a:rPr>
                        <a:t>Sensory disability (includes vision, hearing)</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43417627"/>
                  </a:ext>
                </a:extLst>
              </a:tr>
              <a:tr h="235386">
                <a:tc>
                  <a:txBody>
                    <a:bodyPr/>
                    <a:lstStyle/>
                    <a:p>
                      <a:pPr algn="l" fontAlgn="b"/>
                      <a:r>
                        <a:rPr lang="en-AU" sz="1000" b="0" i="0" u="none" strike="noStrike">
                          <a:solidFill>
                            <a:srgbClr val="000000"/>
                          </a:solidFill>
                          <a:effectLst/>
                          <a:latin typeface="+mn-lt"/>
                        </a:rPr>
                        <a:t>Speech</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41842437"/>
                  </a:ext>
                </a:extLst>
              </a:tr>
              <a:tr h="235386">
                <a:tc>
                  <a:txBody>
                    <a:bodyPr/>
                    <a:lstStyle/>
                    <a:p>
                      <a:pPr algn="l" fontAlgn="b"/>
                      <a:r>
                        <a:rPr lang="en-AU" sz="1000" b="0" i="0" u="none" strike="noStrike">
                          <a:solidFill>
                            <a:srgbClr val="000000"/>
                          </a:solidFill>
                          <a:effectLst/>
                          <a:latin typeface="+mn-lt"/>
                        </a:rPr>
                        <a:t>Other, please specify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064700014"/>
                  </a:ext>
                </a:extLst>
              </a:tr>
              <a:tr h="235386">
                <a:tc>
                  <a:txBody>
                    <a:bodyPr/>
                    <a:lstStyle/>
                    <a:p>
                      <a:pPr algn="l" fontAlgn="b"/>
                      <a:r>
                        <a:rPr lang="en-AU" sz="1000" b="0" i="0" u="none" strike="noStrike">
                          <a:solidFill>
                            <a:srgbClr val="000000"/>
                          </a:solidFill>
                          <a:effectLst/>
                          <a:latin typeface="+mn-lt"/>
                        </a:rPr>
                        <a:t>Don't know</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12735454"/>
                  </a:ext>
                </a:extLst>
              </a:tr>
            </a:tbl>
          </a:graphicData>
        </a:graphic>
      </p:graphicFrame>
      <p:graphicFrame>
        <p:nvGraphicFramePr>
          <p:cNvPr id="20" name="Table 19">
            <a:extLst>
              <a:ext uri="{FF2B5EF4-FFF2-40B4-BE49-F238E27FC236}">
                <a16:creationId xmlns:a16="http://schemas.microsoft.com/office/drawing/2014/main" id="{14768A60-C03D-EDCF-22C6-CC54C64DDF7F}"/>
              </a:ext>
            </a:extLst>
          </p:cNvPr>
          <p:cNvGraphicFramePr>
            <a:graphicFrameLocks noGrp="1"/>
          </p:cNvGraphicFramePr>
          <p:nvPr>
            <p:extLst>
              <p:ext uri="{D42A27DB-BD31-4B8C-83A1-F6EECF244321}">
                <p14:modId xmlns:p14="http://schemas.microsoft.com/office/powerpoint/2010/main" val="592679922"/>
              </p:ext>
            </p:extLst>
          </p:nvPr>
        </p:nvGraphicFramePr>
        <p:xfrm>
          <a:off x="731519" y="2227915"/>
          <a:ext cx="2338468" cy="3735007"/>
        </p:xfrm>
        <a:graphic>
          <a:graphicData uri="http://schemas.openxmlformats.org/drawingml/2006/table">
            <a:tbl>
              <a:tblPr firstRow="1" bandRow="1">
                <a:tableStyleId>{2D5ABB26-0587-4C30-8999-92F81FD0307C}</a:tableStyleId>
              </a:tblPr>
              <a:tblGrid>
                <a:gridCol w="2338468">
                  <a:extLst>
                    <a:ext uri="{9D8B030D-6E8A-4147-A177-3AD203B41FA5}">
                      <a16:colId xmlns:a16="http://schemas.microsoft.com/office/drawing/2014/main" val="319634546"/>
                    </a:ext>
                  </a:extLst>
                </a:gridCol>
              </a:tblGrid>
              <a:tr h="254411">
                <a:tc>
                  <a:txBody>
                    <a:bodyPr/>
                    <a:lstStyle/>
                    <a:p>
                      <a:pPr algn="r" rtl="0" fontAlgn="b"/>
                      <a:r>
                        <a:rPr lang="en-AU" sz="1000" b="0" i="0" u="none" strike="noStrike">
                          <a:solidFill>
                            <a:srgbClr val="000000"/>
                          </a:solidFill>
                          <a:effectLst/>
                          <a:latin typeface="Source Sans Pro" panose="020B0503030403020204" pitchFamily="34" charset="0"/>
                        </a:rPr>
                        <a:t>Mental illness/psychiatric disability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9406892"/>
                  </a:ext>
                </a:extLst>
              </a:tr>
              <a:tr h="379018">
                <a:tc>
                  <a:txBody>
                    <a:bodyPr/>
                    <a:lstStyle/>
                    <a:p>
                      <a:pPr algn="r" rtl="0" fontAlgn="b"/>
                      <a:r>
                        <a:rPr lang="en-GB" sz="1000" b="0" i="0" u="none" strike="noStrike">
                          <a:solidFill>
                            <a:srgbClr val="000000"/>
                          </a:solidFill>
                          <a:effectLst/>
                          <a:latin typeface="Source Sans Pro" panose="020B0503030403020204" pitchFamily="34" charset="0"/>
                        </a:rPr>
                        <a:t>Intellectual disorder </a:t>
                      </a:r>
                      <a:br>
                        <a:rPr lang="en-GB" sz="1000" b="0" i="0" u="none" strike="noStrike">
                          <a:solidFill>
                            <a:srgbClr val="000000"/>
                          </a:solidFill>
                          <a:effectLst/>
                          <a:latin typeface="Source Sans Pro" panose="020B0503030403020204" pitchFamily="34" charset="0"/>
                        </a:rPr>
                      </a:br>
                      <a:r>
                        <a:rPr lang="en-GB" sz="1000" b="0" i="0" u="none" strike="noStrike">
                          <a:solidFill>
                            <a:srgbClr val="000000"/>
                          </a:solidFill>
                          <a:effectLst/>
                          <a:latin typeface="Source Sans Pro" panose="020B0503030403020204" pitchFamily="34" charset="0"/>
                        </a:rPr>
                        <a:t>(includes Down Syndrome)</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18736201"/>
                  </a:ext>
                </a:extLst>
              </a:tr>
              <a:tr h="281321">
                <a:tc>
                  <a:txBody>
                    <a:bodyPr/>
                    <a:lstStyle/>
                    <a:p>
                      <a:pPr algn="r" rtl="0" fontAlgn="b"/>
                      <a:r>
                        <a:rPr lang="en-AU" sz="1000" b="0" i="0" u="none" strike="noStrike">
                          <a:solidFill>
                            <a:srgbClr val="000000"/>
                          </a:solidFill>
                          <a:effectLst/>
                          <a:latin typeface="Source Sans Pro" panose="020B0503030403020204" pitchFamily="34" charset="0"/>
                        </a:rPr>
                        <a:t>Chronic health condition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142287"/>
                  </a:ext>
                </a:extLst>
              </a:tr>
              <a:tr h="281321">
                <a:tc>
                  <a:txBody>
                    <a:bodyPr/>
                    <a:lstStyle/>
                    <a:p>
                      <a:pPr algn="r" rtl="0" fontAlgn="b"/>
                      <a:r>
                        <a:rPr lang="en-AU" sz="1000" b="0" i="0" u="none" strike="noStrike">
                          <a:solidFill>
                            <a:srgbClr val="000000"/>
                          </a:solidFill>
                          <a:effectLst/>
                          <a:latin typeface="Source Sans Pro" panose="020B0503030403020204" pitchFamily="34" charset="0"/>
                        </a:rPr>
                        <a:t>No disabilities</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23150218"/>
                  </a:ext>
                </a:extLst>
              </a:tr>
              <a:tr h="376489">
                <a:tc>
                  <a:txBody>
                    <a:bodyPr/>
                    <a:lstStyle/>
                    <a:p>
                      <a:pPr algn="r" rtl="0" fontAlgn="b"/>
                      <a:r>
                        <a:rPr lang="en-GB" sz="1000" b="0" i="0" u="none" strike="noStrike">
                          <a:solidFill>
                            <a:srgbClr val="000000"/>
                          </a:solidFill>
                          <a:effectLst/>
                          <a:latin typeface="Source Sans Pro" panose="020B0503030403020204" pitchFamily="34" charset="0"/>
                        </a:rPr>
                        <a:t>Neurological (e.g. brain related conditions such as epilepsy, Alzheimer's, dementia)</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648533"/>
                  </a:ext>
                </a:extLst>
              </a:tr>
              <a:tr h="295275">
                <a:tc>
                  <a:txBody>
                    <a:bodyPr/>
                    <a:lstStyle/>
                    <a:p>
                      <a:pPr algn="r" rtl="0" fontAlgn="b"/>
                      <a:r>
                        <a:rPr lang="en-GB" sz="1000" b="0" i="0" u="none" strike="noStrike">
                          <a:solidFill>
                            <a:srgbClr val="000000"/>
                          </a:solidFill>
                          <a:effectLst/>
                          <a:latin typeface="Source Sans Pro" panose="020B0503030403020204" pitchFamily="34" charset="0"/>
                        </a:rPr>
                        <a:t>Physical disability </a:t>
                      </a:r>
                      <a:br>
                        <a:rPr lang="en-GB" sz="1000" b="0" i="0" u="none" strike="noStrike">
                          <a:solidFill>
                            <a:srgbClr val="000000"/>
                          </a:solidFill>
                          <a:effectLst/>
                          <a:latin typeface="Source Sans Pro" panose="020B0503030403020204" pitchFamily="34" charset="0"/>
                        </a:rPr>
                      </a:br>
                      <a:r>
                        <a:rPr lang="en-GB" sz="1000" b="0" i="0" u="none" strike="noStrike">
                          <a:solidFill>
                            <a:srgbClr val="000000"/>
                          </a:solidFill>
                          <a:effectLst/>
                          <a:latin typeface="Source Sans Pro" panose="020B0503030403020204" pitchFamily="34" charset="0"/>
                        </a:rPr>
                        <a:t>(e.g. spinal injury, amputation)</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515447"/>
                  </a:ext>
                </a:extLst>
              </a:tr>
              <a:tr h="281321">
                <a:tc>
                  <a:txBody>
                    <a:bodyPr/>
                    <a:lstStyle/>
                    <a:p>
                      <a:pPr algn="r" rtl="0" fontAlgn="b"/>
                      <a:r>
                        <a:rPr lang="en-AU" sz="1000" b="0" i="0" u="none" strike="noStrike">
                          <a:solidFill>
                            <a:srgbClr val="000000"/>
                          </a:solidFill>
                          <a:effectLst/>
                          <a:latin typeface="Source Sans Pro" panose="020B0503030403020204" pitchFamily="34" charset="0"/>
                        </a:rPr>
                        <a:t>Acquired brain injury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39172925"/>
                  </a:ext>
                </a:extLst>
              </a:tr>
              <a:tr h="336155">
                <a:tc>
                  <a:txBody>
                    <a:bodyPr/>
                    <a:lstStyle/>
                    <a:p>
                      <a:pPr algn="r" rtl="0" fontAlgn="b"/>
                      <a:r>
                        <a:rPr lang="en-AU" sz="1000" b="0" i="0" u="none" strike="noStrike">
                          <a:solidFill>
                            <a:srgbClr val="000000"/>
                          </a:solidFill>
                          <a:effectLst/>
                          <a:latin typeface="Source Sans Pro" panose="020B0503030403020204" pitchFamily="34" charset="0"/>
                        </a:rPr>
                        <a:t>Autism Spectrum Disorder</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1722116"/>
                  </a:ext>
                </a:extLst>
              </a:tr>
              <a:tr h="325499">
                <a:tc>
                  <a:txBody>
                    <a:bodyPr/>
                    <a:lstStyle/>
                    <a:p>
                      <a:pPr algn="r" rtl="0" fontAlgn="b"/>
                      <a:r>
                        <a:rPr lang="en-GB" sz="1000" b="0" i="0" u="none" strike="noStrike">
                          <a:solidFill>
                            <a:srgbClr val="000000"/>
                          </a:solidFill>
                          <a:effectLst/>
                          <a:latin typeface="Source Sans Pro" panose="020B0503030403020204" pitchFamily="34" charset="0"/>
                        </a:rPr>
                        <a:t>Sensory disability </a:t>
                      </a:r>
                      <a:br>
                        <a:rPr lang="en-GB" sz="1000" b="0" i="0" u="none" strike="noStrike">
                          <a:solidFill>
                            <a:srgbClr val="000000"/>
                          </a:solidFill>
                          <a:effectLst/>
                          <a:latin typeface="Source Sans Pro" panose="020B0503030403020204" pitchFamily="34" charset="0"/>
                        </a:rPr>
                      </a:br>
                      <a:r>
                        <a:rPr lang="en-GB" sz="1000" b="0" i="0" u="none" strike="noStrike">
                          <a:solidFill>
                            <a:srgbClr val="000000"/>
                          </a:solidFill>
                          <a:effectLst/>
                          <a:latin typeface="Source Sans Pro" panose="020B0503030403020204" pitchFamily="34" charset="0"/>
                        </a:rPr>
                        <a:t>(includes vision, hearing)</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4093"/>
                  </a:ext>
                </a:extLst>
              </a:tr>
              <a:tr h="281321">
                <a:tc>
                  <a:txBody>
                    <a:bodyPr/>
                    <a:lstStyle/>
                    <a:p>
                      <a:pPr algn="r" rtl="0" fontAlgn="b"/>
                      <a:r>
                        <a:rPr lang="en-AU" sz="1000" b="0" i="0" u="none" strike="noStrike">
                          <a:solidFill>
                            <a:srgbClr val="000000"/>
                          </a:solidFill>
                          <a:effectLst/>
                          <a:latin typeface="Source Sans Pro" panose="020B0503030403020204" pitchFamily="34" charset="0"/>
                        </a:rPr>
                        <a:t>Speech</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46093787"/>
                  </a:ext>
                </a:extLst>
              </a:tr>
              <a:tr h="345680">
                <a:tc>
                  <a:txBody>
                    <a:bodyPr/>
                    <a:lstStyle/>
                    <a:p>
                      <a:pPr algn="r" rtl="0" fontAlgn="b"/>
                      <a:r>
                        <a:rPr lang="en-AU" sz="1000" b="0" i="0" u="none" strike="noStrike">
                          <a:solidFill>
                            <a:srgbClr val="000000"/>
                          </a:solidFill>
                          <a:effectLst/>
                          <a:latin typeface="Source Sans Pro" panose="020B0503030403020204" pitchFamily="34" charset="0"/>
                        </a:rPr>
                        <a:t>Other, please specify</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0112505"/>
                  </a:ext>
                </a:extLst>
              </a:tr>
              <a:tr h="281321">
                <a:tc>
                  <a:txBody>
                    <a:bodyPr/>
                    <a:lstStyle/>
                    <a:p>
                      <a:pPr algn="r" rtl="0" fontAlgn="b"/>
                      <a:r>
                        <a:rPr lang="en-AU" sz="1000" b="0" i="0" u="none" strike="noStrike">
                          <a:solidFill>
                            <a:srgbClr val="000000"/>
                          </a:solidFill>
                          <a:effectLst/>
                          <a:latin typeface="Source Sans Pro" panose="020B0503030403020204" pitchFamily="34" charset="0"/>
                        </a:rPr>
                        <a:t>Don't know</a:t>
                      </a:r>
                    </a:p>
                  </a:txBody>
                  <a:tcPr marL="6350" marR="6350" marT="635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98103498"/>
                  </a:ext>
                </a:extLst>
              </a:tr>
            </a:tbl>
          </a:graphicData>
        </a:graphic>
      </p:graphicFrame>
      <p:sp>
        <p:nvSpPr>
          <p:cNvPr id="3" name="Subtitle 7">
            <a:extLst>
              <a:ext uri="{FF2B5EF4-FFF2-40B4-BE49-F238E27FC236}">
                <a16:creationId xmlns:a16="http://schemas.microsoft.com/office/drawing/2014/main" id="{D32C5A34-4264-2FAE-A297-1CBBD608DCA3}"/>
              </a:ext>
            </a:extLst>
          </p:cNvPr>
          <p:cNvSpPr txBox="1">
            <a:spLocks/>
          </p:cNvSpPr>
          <p:nvPr/>
        </p:nvSpPr>
        <p:spPr>
          <a:xfrm>
            <a:off x="1274444" y="1695329"/>
            <a:ext cx="485237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67% of sampled residents had been diagnosed with a mental illness/psychiatric disability. </a:t>
            </a:r>
          </a:p>
        </p:txBody>
      </p:sp>
    </p:spTree>
    <p:extLst>
      <p:ext uri="{BB962C8B-B14F-4D97-AF65-F5344CB8AC3E}">
        <p14:creationId xmlns:p14="http://schemas.microsoft.com/office/powerpoint/2010/main" val="4901234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11384280" cy="756603"/>
          </a:xfrm>
        </p:spPr>
        <p:txBody>
          <a:bodyPr>
            <a:noAutofit/>
          </a:bodyPr>
          <a:lstStyle/>
          <a:p>
            <a:r>
              <a:rPr lang="en-AU" sz="2800">
                <a:latin typeface="Roboto Slab regular"/>
                <a:ea typeface="Roboto Slab regular"/>
                <a:cs typeface="Roboto Slab regular"/>
              </a:rPr>
              <a:t>78% of sampled residents with a mental health </a:t>
            </a:r>
            <a:br>
              <a:rPr lang="en-AU" sz="2800">
                <a:latin typeface="Roboto Slab regular"/>
                <a:ea typeface="Roboto Slab regular"/>
                <a:cs typeface="Roboto Slab regular"/>
              </a:rPr>
            </a:br>
            <a:r>
              <a:rPr lang="en-AU" sz="2800">
                <a:latin typeface="Roboto Slab regular"/>
                <a:ea typeface="Roboto Slab regular"/>
                <a:cs typeface="Roboto Slab regular"/>
              </a:rPr>
              <a:t>diagnosis had been diagnosed with a psychotic disorder</a:t>
            </a:r>
            <a:endParaRPr lang="en-AU" sz="2800">
              <a:solidFill>
                <a:srgbClr val="FF0000"/>
              </a:solidFill>
              <a:latin typeface="Roboto Slab regular"/>
              <a:ea typeface="Roboto Slab regular"/>
              <a:cs typeface="Roboto Slab regular"/>
            </a:endParaRPr>
          </a:p>
        </p:txBody>
      </p:sp>
      <p:sp>
        <p:nvSpPr>
          <p:cNvPr id="6" name="Rectangle 5">
            <a:extLst>
              <a:ext uri="{FF2B5EF4-FFF2-40B4-BE49-F238E27FC236}">
                <a16:creationId xmlns:a16="http://schemas.microsoft.com/office/drawing/2014/main" id="{47A732D4-70F8-33D6-7C2A-2FCDD0431DE4}"/>
              </a:ext>
            </a:extLst>
          </p:cNvPr>
          <p:cNvSpPr/>
          <p:nvPr/>
        </p:nvSpPr>
        <p:spPr>
          <a:xfrm>
            <a:off x="9918700" y="134868"/>
            <a:ext cx="2273300" cy="385011"/>
          </a:xfrm>
          <a:prstGeom prst="rect">
            <a:avLst/>
          </a:prstGeom>
          <a:solidFill>
            <a:srgbClr val="687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Health and Behaviours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1022404" y="1459760"/>
            <a:ext cx="5634000"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is the primary diagnosis of this disability? (</a:t>
            </a:r>
            <a:r>
              <a:rPr lang="en-GB">
                <a:solidFill>
                  <a:schemeClr val="accent6">
                    <a:lumMod val="75000"/>
                  </a:schemeClr>
                </a:solidFill>
              </a:rPr>
              <a:t>A</a:t>
            </a:r>
            <a:r>
              <a:rPr lang="en-GB" sz="1400" b="1">
                <a:solidFill>
                  <a:schemeClr val="accent6">
                    <a:lumMod val="75000"/>
                  </a:schemeClr>
                </a:solidFill>
                <a:latin typeface="Source Sans Pro" panose="020B0503030403020204" pitchFamily="34" charset="0"/>
                <a:ea typeface="Source Sans Pro" panose="020B0503030403020204" pitchFamily="34" charset="0"/>
              </a:rPr>
              <a:t>ll</a:t>
            </a:r>
            <a:r>
              <a:rPr lang="en-GB" sz="1400" b="1">
                <a:solidFill>
                  <a:srgbClr val="333333"/>
                </a:solidFill>
                <a:latin typeface="Source Sans Pro" panose="020B0503030403020204" pitchFamily="34" charset="0"/>
                <a:ea typeface="Source Sans Pro" panose="020B0503030403020204" pitchFamily="34" charset="0"/>
              </a:rPr>
              <a:t> facilities)</a:t>
            </a:r>
            <a:endParaRPr lang="en-GB"/>
          </a:p>
        </p:txBody>
      </p:sp>
      <p:sp>
        <p:nvSpPr>
          <p:cNvPr id="22" name="Subtitle 7">
            <a:extLst>
              <a:ext uri="{FF2B5EF4-FFF2-40B4-BE49-F238E27FC236}">
                <a16:creationId xmlns:a16="http://schemas.microsoft.com/office/drawing/2014/main" id="{A4704A12-9639-21D0-E622-31E7441EC640}"/>
              </a:ext>
            </a:extLst>
          </p:cNvPr>
          <p:cNvSpPr txBox="1">
            <a:spLocks/>
          </p:cNvSpPr>
          <p:nvPr/>
        </p:nvSpPr>
        <p:spPr>
          <a:xfrm>
            <a:off x="6958067" y="1602771"/>
            <a:ext cx="4326214" cy="56147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Mental health/psychiatric disability diagnosis </a:t>
            </a:r>
            <a:br>
              <a:rPr lang="en-GB" sz="1400" b="1">
                <a:solidFill>
                  <a:srgbClr val="333333"/>
                </a:solidFill>
                <a:latin typeface="Source Sans Pro" panose="020B0503030403020204" pitchFamily="34" charset="0"/>
                <a:ea typeface="Source Sans Pro" panose="020B0503030403020204" pitchFamily="34" charset="0"/>
              </a:rPr>
            </a:br>
            <a:r>
              <a:rPr lang="en-GB" sz="1400" b="1">
                <a:solidFill>
                  <a:srgbClr val="333333"/>
                </a:solidFill>
                <a:latin typeface="Source Sans Pro" panose="020B0503030403020204" pitchFamily="34" charset="0"/>
                <a:ea typeface="Source Sans Pro" panose="020B0503030403020204" pitchFamily="34" charset="0"/>
              </a:rPr>
              <a:t>2023 vs 2018 by SRS type</a:t>
            </a: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45</a:t>
            </a:fld>
            <a:r>
              <a:rPr lang="en-AU"/>
              <a:t>   |</a:t>
            </a:r>
          </a:p>
        </p:txBody>
      </p:sp>
      <p:graphicFrame>
        <p:nvGraphicFramePr>
          <p:cNvPr id="8" name="Chart 7">
            <a:extLst>
              <a:ext uri="{FF2B5EF4-FFF2-40B4-BE49-F238E27FC236}">
                <a16:creationId xmlns:a16="http://schemas.microsoft.com/office/drawing/2014/main" id="{5DF26AA2-8874-93FE-E612-A027B1A18B9B}"/>
              </a:ext>
            </a:extLst>
          </p:cNvPr>
          <p:cNvGraphicFramePr/>
          <p:nvPr>
            <p:extLst>
              <p:ext uri="{D42A27DB-BD31-4B8C-83A1-F6EECF244321}">
                <p14:modId xmlns:p14="http://schemas.microsoft.com/office/powerpoint/2010/main" val="2407975883"/>
              </p:ext>
            </p:extLst>
          </p:nvPr>
        </p:nvGraphicFramePr>
        <p:xfrm>
          <a:off x="731519" y="2308159"/>
          <a:ext cx="5205411" cy="40735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E24ED768-B2B7-CDAA-9744-F629B872762A}"/>
              </a:ext>
            </a:extLst>
          </p:cNvPr>
          <p:cNvGraphicFramePr>
            <a:graphicFrameLocks noGrp="1"/>
          </p:cNvGraphicFramePr>
          <p:nvPr>
            <p:extLst>
              <p:ext uri="{D42A27DB-BD31-4B8C-83A1-F6EECF244321}">
                <p14:modId xmlns:p14="http://schemas.microsoft.com/office/powerpoint/2010/main" val="796356850"/>
              </p:ext>
            </p:extLst>
          </p:nvPr>
        </p:nvGraphicFramePr>
        <p:xfrm>
          <a:off x="6958067" y="2453963"/>
          <a:ext cx="4326216" cy="3632512"/>
        </p:xfrm>
        <a:graphic>
          <a:graphicData uri="http://schemas.openxmlformats.org/drawingml/2006/table">
            <a:tbl>
              <a:tblPr/>
              <a:tblGrid>
                <a:gridCol w="2096364">
                  <a:extLst>
                    <a:ext uri="{9D8B030D-6E8A-4147-A177-3AD203B41FA5}">
                      <a16:colId xmlns:a16="http://schemas.microsoft.com/office/drawing/2014/main" val="4065389796"/>
                    </a:ext>
                  </a:extLst>
                </a:gridCol>
                <a:gridCol w="371642">
                  <a:extLst>
                    <a:ext uri="{9D8B030D-6E8A-4147-A177-3AD203B41FA5}">
                      <a16:colId xmlns:a16="http://schemas.microsoft.com/office/drawing/2014/main" val="1616748845"/>
                    </a:ext>
                  </a:extLst>
                </a:gridCol>
                <a:gridCol w="371642">
                  <a:extLst>
                    <a:ext uri="{9D8B030D-6E8A-4147-A177-3AD203B41FA5}">
                      <a16:colId xmlns:a16="http://schemas.microsoft.com/office/drawing/2014/main" val="2831541232"/>
                    </a:ext>
                  </a:extLst>
                </a:gridCol>
                <a:gridCol w="371642">
                  <a:extLst>
                    <a:ext uri="{9D8B030D-6E8A-4147-A177-3AD203B41FA5}">
                      <a16:colId xmlns:a16="http://schemas.microsoft.com/office/drawing/2014/main" val="668488960"/>
                    </a:ext>
                  </a:extLst>
                </a:gridCol>
                <a:gridCol w="371642">
                  <a:extLst>
                    <a:ext uri="{9D8B030D-6E8A-4147-A177-3AD203B41FA5}">
                      <a16:colId xmlns:a16="http://schemas.microsoft.com/office/drawing/2014/main" val="3705526380"/>
                    </a:ext>
                  </a:extLst>
                </a:gridCol>
                <a:gridCol w="371642">
                  <a:extLst>
                    <a:ext uri="{9D8B030D-6E8A-4147-A177-3AD203B41FA5}">
                      <a16:colId xmlns:a16="http://schemas.microsoft.com/office/drawing/2014/main" val="3396576621"/>
                    </a:ext>
                  </a:extLst>
                </a:gridCol>
                <a:gridCol w="371642">
                  <a:extLst>
                    <a:ext uri="{9D8B030D-6E8A-4147-A177-3AD203B41FA5}">
                      <a16:colId xmlns:a16="http://schemas.microsoft.com/office/drawing/2014/main" val="658016694"/>
                    </a:ext>
                  </a:extLst>
                </a:gridCol>
              </a:tblGrid>
              <a:tr h="496149">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(n=522)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(n=121)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244695">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405473">
                <a:tc>
                  <a:txBody>
                    <a:bodyPr/>
                    <a:lstStyle/>
                    <a:p>
                      <a:pPr algn="l" fontAlgn="b"/>
                      <a:r>
                        <a:rPr lang="en-AU" sz="1000" b="0" i="0" u="none" strike="noStrike">
                          <a:solidFill>
                            <a:srgbClr val="000000"/>
                          </a:solidFill>
                          <a:effectLst/>
                          <a:latin typeface="+mn-lt"/>
                        </a:rPr>
                        <a:t>Psychotic disorder (e.g. psychotic episodes, schizophrenia)</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414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B050"/>
                          </a:solidFill>
                          <a:effectLst/>
                          <a:latin typeface="+mn-lt"/>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88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B050"/>
                          </a:solidFill>
                          <a:effectLst/>
                          <a:latin typeface="+mn-lt"/>
                        </a:rPr>
                        <a:t>+38%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921402580"/>
                  </a:ext>
                </a:extLst>
              </a:tr>
              <a:tr h="373848">
                <a:tc>
                  <a:txBody>
                    <a:bodyPr/>
                    <a:lstStyle/>
                    <a:p>
                      <a:pPr algn="l" fontAlgn="b"/>
                      <a:r>
                        <a:rPr lang="en-AU" sz="1000" b="0" i="0" u="none" strike="noStrike">
                          <a:solidFill>
                            <a:srgbClr val="000000"/>
                          </a:solidFill>
                          <a:effectLst/>
                          <a:latin typeface="+mn-lt"/>
                        </a:rPr>
                        <a:t>Mood disorder (e.g. depression, bipolar disorder)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148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54061881"/>
                  </a:ext>
                </a:extLst>
              </a:tr>
              <a:tr h="665101">
                <a:tc>
                  <a:txBody>
                    <a:bodyPr/>
                    <a:lstStyle/>
                    <a:p>
                      <a:pPr algn="l" fontAlgn="b"/>
                      <a:r>
                        <a:rPr lang="en-AU" sz="1000" b="0" i="0" u="none" strike="noStrike">
                          <a:solidFill>
                            <a:srgbClr val="000000"/>
                          </a:solidFill>
                          <a:effectLst/>
                          <a:latin typeface="+mn-lt"/>
                        </a:rPr>
                        <a:t>Anxiety disorder (e.g. obsessive-compulsive disorder, anxiety, post-traumatic stress disorder)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147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49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577711"/>
                  </a:ext>
                </a:extLst>
              </a:tr>
              <a:tr h="373848">
                <a:tc>
                  <a:txBody>
                    <a:bodyPr/>
                    <a:lstStyle/>
                    <a:p>
                      <a:pPr algn="l" fontAlgn="b"/>
                      <a:r>
                        <a:rPr lang="en-AU" sz="1000" b="0" i="0" u="none" strike="noStrike">
                          <a:solidFill>
                            <a:srgbClr val="000000"/>
                          </a:solidFill>
                          <a:effectLst/>
                          <a:latin typeface="+mn-lt"/>
                        </a:rPr>
                        <a:t>Drug addiction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42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877771"/>
                  </a:ext>
                </a:extLst>
              </a:tr>
              <a:tr h="350557">
                <a:tc>
                  <a:txBody>
                    <a:bodyPr/>
                    <a:lstStyle/>
                    <a:p>
                      <a:pPr algn="l" fontAlgn="b"/>
                      <a:r>
                        <a:rPr lang="en-AU" sz="1000" b="0" i="0" u="none" strike="noStrike">
                          <a:solidFill>
                            <a:srgbClr val="000000"/>
                          </a:solidFill>
                          <a:effectLst/>
                          <a:latin typeface="+mn-lt"/>
                        </a:rPr>
                        <a:t>Alcohol addiction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38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862832"/>
                  </a:ext>
                </a:extLst>
              </a:tr>
              <a:tr h="372284">
                <a:tc>
                  <a:txBody>
                    <a:bodyPr/>
                    <a:lstStyle/>
                    <a:p>
                      <a:pPr algn="l" fontAlgn="b"/>
                      <a:r>
                        <a:rPr lang="en-AU" sz="1000" b="0" i="0" u="none" strike="noStrike">
                          <a:solidFill>
                            <a:srgbClr val="000000"/>
                          </a:solidFill>
                          <a:effectLst/>
                          <a:latin typeface="+mn-lt"/>
                        </a:rPr>
                        <a:t>Don't know</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69885957"/>
                  </a:ext>
                </a:extLst>
              </a:tr>
              <a:tr h="350557">
                <a:tc>
                  <a:txBody>
                    <a:bodyPr/>
                    <a:lstStyle/>
                    <a:p>
                      <a:pPr algn="l" fontAlgn="b"/>
                      <a:r>
                        <a:rPr lang="en-AU" sz="1000" b="0" i="0" u="none" strike="noStrike">
                          <a:solidFill>
                            <a:srgbClr val="000000"/>
                          </a:solidFill>
                          <a:effectLst/>
                          <a:latin typeface="+mn-lt"/>
                        </a:rPr>
                        <a:t>Other, please specify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7800013"/>
                  </a:ext>
                </a:extLst>
              </a:tr>
            </a:tbl>
          </a:graphicData>
        </a:graphic>
      </p:graphicFrame>
      <p:sp>
        <p:nvSpPr>
          <p:cNvPr id="3" name="Subtitle 7">
            <a:extLst>
              <a:ext uri="{FF2B5EF4-FFF2-40B4-BE49-F238E27FC236}">
                <a16:creationId xmlns:a16="http://schemas.microsoft.com/office/drawing/2014/main" id="{1771B1DE-5DCD-D574-CA1D-79E694F07F41}"/>
              </a:ext>
            </a:extLst>
          </p:cNvPr>
          <p:cNvSpPr txBox="1">
            <a:spLocks/>
          </p:cNvSpPr>
          <p:nvPr/>
        </p:nvSpPr>
        <p:spPr>
          <a:xfrm>
            <a:off x="1170342" y="1844649"/>
            <a:ext cx="5253318" cy="56147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13999"/>
              </a:lnSpc>
              <a:buNone/>
            </a:pPr>
            <a:r>
              <a:rPr lang="en-AU" sz="1200">
                <a:solidFill>
                  <a:srgbClr val="333333"/>
                </a:solidFill>
                <a:latin typeface="Source Sans Pro"/>
                <a:ea typeface="Source Sans Pro"/>
              </a:rPr>
              <a:t>Since 2018, there has been an 25% in sampled residents diagnosed with psychotic disorders , a 9% increase in anxiety disorders and a 7% increase in mood disorders.</a:t>
            </a:r>
            <a:endParaRPr lang="en-US"/>
          </a:p>
        </p:txBody>
      </p:sp>
    </p:spTree>
    <p:extLst>
      <p:ext uri="{BB962C8B-B14F-4D97-AF65-F5344CB8AC3E}">
        <p14:creationId xmlns:p14="http://schemas.microsoft.com/office/powerpoint/2010/main" val="5738288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488802"/>
            <a:ext cx="9024468" cy="887618"/>
          </a:xfrm>
        </p:spPr>
        <p:txBody>
          <a:bodyPr>
            <a:noAutofit/>
          </a:bodyPr>
          <a:lstStyle/>
          <a:p>
            <a:r>
              <a:rPr lang="en-AU" sz="2800">
                <a:latin typeface="Roboto Slab regular"/>
                <a:ea typeface="Roboto Slab regular"/>
                <a:cs typeface="Roboto Slab regular"/>
              </a:rPr>
              <a:t>General practitioners and mental health services were most likely to provide psychiatric care to residents</a:t>
            </a:r>
            <a:endParaRPr lang="en-US">
              <a:cs typeface="Roboto Slab regular"/>
            </a:endParaRPr>
          </a:p>
        </p:txBody>
      </p:sp>
      <p:sp>
        <p:nvSpPr>
          <p:cNvPr id="6" name="Rectangle 5">
            <a:extLst>
              <a:ext uri="{FF2B5EF4-FFF2-40B4-BE49-F238E27FC236}">
                <a16:creationId xmlns:a16="http://schemas.microsoft.com/office/drawing/2014/main" id="{47A732D4-70F8-33D6-7C2A-2FCDD0431DE4}"/>
              </a:ext>
            </a:extLst>
          </p:cNvPr>
          <p:cNvSpPr/>
          <p:nvPr/>
        </p:nvSpPr>
        <p:spPr>
          <a:xfrm>
            <a:off x="9918700" y="134868"/>
            <a:ext cx="2273300" cy="385011"/>
          </a:xfrm>
          <a:prstGeom prst="rect">
            <a:avLst/>
          </a:prstGeom>
          <a:solidFill>
            <a:srgbClr val="6879D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6B7DDF2-23AD-CE20-1689-6EED20C6A87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Health and Behaviours</a:t>
            </a:r>
            <a:endParaRPr lang="en-AU" sz="1400">
              <a:solidFill>
                <a:schemeClr val="bg1"/>
              </a:solidFill>
              <a:ea typeface="Source Sans Pro Light" panose="020B0403030403020204" pitchFamily="34" charset="0"/>
            </a:endParaRPr>
          </a:p>
        </p:txBody>
      </p:sp>
      <p:sp>
        <p:nvSpPr>
          <p:cNvPr id="2" name="Subtitle 7">
            <a:extLst>
              <a:ext uri="{FF2B5EF4-FFF2-40B4-BE49-F238E27FC236}">
                <a16:creationId xmlns:a16="http://schemas.microsoft.com/office/drawing/2014/main" id="{9273C98A-BF09-E726-8C4D-6482E2852257}"/>
              </a:ext>
            </a:extLst>
          </p:cNvPr>
          <p:cNvSpPr txBox="1">
            <a:spLocks/>
          </p:cNvSpPr>
          <p:nvPr/>
        </p:nvSpPr>
        <p:spPr>
          <a:xfrm>
            <a:off x="731519" y="1724228"/>
            <a:ext cx="5253318" cy="582387"/>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If this resident has been diagnosed with a mental health/ psychiatric disability, who provides their psychiatric care? </a:t>
            </a:r>
          </a:p>
        </p:txBody>
      </p:sp>
      <p:sp>
        <p:nvSpPr>
          <p:cNvPr id="3" name="Subtitle 7">
            <a:extLst>
              <a:ext uri="{FF2B5EF4-FFF2-40B4-BE49-F238E27FC236}">
                <a16:creationId xmlns:a16="http://schemas.microsoft.com/office/drawing/2014/main" id="{08465B56-C2EA-E555-5BB3-EE9D6F10C4BF}"/>
              </a:ext>
            </a:extLst>
          </p:cNvPr>
          <p:cNvSpPr txBox="1">
            <a:spLocks/>
          </p:cNvSpPr>
          <p:nvPr/>
        </p:nvSpPr>
        <p:spPr>
          <a:xfrm>
            <a:off x="842682" y="2383078"/>
            <a:ext cx="5253318"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13999"/>
              </a:lnSpc>
              <a:buNone/>
            </a:pPr>
            <a:r>
              <a:rPr lang="en-AU" sz="1200">
                <a:solidFill>
                  <a:srgbClr val="333333"/>
                </a:solidFill>
                <a:latin typeface="Source Sans Pro"/>
                <a:ea typeface="Source Sans Pro"/>
              </a:rPr>
              <a:t>67% of residents received psychiatric care from their general practitioner, while 52% received care through a public mental health service compared to 41% in 2018. 17% of residents received care through a private psychiatrist compared to 8% in 2018. </a:t>
            </a:r>
          </a:p>
        </p:txBody>
      </p:sp>
      <p:sp>
        <p:nvSpPr>
          <p:cNvPr id="22" name="Subtitle 7">
            <a:extLst>
              <a:ext uri="{FF2B5EF4-FFF2-40B4-BE49-F238E27FC236}">
                <a16:creationId xmlns:a16="http://schemas.microsoft.com/office/drawing/2014/main" id="{A4704A12-9639-21D0-E622-31E7441EC640}"/>
              </a:ext>
            </a:extLst>
          </p:cNvPr>
          <p:cNvSpPr txBox="1">
            <a:spLocks/>
          </p:cNvSpPr>
          <p:nvPr/>
        </p:nvSpPr>
        <p:spPr>
          <a:xfrm>
            <a:off x="6578557" y="1868623"/>
            <a:ext cx="4645254" cy="284630"/>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Psychiatric care provider 2023 vs 2018 by SRS type</a:t>
            </a: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46</a:t>
            </a:fld>
            <a:r>
              <a:rPr lang="en-AU"/>
              <a:t>   |</a:t>
            </a:r>
          </a:p>
        </p:txBody>
      </p:sp>
      <p:graphicFrame>
        <p:nvGraphicFramePr>
          <p:cNvPr id="8" name="Chart 7">
            <a:extLst>
              <a:ext uri="{FF2B5EF4-FFF2-40B4-BE49-F238E27FC236}">
                <a16:creationId xmlns:a16="http://schemas.microsoft.com/office/drawing/2014/main" id="{A243F9FE-0991-5A57-1B35-0A35074AB5E4}"/>
              </a:ext>
            </a:extLst>
          </p:cNvPr>
          <p:cNvGraphicFramePr/>
          <p:nvPr>
            <p:extLst>
              <p:ext uri="{D42A27DB-BD31-4B8C-83A1-F6EECF244321}">
                <p14:modId xmlns:p14="http://schemas.microsoft.com/office/powerpoint/2010/main" val="4201528906"/>
              </p:ext>
            </p:extLst>
          </p:nvPr>
        </p:nvGraphicFramePr>
        <p:xfrm>
          <a:off x="842682" y="3100747"/>
          <a:ext cx="5205411" cy="31908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D4FD5E2E-EF8A-4C3A-5258-029A20D2447D}"/>
              </a:ext>
            </a:extLst>
          </p:cNvPr>
          <p:cNvGraphicFramePr>
            <a:graphicFrameLocks noGrp="1"/>
          </p:cNvGraphicFramePr>
          <p:nvPr>
            <p:extLst>
              <p:ext uri="{D42A27DB-BD31-4B8C-83A1-F6EECF244321}">
                <p14:modId xmlns:p14="http://schemas.microsoft.com/office/powerpoint/2010/main" val="91578357"/>
              </p:ext>
            </p:extLst>
          </p:nvPr>
        </p:nvGraphicFramePr>
        <p:xfrm>
          <a:off x="6578557" y="2521306"/>
          <a:ext cx="4645255" cy="3574694"/>
        </p:xfrm>
        <a:graphic>
          <a:graphicData uri="http://schemas.openxmlformats.org/drawingml/2006/table">
            <a:tbl>
              <a:tblPr/>
              <a:tblGrid>
                <a:gridCol w="2250961">
                  <a:extLst>
                    <a:ext uri="{9D8B030D-6E8A-4147-A177-3AD203B41FA5}">
                      <a16:colId xmlns:a16="http://schemas.microsoft.com/office/drawing/2014/main" val="4065389796"/>
                    </a:ext>
                  </a:extLst>
                </a:gridCol>
                <a:gridCol w="399049">
                  <a:extLst>
                    <a:ext uri="{9D8B030D-6E8A-4147-A177-3AD203B41FA5}">
                      <a16:colId xmlns:a16="http://schemas.microsoft.com/office/drawing/2014/main" val="1616748845"/>
                    </a:ext>
                  </a:extLst>
                </a:gridCol>
                <a:gridCol w="399049">
                  <a:extLst>
                    <a:ext uri="{9D8B030D-6E8A-4147-A177-3AD203B41FA5}">
                      <a16:colId xmlns:a16="http://schemas.microsoft.com/office/drawing/2014/main" val="2831541232"/>
                    </a:ext>
                  </a:extLst>
                </a:gridCol>
                <a:gridCol w="399049">
                  <a:extLst>
                    <a:ext uri="{9D8B030D-6E8A-4147-A177-3AD203B41FA5}">
                      <a16:colId xmlns:a16="http://schemas.microsoft.com/office/drawing/2014/main" val="668488960"/>
                    </a:ext>
                  </a:extLst>
                </a:gridCol>
                <a:gridCol w="399049">
                  <a:extLst>
                    <a:ext uri="{9D8B030D-6E8A-4147-A177-3AD203B41FA5}">
                      <a16:colId xmlns:a16="http://schemas.microsoft.com/office/drawing/2014/main" val="3705526380"/>
                    </a:ext>
                  </a:extLst>
                </a:gridCol>
                <a:gridCol w="399049">
                  <a:extLst>
                    <a:ext uri="{9D8B030D-6E8A-4147-A177-3AD203B41FA5}">
                      <a16:colId xmlns:a16="http://schemas.microsoft.com/office/drawing/2014/main" val="3396576621"/>
                    </a:ext>
                  </a:extLst>
                </a:gridCol>
                <a:gridCol w="399049">
                  <a:extLst>
                    <a:ext uri="{9D8B030D-6E8A-4147-A177-3AD203B41FA5}">
                      <a16:colId xmlns:a16="http://schemas.microsoft.com/office/drawing/2014/main" val="658016694"/>
                    </a:ext>
                  </a:extLst>
                </a:gridCol>
              </a:tblGrid>
              <a:tr h="512513">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(n=522)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(n=116)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252766">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561883">
                <a:tc>
                  <a:txBody>
                    <a:bodyPr/>
                    <a:lstStyle/>
                    <a:p>
                      <a:pPr algn="l" fontAlgn="b"/>
                      <a:r>
                        <a:rPr lang="en-AU" sz="1000" b="0" i="0" u="none" strike="noStrike">
                          <a:solidFill>
                            <a:srgbClr val="000000"/>
                          </a:solidFill>
                          <a:effectLst/>
                          <a:latin typeface="+mn-lt"/>
                        </a:rPr>
                        <a:t>General practitioner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329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63%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99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85%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B050"/>
                          </a:solidFill>
                          <a:effectLst/>
                          <a:latin typeface="+mn-lt"/>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577711"/>
                  </a:ext>
                </a:extLst>
              </a:tr>
              <a:tr h="561883">
                <a:tc>
                  <a:txBody>
                    <a:bodyPr/>
                    <a:lstStyle/>
                    <a:p>
                      <a:pPr algn="l" fontAlgn="b"/>
                      <a:r>
                        <a:rPr lang="en-AU" sz="1000" b="0" i="0" u="none" strike="noStrike">
                          <a:solidFill>
                            <a:srgbClr val="000000"/>
                          </a:solidFill>
                          <a:effectLst/>
                          <a:latin typeface="+mn-lt"/>
                        </a:rPr>
                        <a:t>Public mental health service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268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64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5391745"/>
                  </a:ext>
                </a:extLst>
              </a:tr>
              <a:tr h="561883">
                <a:tc>
                  <a:txBody>
                    <a:bodyPr/>
                    <a:lstStyle/>
                    <a:p>
                      <a:pPr algn="l" fontAlgn="b"/>
                      <a:r>
                        <a:rPr lang="en-AU" sz="1000" b="0" i="0" u="none" strike="noStrike">
                          <a:solidFill>
                            <a:srgbClr val="000000"/>
                          </a:solidFill>
                          <a:effectLst/>
                          <a:latin typeface="+mn-lt"/>
                        </a:rPr>
                        <a:t>Private psychiatrist</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82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7927018"/>
                  </a:ext>
                </a:extLst>
              </a:tr>
              <a:tr h="561883">
                <a:tc>
                  <a:txBody>
                    <a:bodyPr/>
                    <a:lstStyle/>
                    <a:p>
                      <a:pPr algn="l" fontAlgn="b"/>
                      <a:r>
                        <a:rPr lang="en-AU" sz="1000" b="0" i="0" u="none" strike="noStrike">
                          <a:solidFill>
                            <a:srgbClr val="000000"/>
                          </a:solidFill>
                          <a:effectLst/>
                          <a:latin typeface="+mn-lt"/>
                        </a:rPr>
                        <a:t>Don't know</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FF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877771"/>
                  </a:ext>
                </a:extLst>
              </a:tr>
              <a:tr h="561883">
                <a:tc>
                  <a:txBody>
                    <a:bodyPr/>
                    <a:lstStyle/>
                    <a:p>
                      <a:pPr algn="l" fontAlgn="b"/>
                      <a:r>
                        <a:rPr lang="en-AU" sz="1000" b="0" i="0" u="none" strike="noStrike">
                          <a:solidFill>
                            <a:srgbClr val="000000"/>
                          </a:solidFill>
                          <a:effectLst/>
                          <a:latin typeface="+mn-lt"/>
                        </a:rPr>
                        <a:t>Other, please specify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862832"/>
                  </a:ext>
                </a:extLst>
              </a:tr>
            </a:tbl>
          </a:graphicData>
        </a:graphic>
      </p:graphicFrame>
    </p:spTree>
    <p:extLst>
      <p:ext uri="{BB962C8B-B14F-4D97-AF65-F5344CB8AC3E}">
        <p14:creationId xmlns:p14="http://schemas.microsoft.com/office/powerpoint/2010/main" val="25907625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Autofit/>
          </a:bodyPr>
          <a:lstStyle/>
          <a:p>
            <a:r>
              <a:rPr lang="en-US" sz="2800"/>
              <a:t>Support for daily living</a:t>
            </a:r>
            <a:endParaRPr lang="en-AU" sz="2800"/>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47</a:t>
            </a:fld>
            <a:r>
              <a:rPr lang="en-AU"/>
              <a:t>   |</a:t>
            </a:r>
          </a:p>
        </p:txBody>
      </p:sp>
      <p:sp>
        <p:nvSpPr>
          <p:cNvPr id="8" name="Rectangle 7">
            <a:extLst>
              <a:ext uri="{FF2B5EF4-FFF2-40B4-BE49-F238E27FC236}">
                <a16:creationId xmlns:a16="http://schemas.microsoft.com/office/drawing/2014/main" id="{F0F4FC9C-0187-C94D-7A88-32320AD7D5B8}"/>
              </a:ext>
            </a:extLst>
          </p:cNvPr>
          <p:cNvSpPr/>
          <p:nvPr/>
        </p:nvSpPr>
        <p:spPr>
          <a:xfrm>
            <a:off x="11010900" y="134868"/>
            <a:ext cx="11811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6B2E9FD7-B7FE-0013-D8E9-D869854B5C79}"/>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Support</a:t>
            </a:r>
            <a:endParaRPr lang="en-AU" sz="1400">
              <a:solidFill>
                <a:schemeClr val="bg1"/>
              </a:solidFill>
              <a:ea typeface="Source Sans Pro Light" panose="020B0403030403020204" pitchFamily="34" charset="0"/>
            </a:endParaRPr>
          </a:p>
        </p:txBody>
      </p:sp>
      <p:sp>
        <p:nvSpPr>
          <p:cNvPr id="6" name="Subtitle 7">
            <a:extLst>
              <a:ext uri="{FF2B5EF4-FFF2-40B4-BE49-F238E27FC236}">
                <a16:creationId xmlns:a16="http://schemas.microsoft.com/office/drawing/2014/main" id="{BF56831F-3675-E48C-6A24-9FDC9BF35EDD}"/>
              </a:ext>
            </a:extLst>
          </p:cNvPr>
          <p:cNvSpPr txBox="1">
            <a:spLocks/>
          </p:cNvSpPr>
          <p:nvPr/>
        </p:nvSpPr>
        <p:spPr>
          <a:xfrm>
            <a:off x="881782" y="1527453"/>
            <a:ext cx="10777672" cy="371648"/>
          </a:xfrm>
          <a:prstGeom prst="rect">
            <a:avLst/>
          </a:prstGeom>
        </p:spPr>
        <p:txBody>
          <a:bodyPr vert="horz" lIns="91440" tIns="45720" rIns="91440" bIns="45720" numCol="1" spcCol="1080000" rtlCol="0" anchor="t">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latin typeface="Source Sans Pro"/>
                <a:ea typeface="Source Sans Pro"/>
              </a:rPr>
              <a:t>Does the resident require assistance with the following tasks? (</a:t>
            </a:r>
            <a:r>
              <a:rPr lang="en-GB">
                <a:solidFill>
                  <a:schemeClr val="accent6">
                    <a:lumMod val="75000"/>
                  </a:schemeClr>
                </a:solidFill>
                <a:latin typeface="Source Sans Pro"/>
                <a:ea typeface="Source Sans Pro"/>
              </a:rPr>
              <a:t>All</a:t>
            </a:r>
            <a:r>
              <a:rPr lang="en-GB">
                <a:latin typeface="Source Sans Pro"/>
                <a:ea typeface="Source Sans Pro"/>
              </a:rPr>
              <a:t> facilities)</a:t>
            </a:r>
          </a:p>
        </p:txBody>
      </p:sp>
      <p:sp>
        <p:nvSpPr>
          <p:cNvPr id="10" name="Subtitle 7">
            <a:extLst>
              <a:ext uri="{FF2B5EF4-FFF2-40B4-BE49-F238E27FC236}">
                <a16:creationId xmlns:a16="http://schemas.microsoft.com/office/drawing/2014/main" id="{8AB7147C-323F-CE25-DFAD-36592C50C757}"/>
              </a:ext>
            </a:extLst>
          </p:cNvPr>
          <p:cNvSpPr txBox="1">
            <a:spLocks/>
          </p:cNvSpPr>
          <p:nvPr/>
        </p:nvSpPr>
        <p:spPr>
          <a:xfrm>
            <a:off x="868374" y="2029890"/>
            <a:ext cx="10777672"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The most common areas that proprietors spent time supporting residents with daily living were taking medication (72%), emotional support (68%), accessing their external support (65%) and behavioural support (61%).</a:t>
            </a:r>
          </a:p>
        </p:txBody>
      </p:sp>
      <p:graphicFrame>
        <p:nvGraphicFramePr>
          <p:cNvPr id="2" name="Chart 1">
            <a:extLst>
              <a:ext uri="{FF2B5EF4-FFF2-40B4-BE49-F238E27FC236}">
                <a16:creationId xmlns:a16="http://schemas.microsoft.com/office/drawing/2014/main" id="{003A8B31-97D8-0543-3004-450F4293DEB0}"/>
              </a:ext>
            </a:extLst>
          </p:cNvPr>
          <p:cNvGraphicFramePr/>
          <p:nvPr>
            <p:extLst>
              <p:ext uri="{D42A27DB-BD31-4B8C-83A1-F6EECF244321}">
                <p14:modId xmlns:p14="http://schemas.microsoft.com/office/powerpoint/2010/main" val="685861787"/>
              </p:ext>
            </p:extLst>
          </p:nvPr>
        </p:nvGraphicFramePr>
        <p:xfrm>
          <a:off x="1568207" y="2426933"/>
          <a:ext cx="4478338" cy="393949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1A6614F9-13E0-1E34-E94E-5C392FC3358B}"/>
              </a:ext>
            </a:extLst>
          </p:cNvPr>
          <p:cNvGraphicFramePr>
            <a:graphicFrameLocks noGrp="1"/>
          </p:cNvGraphicFramePr>
          <p:nvPr>
            <p:extLst>
              <p:ext uri="{D42A27DB-BD31-4B8C-83A1-F6EECF244321}">
                <p14:modId xmlns:p14="http://schemas.microsoft.com/office/powerpoint/2010/main" val="752884864"/>
              </p:ext>
            </p:extLst>
          </p:nvPr>
        </p:nvGraphicFramePr>
        <p:xfrm>
          <a:off x="367836" y="2717619"/>
          <a:ext cx="1110018" cy="3426783"/>
        </p:xfrm>
        <a:graphic>
          <a:graphicData uri="http://schemas.openxmlformats.org/drawingml/2006/table">
            <a:tbl>
              <a:tblPr firstRow="1" bandRow="1">
                <a:tableStyleId>{2D5ABB26-0587-4C30-8999-92F81FD0307C}</a:tableStyleId>
              </a:tblPr>
              <a:tblGrid>
                <a:gridCol w="1110018">
                  <a:extLst>
                    <a:ext uri="{9D8B030D-6E8A-4147-A177-3AD203B41FA5}">
                      <a16:colId xmlns:a16="http://schemas.microsoft.com/office/drawing/2014/main" val="2417792798"/>
                    </a:ext>
                  </a:extLst>
                </a:gridCol>
              </a:tblGrid>
              <a:tr h="575546">
                <a:tc>
                  <a:txBody>
                    <a:bodyPr/>
                    <a:lstStyle/>
                    <a:p>
                      <a:pPr algn="r" fontAlgn="b"/>
                      <a:r>
                        <a:rPr lang="en-AU" sz="1000" b="0" i="0" u="none" strike="noStrike">
                          <a:solidFill>
                            <a:srgbClr val="000000"/>
                          </a:solidFill>
                          <a:effectLst/>
                          <a:latin typeface="+mn-lt"/>
                        </a:rPr>
                        <a:t>Showering</a:t>
                      </a:r>
                    </a:p>
                  </a:txBody>
                  <a:tcPr marL="6350" marR="6350" marT="6350" marB="0" anchor="ctr"/>
                </a:tc>
                <a:extLst>
                  <a:ext uri="{0D108BD9-81ED-4DB2-BD59-A6C34878D82A}">
                    <a16:rowId xmlns:a16="http://schemas.microsoft.com/office/drawing/2014/main" val="1035111452"/>
                  </a:ext>
                </a:extLst>
              </a:tr>
              <a:tr h="735496">
                <a:tc>
                  <a:txBody>
                    <a:bodyPr/>
                    <a:lstStyle/>
                    <a:p>
                      <a:pPr algn="r" fontAlgn="b"/>
                      <a:r>
                        <a:rPr lang="en-AU" sz="1000" b="0" i="0" u="none" strike="noStrike">
                          <a:solidFill>
                            <a:srgbClr val="000000"/>
                          </a:solidFill>
                          <a:effectLst/>
                          <a:latin typeface="+mn-lt"/>
                        </a:rPr>
                        <a:t>Dressing</a:t>
                      </a:r>
                    </a:p>
                  </a:txBody>
                  <a:tcPr marL="6350" marR="6350" marT="6350" marB="0" anchor="ctr"/>
                </a:tc>
                <a:extLst>
                  <a:ext uri="{0D108BD9-81ED-4DB2-BD59-A6C34878D82A}">
                    <a16:rowId xmlns:a16="http://schemas.microsoft.com/office/drawing/2014/main" val="3825857317"/>
                  </a:ext>
                </a:extLst>
              </a:tr>
              <a:tr h="729130">
                <a:tc>
                  <a:txBody>
                    <a:bodyPr/>
                    <a:lstStyle/>
                    <a:p>
                      <a:pPr algn="r" fontAlgn="b"/>
                      <a:r>
                        <a:rPr lang="en-AU" sz="1000" b="0" i="0" u="none" strike="noStrike">
                          <a:solidFill>
                            <a:srgbClr val="000000"/>
                          </a:solidFill>
                          <a:effectLst/>
                          <a:latin typeface="+mn-lt"/>
                        </a:rPr>
                        <a:t>Toileting</a:t>
                      </a:r>
                    </a:p>
                  </a:txBody>
                  <a:tcPr marL="6350" marR="6350" marT="6350" marB="0" anchor="ctr"/>
                </a:tc>
                <a:extLst>
                  <a:ext uri="{0D108BD9-81ED-4DB2-BD59-A6C34878D82A}">
                    <a16:rowId xmlns:a16="http://schemas.microsoft.com/office/drawing/2014/main" val="1848901665"/>
                  </a:ext>
                </a:extLst>
              </a:tr>
              <a:tr h="715015">
                <a:tc>
                  <a:txBody>
                    <a:bodyPr/>
                    <a:lstStyle/>
                    <a:p>
                      <a:pPr algn="r" fontAlgn="b"/>
                      <a:r>
                        <a:rPr lang="en-AU" sz="1000" b="0" i="0" u="none" strike="noStrike">
                          <a:solidFill>
                            <a:srgbClr val="000000"/>
                          </a:solidFill>
                          <a:effectLst/>
                          <a:latin typeface="+mn-lt"/>
                        </a:rPr>
                        <a:t>Grooming </a:t>
                      </a:r>
                    </a:p>
                  </a:txBody>
                  <a:tcPr marL="6350" marR="6350" marT="6350" marB="0" anchor="ctr"/>
                </a:tc>
                <a:extLst>
                  <a:ext uri="{0D108BD9-81ED-4DB2-BD59-A6C34878D82A}">
                    <a16:rowId xmlns:a16="http://schemas.microsoft.com/office/drawing/2014/main" val="3090944857"/>
                  </a:ext>
                </a:extLst>
              </a:tr>
              <a:tr h="671596">
                <a:tc>
                  <a:txBody>
                    <a:bodyPr/>
                    <a:lstStyle/>
                    <a:p>
                      <a:pPr algn="r" fontAlgn="b"/>
                      <a:r>
                        <a:rPr lang="en-AU" sz="1000" b="0" i="0" u="none" strike="noStrike">
                          <a:solidFill>
                            <a:srgbClr val="000000"/>
                          </a:solidFill>
                          <a:effectLst/>
                          <a:latin typeface="+mn-lt"/>
                        </a:rPr>
                        <a:t>Eating </a:t>
                      </a:r>
                    </a:p>
                  </a:txBody>
                  <a:tcPr marL="6350" marR="6350" marT="6350" marB="0" anchor="ctr"/>
                </a:tc>
                <a:extLst>
                  <a:ext uri="{0D108BD9-81ED-4DB2-BD59-A6C34878D82A}">
                    <a16:rowId xmlns:a16="http://schemas.microsoft.com/office/drawing/2014/main" val="4205024011"/>
                  </a:ext>
                </a:extLst>
              </a:tr>
            </a:tbl>
          </a:graphicData>
        </a:graphic>
      </p:graphicFrame>
      <p:graphicFrame>
        <p:nvGraphicFramePr>
          <p:cNvPr id="12" name="Chart 11">
            <a:extLst>
              <a:ext uri="{FF2B5EF4-FFF2-40B4-BE49-F238E27FC236}">
                <a16:creationId xmlns:a16="http://schemas.microsoft.com/office/drawing/2014/main" id="{0405E080-FCCC-3BC8-80C9-6A84A3104839}"/>
              </a:ext>
            </a:extLst>
          </p:cNvPr>
          <p:cNvGraphicFramePr/>
          <p:nvPr>
            <p:extLst>
              <p:ext uri="{D42A27DB-BD31-4B8C-83A1-F6EECF244321}">
                <p14:modId xmlns:p14="http://schemas.microsoft.com/office/powerpoint/2010/main" val="3380196394"/>
              </p:ext>
            </p:extLst>
          </p:nvPr>
        </p:nvGraphicFramePr>
        <p:xfrm>
          <a:off x="7155142" y="2378290"/>
          <a:ext cx="4296211" cy="41089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Table 13">
            <a:extLst>
              <a:ext uri="{FF2B5EF4-FFF2-40B4-BE49-F238E27FC236}">
                <a16:creationId xmlns:a16="http://schemas.microsoft.com/office/drawing/2014/main" id="{3D5C970A-CF55-B5B3-7329-186DAC2C3977}"/>
              </a:ext>
            </a:extLst>
          </p:cNvPr>
          <p:cNvGraphicFramePr>
            <a:graphicFrameLocks noGrp="1"/>
          </p:cNvGraphicFramePr>
          <p:nvPr>
            <p:extLst>
              <p:ext uri="{D42A27DB-BD31-4B8C-83A1-F6EECF244321}">
                <p14:modId xmlns:p14="http://schemas.microsoft.com/office/powerpoint/2010/main" val="126714391"/>
              </p:ext>
            </p:extLst>
          </p:nvPr>
        </p:nvGraphicFramePr>
        <p:xfrm>
          <a:off x="6096000" y="2711303"/>
          <a:ext cx="968789" cy="2839780"/>
        </p:xfrm>
        <a:graphic>
          <a:graphicData uri="http://schemas.openxmlformats.org/drawingml/2006/table">
            <a:tbl>
              <a:tblPr firstRow="1" bandRow="1">
                <a:tableStyleId>{2D5ABB26-0587-4C30-8999-92F81FD0307C}</a:tableStyleId>
              </a:tblPr>
              <a:tblGrid>
                <a:gridCol w="968789">
                  <a:extLst>
                    <a:ext uri="{9D8B030D-6E8A-4147-A177-3AD203B41FA5}">
                      <a16:colId xmlns:a16="http://schemas.microsoft.com/office/drawing/2014/main" val="2417792798"/>
                    </a:ext>
                  </a:extLst>
                </a:gridCol>
              </a:tblGrid>
              <a:tr h="511596">
                <a:tc>
                  <a:txBody>
                    <a:bodyPr/>
                    <a:lstStyle/>
                    <a:p>
                      <a:pPr algn="r" fontAlgn="b"/>
                      <a:r>
                        <a:rPr lang="en-AU" sz="1000" b="0" i="0" u="none" strike="noStrike">
                          <a:solidFill>
                            <a:srgbClr val="000000"/>
                          </a:solidFill>
                          <a:effectLst/>
                          <a:latin typeface="+mn-lt"/>
                        </a:rPr>
                        <a:t>Mobility</a:t>
                      </a:r>
                    </a:p>
                  </a:txBody>
                  <a:tcPr marL="6350" marR="6350" marT="6350" marB="0" anchor="ctr"/>
                </a:tc>
                <a:extLst>
                  <a:ext uri="{0D108BD9-81ED-4DB2-BD59-A6C34878D82A}">
                    <a16:rowId xmlns:a16="http://schemas.microsoft.com/office/drawing/2014/main" val="1035111452"/>
                  </a:ext>
                </a:extLst>
              </a:tr>
              <a:tr h="801190">
                <a:tc>
                  <a:txBody>
                    <a:bodyPr/>
                    <a:lstStyle/>
                    <a:p>
                      <a:pPr algn="r" fontAlgn="b"/>
                      <a:r>
                        <a:rPr lang="en-AU" sz="1000" b="0" i="0" u="none" strike="noStrike">
                          <a:solidFill>
                            <a:srgbClr val="000000"/>
                          </a:solidFill>
                          <a:effectLst/>
                          <a:latin typeface="+mn-lt"/>
                        </a:rPr>
                        <a:t>Taking </a:t>
                      </a:r>
                      <a:br>
                        <a:rPr lang="en-AU" sz="1000" b="0" i="0" u="none" strike="noStrike">
                          <a:solidFill>
                            <a:srgbClr val="000000"/>
                          </a:solidFill>
                          <a:effectLst/>
                          <a:latin typeface="+mn-lt"/>
                        </a:rPr>
                      </a:br>
                      <a:r>
                        <a:rPr lang="en-AU" sz="1000" b="0" i="0" u="none" strike="noStrike">
                          <a:solidFill>
                            <a:srgbClr val="000000"/>
                          </a:solidFill>
                          <a:effectLst/>
                          <a:latin typeface="+mn-lt"/>
                        </a:rPr>
                        <a:t>medication</a:t>
                      </a:r>
                    </a:p>
                  </a:txBody>
                  <a:tcPr marL="6350" marR="6350" marT="6350" marB="0" anchor="ctr"/>
                </a:tc>
                <a:extLst>
                  <a:ext uri="{0D108BD9-81ED-4DB2-BD59-A6C34878D82A}">
                    <a16:rowId xmlns:a16="http://schemas.microsoft.com/office/drawing/2014/main" val="3825857317"/>
                  </a:ext>
                </a:extLst>
              </a:tr>
              <a:tr h="810670">
                <a:tc>
                  <a:txBody>
                    <a:bodyPr/>
                    <a:lstStyle/>
                    <a:p>
                      <a:pPr algn="r" fontAlgn="b"/>
                      <a:r>
                        <a:rPr lang="en-AU" sz="1000" b="0" i="0" u="none" strike="noStrike">
                          <a:solidFill>
                            <a:srgbClr val="000000"/>
                          </a:solidFill>
                          <a:effectLst/>
                          <a:latin typeface="+mn-lt"/>
                        </a:rPr>
                        <a:t>Emotional </a:t>
                      </a:r>
                      <a:br>
                        <a:rPr lang="en-AU" sz="1000" b="0" i="0" u="none" strike="noStrike">
                          <a:solidFill>
                            <a:srgbClr val="000000"/>
                          </a:solidFill>
                          <a:effectLst/>
                          <a:latin typeface="+mn-lt"/>
                        </a:rPr>
                      </a:br>
                      <a:r>
                        <a:rPr lang="en-AU" sz="1000" b="0" i="0" u="none" strike="noStrike">
                          <a:solidFill>
                            <a:srgbClr val="000000"/>
                          </a:solidFill>
                          <a:effectLst/>
                          <a:latin typeface="+mn-lt"/>
                        </a:rPr>
                        <a:t>support</a:t>
                      </a:r>
                    </a:p>
                  </a:txBody>
                  <a:tcPr marL="6350" marR="6350" marT="6350" marB="0" anchor="ctr"/>
                </a:tc>
                <a:extLst>
                  <a:ext uri="{0D108BD9-81ED-4DB2-BD59-A6C34878D82A}">
                    <a16:rowId xmlns:a16="http://schemas.microsoft.com/office/drawing/2014/main" val="1848901665"/>
                  </a:ext>
                </a:extLst>
              </a:tr>
              <a:tr h="397933">
                <a:tc>
                  <a:txBody>
                    <a:bodyPr/>
                    <a:lstStyle/>
                    <a:p>
                      <a:pPr algn="r" fontAlgn="b"/>
                      <a:r>
                        <a:rPr lang="en-GB" sz="1000" b="0" i="0" u="none" strike="noStrike">
                          <a:solidFill>
                            <a:srgbClr val="000000"/>
                          </a:solidFill>
                          <a:effectLst/>
                          <a:latin typeface="+mn-lt"/>
                        </a:rPr>
                        <a:t>Accessing their external supports</a:t>
                      </a:r>
                    </a:p>
                  </a:txBody>
                  <a:tcPr marL="6350" marR="6350" marT="6350" marB="0" anchor="ctr"/>
                </a:tc>
                <a:extLst>
                  <a:ext uri="{0D108BD9-81ED-4DB2-BD59-A6C34878D82A}">
                    <a16:rowId xmlns:a16="http://schemas.microsoft.com/office/drawing/2014/main" val="3090944857"/>
                  </a:ext>
                </a:extLst>
              </a:tr>
              <a:tr h="318391">
                <a:tc>
                  <a:txBody>
                    <a:bodyPr/>
                    <a:lstStyle/>
                    <a:p>
                      <a:pPr algn="r" fontAlgn="b"/>
                      <a:r>
                        <a:rPr lang="en-GB" sz="1000" b="0" i="0" u="none" strike="noStrike">
                          <a:solidFill>
                            <a:srgbClr val="000000"/>
                          </a:solidFill>
                          <a:effectLst/>
                          <a:latin typeface="+mn-lt"/>
                        </a:rPr>
                        <a:t>Behavioural support </a:t>
                      </a:r>
                    </a:p>
                  </a:txBody>
                  <a:tcPr marL="6350" marR="6350" marT="6350" marB="0" anchor="ctr"/>
                </a:tc>
                <a:extLst>
                  <a:ext uri="{0D108BD9-81ED-4DB2-BD59-A6C34878D82A}">
                    <a16:rowId xmlns:a16="http://schemas.microsoft.com/office/drawing/2014/main" val="4205024011"/>
                  </a:ext>
                </a:extLst>
              </a:tr>
            </a:tbl>
          </a:graphicData>
        </a:graphic>
      </p:graphicFrame>
      <p:cxnSp>
        <p:nvCxnSpPr>
          <p:cNvPr id="15" name="Straight Connector 14">
            <a:extLst>
              <a:ext uri="{FF2B5EF4-FFF2-40B4-BE49-F238E27FC236}">
                <a16:creationId xmlns:a16="http://schemas.microsoft.com/office/drawing/2014/main" id="{80BC6889-D9F2-3783-7E86-D0538848EDED}"/>
              </a:ext>
            </a:extLst>
          </p:cNvPr>
          <p:cNvCxnSpPr>
            <a:cxnSpLocks/>
          </p:cNvCxnSpPr>
          <p:nvPr/>
        </p:nvCxnSpPr>
        <p:spPr>
          <a:xfrm>
            <a:off x="1592934" y="3290320"/>
            <a:ext cx="4137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E040E17-152D-DCCC-E698-A769B9059F90}"/>
              </a:ext>
            </a:extLst>
          </p:cNvPr>
          <p:cNvCxnSpPr>
            <a:cxnSpLocks/>
          </p:cNvCxnSpPr>
          <p:nvPr/>
        </p:nvCxnSpPr>
        <p:spPr>
          <a:xfrm>
            <a:off x="1592934" y="4021840"/>
            <a:ext cx="4137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7D61D6-A0E1-371D-5D89-414C2C953C69}"/>
              </a:ext>
            </a:extLst>
          </p:cNvPr>
          <p:cNvCxnSpPr>
            <a:cxnSpLocks/>
          </p:cNvCxnSpPr>
          <p:nvPr/>
        </p:nvCxnSpPr>
        <p:spPr>
          <a:xfrm>
            <a:off x="1592934" y="4763520"/>
            <a:ext cx="4137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003968F-4E32-7A7E-C413-919541F72FC6}"/>
              </a:ext>
            </a:extLst>
          </p:cNvPr>
          <p:cNvCxnSpPr>
            <a:cxnSpLocks/>
          </p:cNvCxnSpPr>
          <p:nvPr/>
        </p:nvCxnSpPr>
        <p:spPr>
          <a:xfrm>
            <a:off x="1592934" y="5483956"/>
            <a:ext cx="413765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FF292C4-77D8-2CCE-1370-F22ACD329D93}"/>
              </a:ext>
            </a:extLst>
          </p:cNvPr>
          <p:cNvCxnSpPr>
            <a:cxnSpLocks/>
          </p:cNvCxnSpPr>
          <p:nvPr/>
        </p:nvCxnSpPr>
        <p:spPr>
          <a:xfrm>
            <a:off x="7155142" y="3283789"/>
            <a:ext cx="39963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3742628-DE74-D556-F2DE-96B0AE49B367}"/>
              </a:ext>
            </a:extLst>
          </p:cNvPr>
          <p:cNvCxnSpPr>
            <a:cxnSpLocks/>
          </p:cNvCxnSpPr>
          <p:nvPr/>
        </p:nvCxnSpPr>
        <p:spPr>
          <a:xfrm>
            <a:off x="7155142" y="4058349"/>
            <a:ext cx="39963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A1FFECA3-A057-FE8A-E626-C629EFE474EF}"/>
              </a:ext>
            </a:extLst>
          </p:cNvPr>
          <p:cNvCxnSpPr>
            <a:cxnSpLocks/>
          </p:cNvCxnSpPr>
          <p:nvPr/>
        </p:nvCxnSpPr>
        <p:spPr>
          <a:xfrm>
            <a:off x="7155142" y="4825547"/>
            <a:ext cx="399633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A534568-4659-478E-82AD-F9EFEF5D0558}"/>
              </a:ext>
            </a:extLst>
          </p:cNvPr>
          <p:cNvCxnSpPr>
            <a:cxnSpLocks/>
          </p:cNvCxnSpPr>
          <p:nvPr/>
        </p:nvCxnSpPr>
        <p:spPr>
          <a:xfrm>
            <a:off x="7204597" y="5210881"/>
            <a:ext cx="39468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812535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11095200" cy="667761"/>
          </a:xfrm>
        </p:spPr>
        <p:txBody>
          <a:bodyPr>
            <a:normAutofit/>
          </a:bodyPr>
          <a:lstStyle/>
          <a:p>
            <a:r>
              <a:rPr lang="en-US" sz="2800">
                <a:latin typeface="Roboto Slab regular"/>
                <a:ea typeface="Roboto Slab regular"/>
                <a:cs typeface="Roboto Slab regular"/>
              </a:rPr>
              <a:t>Health and support services accessed in the past month</a:t>
            </a:r>
            <a:endParaRPr lang="en-AU" sz="2800">
              <a:solidFill>
                <a:srgbClr val="FF0000"/>
              </a:solidFill>
              <a:cs typeface="Roboto Slab regular"/>
            </a:endParaRP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48</a:t>
            </a:fld>
            <a:r>
              <a:rPr lang="en-AU"/>
              <a:t>   |</a:t>
            </a:r>
          </a:p>
        </p:txBody>
      </p:sp>
      <p:sp>
        <p:nvSpPr>
          <p:cNvPr id="10" name="Subtitle 7">
            <a:extLst>
              <a:ext uri="{FF2B5EF4-FFF2-40B4-BE49-F238E27FC236}">
                <a16:creationId xmlns:a16="http://schemas.microsoft.com/office/drawing/2014/main" id="{1AEAA488-7072-25C6-4D9B-AF1ECE5D125B}"/>
              </a:ext>
            </a:extLst>
          </p:cNvPr>
          <p:cNvSpPr txBox="1">
            <a:spLocks/>
          </p:cNvSpPr>
          <p:nvPr/>
        </p:nvSpPr>
        <p:spPr>
          <a:xfrm>
            <a:off x="919878" y="1340754"/>
            <a:ext cx="517612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During the previous month did this resident receive any of the following health and support services? (</a:t>
            </a:r>
            <a:r>
              <a:rPr lang="en-GB">
                <a:solidFill>
                  <a:schemeClr val="accent6">
                    <a:lumMod val="75000"/>
                  </a:schemeClr>
                </a:solidFill>
              </a:rPr>
              <a:t>All</a:t>
            </a:r>
            <a:r>
              <a:rPr lang="en-GB"/>
              <a:t> facilities)</a:t>
            </a:r>
          </a:p>
        </p:txBody>
      </p:sp>
      <p:sp>
        <p:nvSpPr>
          <p:cNvPr id="18" name="Subtitle 7">
            <a:extLst>
              <a:ext uri="{FF2B5EF4-FFF2-40B4-BE49-F238E27FC236}">
                <a16:creationId xmlns:a16="http://schemas.microsoft.com/office/drawing/2014/main" id="{900753C3-79A2-BE57-757B-C4E5019F1EDE}"/>
              </a:ext>
            </a:extLst>
          </p:cNvPr>
          <p:cNvSpPr txBox="1">
            <a:spLocks/>
          </p:cNvSpPr>
          <p:nvPr/>
        </p:nvSpPr>
        <p:spPr>
          <a:xfrm>
            <a:off x="8727072" y="2474600"/>
            <a:ext cx="324861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
        <p:nvSpPr>
          <p:cNvPr id="2" name="Rectangle 1">
            <a:extLst>
              <a:ext uri="{FF2B5EF4-FFF2-40B4-BE49-F238E27FC236}">
                <a16:creationId xmlns:a16="http://schemas.microsoft.com/office/drawing/2014/main" id="{835DDC3D-D330-3276-0ACC-8163A18E6D95}"/>
              </a:ext>
            </a:extLst>
          </p:cNvPr>
          <p:cNvSpPr/>
          <p:nvPr/>
        </p:nvSpPr>
        <p:spPr>
          <a:xfrm>
            <a:off x="11010900" y="134868"/>
            <a:ext cx="11811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68FA5BD-2399-E532-4679-93196CFBF981}"/>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Support</a:t>
            </a:r>
            <a:endParaRPr lang="en-AU" sz="1400">
              <a:solidFill>
                <a:schemeClr val="bg1"/>
              </a:solidFill>
              <a:ea typeface="Source Sans Pro Light" panose="020B0403030403020204" pitchFamily="34" charset="0"/>
            </a:endParaRPr>
          </a:p>
        </p:txBody>
      </p:sp>
      <p:sp>
        <p:nvSpPr>
          <p:cNvPr id="21" name="Subtitle 7">
            <a:extLst>
              <a:ext uri="{FF2B5EF4-FFF2-40B4-BE49-F238E27FC236}">
                <a16:creationId xmlns:a16="http://schemas.microsoft.com/office/drawing/2014/main" id="{BD65D13F-7A02-7CB6-E9D5-0B8A2AC2F913}"/>
              </a:ext>
            </a:extLst>
          </p:cNvPr>
          <p:cNvSpPr txBox="1">
            <a:spLocks/>
          </p:cNvSpPr>
          <p:nvPr/>
        </p:nvSpPr>
        <p:spPr>
          <a:xfrm>
            <a:off x="6578557" y="1488494"/>
            <a:ext cx="4645254" cy="284630"/>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Health and support services 2023 vs 2018 by SRS type</a:t>
            </a:r>
          </a:p>
        </p:txBody>
      </p:sp>
      <p:graphicFrame>
        <p:nvGraphicFramePr>
          <p:cNvPr id="25" name="Table 24">
            <a:extLst>
              <a:ext uri="{FF2B5EF4-FFF2-40B4-BE49-F238E27FC236}">
                <a16:creationId xmlns:a16="http://schemas.microsoft.com/office/drawing/2014/main" id="{4DB1ECF4-E3D3-E85C-00F0-E2EC30927207}"/>
              </a:ext>
            </a:extLst>
          </p:cNvPr>
          <p:cNvGraphicFramePr>
            <a:graphicFrameLocks noGrp="1"/>
          </p:cNvGraphicFramePr>
          <p:nvPr>
            <p:extLst>
              <p:ext uri="{D42A27DB-BD31-4B8C-83A1-F6EECF244321}">
                <p14:modId xmlns:p14="http://schemas.microsoft.com/office/powerpoint/2010/main" val="2215793739"/>
              </p:ext>
            </p:extLst>
          </p:nvPr>
        </p:nvGraphicFramePr>
        <p:xfrm>
          <a:off x="6578558" y="2065468"/>
          <a:ext cx="4645255" cy="4061958"/>
        </p:xfrm>
        <a:graphic>
          <a:graphicData uri="http://schemas.openxmlformats.org/drawingml/2006/table">
            <a:tbl>
              <a:tblPr/>
              <a:tblGrid>
                <a:gridCol w="2250961">
                  <a:extLst>
                    <a:ext uri="{9D8B030D-6E8A-4147-A177-3AD203B41FA5}">
                      <a16:colId xmlns:a16="http://schemas.microsoft.com/office/drawing/2014/main" val="4065389796"/>
                    </a:ext>
                  </a:extLst>
                </a:gridCol>
                <a:gridCol w="399049">
                  <a:extLst>
                    <a:ext uri="{9D8B030D-6E8A-4147-A177-3AD203B41FA5}">
                      <a16:colId xmlns:a16="http://schemas.microsoft.com/office/drawing/2014/main" val="1616748845"/>
                    </a:ext>
                  </a:extLst>
                </a:gridCol>
                <a:gridCol w="399049">
                  <a:extLst>
                    <a:ext uri="{9D8B030D-6E8A-4147-A177-3AD203B41FA5}">
                      <a16:colId xmlns:a16="http://schemas.microsoft.com/office/drawing/2014/main" val="2831541232"/>
                    </a:ext>
                  </a:extLst>
                </a:gridCol>
                <a:gridCol w="399049">
                  <a:extLst>
                    <a:ext uri="{9D8B030D-6E8A-4147-A177-3AD203B41FA5}">
                      <a16:colId xmlns:a16="http://schemas.microsoft.com/office/drawing/2014/main" val="668488960"/>
                    </a:ext>
                  </a:extLst>
                </a:gridCol>
                <a:gridCol w="399049">
                  <a:extLst>
                    <a:ext uri="{9D8B030D-6E8A-4147-A177-3AD203B41FA5}">
                      <a16:colId xmlns:a16="http://schemas.microsoft.com/office/drawing/2014/main" val="3705526380"/>
                    </a:ext>
                  </a:extLst>
                </a:gridCol>
                <a:gridCol w="399049">
                  <a:extLst>
                    <a:ext uri="{9D8B030D-6E8A-4147-A177-3AD203B41FA5}">
                      <a16:colId xmlns:a16="http://schemas.microsoft.com/office/drawing/2014/main" val="3396576621"/>
                    </a:ext>
                  </a:extLst>
                </a:gridCol>
                <a:gridCol w="399049">
                  <a:extLst>
                    <a:ext uri="{9D8B030D-6E8A-4147-A177-3AD203B41FA5}">
                      <a16:colId xmlns:a16="http://schemas.microsoft.com/office/drawing/2014/main" val="658016694"/>
                    </a:ext>
                  </a:extLst>
                </a:gridCol>
              </a:tblGrid>
              <a:tr h="331666">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(n=692)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169218">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240771">
                <a:tc>
                  <a:txBody>
                    <a:bodyPr/>
                    <a:lstStyle/>
                    <a:p>
                      <a:pPr algn="l" rtl="0" fontAlgn="b"/>
                      <a:r>
                        <a:rPr lang="en-AU" sz="1000" b="0" i="0" u="none" strike="noStrike">
                          <a:solidFill>
                            <a:srgbClr val="000000"/>
                          </a:solidFill>
                          <a:effectLst/>
                          <a:latin typeface="+mn-lt"/>
                        </a:rPr>
                        <a:t>General practitioners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493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71%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FF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222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83%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577711"/>
                  </a:ext>
                </a:extLst>
              </a:tr>
              <a:tr h="240771">
                <a:tc>
                  <a:txBody>
                    <a:bodyPr/>
                    <a:lstStyle/>
                    <a:p>
                      <a:pPr algn="l" rtl="0" fontAlgn="b"/>
                      <a:r>
                        <a:rPr lang="en-GB" sz="1000" b="0" i="0" u="none" strike="noStrike">
                          <a:solidFill>
                            <a:srgbClr val="000000"/>
                          </a:solidFill>
                          <a:effectLst/>
                          <a:latin typeface="+mn-lt"/>
                        </a:rPr>
                        <a:t>NDIS provided by an external provider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302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44%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00B050"/>
                          </a:solidFill>
                          <a:effectLst/>
                          <a:latin typeface="+mn-lt"/>
                        </a:rPr>
                        <a:t>+44%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83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00B050"/>
                          </a:solidFill>
                          <a:effectLst/>
                          <a:latin typeface="+mn-lt"/>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87147"/>
                  </a:ext>
                </a:extLst>
              </a:tr>
              <a:tr h="219181">
                <a:tc>
                  <a:txBody>
                    <a:bodyPr/>
                    <a:lstStyle/>
                    <a:p>
                      <a:pPr algn="l" rtl="0" fontAlgn="b"/>
                      <a:r>
                        <a:rPr lang="en-AU" sz="1000" b="0" i="0" u="none" strike="noStrike">
                          <a:solidFill>
                            <a:srgbClr val="000000"/>
                          </a:solidFill>
                          <a:effectLst/>
                          <a:latin typeface="+mn-lt"/>
                        </a:rPr>
                        <a:t>Mental health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255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00B05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66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7362323"/>
                  </a:ext>
                </a:extLst>
              </a:tr>
              <a:tr h="329255">
                <a:tc>
                  <a:txBody>
                    <a:bodyPr/>
                    <a:lstStyle/>
                    <a:p>
                      <a:pPr algn="l" rtl="0" fontAlgn="b"/>
                      <a:r>
                        <a:rPr lang="en-GB" sz="1000" b="0" i="0" u="none" strike="noStrike">
                          <a:solidFill>
                            <a:srgbClr val="000000"/>
                          </a:solidFill>
                          <a:effectLst/>
                          <a:latin typeface="+mn-lt"/>
                        </a:rPr>
                        <a:t>Podiatry services (for feet and lower limbs)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217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FF0000"/>
                          </a:solidFill>
                          <a:effectLst/>
                          <a:latin typeface="+mn-lt"/>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154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58%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0503728"/>
                  </a:ext>
                </a:extLst>
              </a:tr>
              <a:tr h="240771">
                <a:tc>
                  <a:txBody>
                    <a:bodyPr/>
                    <a:lstStyle/>
                    <a:p>
                      <a:pPr algn="l" rtl="0" fontAlgn="b"/>
                      <a:r>
                        <a:rPr lang="en-AU" sz="1000" b="0" i="0" u="none" strike="noStrike">
                          <a:solidFill>
                            <a:srgbClr val="000000"/>
                          </a:solidFill>
                          <a:effectLst/>
                          <a:latin typeface="+mn-lt"/>
                        </a:rPr>
                        <a:t>Dentist</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175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53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35488251"/>
                  </a:ext>
                </a:extLst>
              </a:tr>
              <a:tr h="364157">
                <a:tc>
                  <a:txBody>
                    <a:bodyPr/>
                    <a:lstStyle/>
                    <a:p>
                      <a:pPr algn="l" rtl="0" fontAlgn="b"/>
                      <a:r>
                        <a:rPr lang="en-GB" sz="1000" b="0" i="0" u="none" strike="noStrike">
                          <a:solidFill>
                            <a:srgbClr val="000000"/>
                          </a:solidFill>
                          <a:effectLst/>
                          <a:latin typeface="+mn-lt"/>
                        </a:rPr>
                        <a:t>NDIS provided by a company affiliated with the SRS proprietor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143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45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24141719"/>
                  </a:ext>
                </a:extLst>
              </a:tr>
              <a:tr h="240771">
                <a:tc>
                  <a:txBody>
                    <a:bodyPr/>
                    <a:lstStyle/>
                    <a:p>
                      <a:pPr algn="l" rtl="0" fontAlgn="b"/>
                      <a:r>
                        <a:rPr lang="en-AU" sz="1000" b="0" i="0" u="none" strike="noStrike">
                          <a:solidFill>
                            <a:srgbClr val="000000"/>
                          </a:solidFill>
                          <a:effectLst/>
                          <a:latin typeface="+mn-lt"/>
                        </a:rPr>
                        <a:t>Optometry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54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9369968"/>
                  </a:ext>
                </a:extLst>
              </a:tr>
              <a:tr h="240771">
                <a:tc>
                  <a:txBody>
                    <a:bodyPr/>
                    <a:lstStyle/>
                    <a:p>
                      <a:pPr algn="l" rtl="0" fontAlgn="b"/>
                      <a:r>
                        <a:rPr lang="en-AU" sz="1000" b="0" i="0" u="none" strike="noStrike">
                          <a:solidFill>
                            <a:srgbClr val="000000"/>
                          </a:solidFill>
                          <a:effectLst/>
                          <a:latin typeface="+mn-lt"/>
                        </a:rPr>
                        <a:t>Nursing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81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rtl="0" fontAlgn="b"/>
                      <a:r>
                        <a:rPr lang="en-AU" sz="1000" b="0" i="0" u="none" strike="noStrike">
                          <a:solidFill>
                            <a:srgbClr val="00B050"/>
                          </a:solidFill>
                          <a:effectLst/>
                          <a:latin typeface="+mn-lt"/>
                        </a:rPr>
                        <a:t>+26%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92949174"/>
                  </a:ext>
                </a:extLst>
              </a:tr>
              <a:tr h="240771">
                <a:tc>
                  <a:txBody>
                    <a:bodyPr/>
                    <a:lstStyle/>
                    <a:p>
                      <a:pPr algn="l" rtl="0" fontAlgn="b"/>
                      <a:r>
                        <a:rPr lang="en-AU" sz="1000" b="0" i="0" u="none" strike="noStrike">
                          <a:solidFill>
                            <a:srgbClr val="000000"/>
                          </a:solidFill>
                          <a:effectLst/>
                          <a:latin typeface="+mn-lt"/>
                        </a:rPr>
                        <a:t>None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37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93203728"/>
                  </a:ext>
                </a:extLst>
              </a:tr>
              <a:tr h="240771">
                <a:tc>
                  <a:txBody>
                    <a:bodyPr/>
                    <a:lstStyle/>
                    <a:p>
                      <a:pPr algn="l" rtl="0" fontAlgn="b"/>
                      <a:r>
                        <a:rPr lang="en-AU" sz="1000" b="0" i="0" u="none" strike="noStrike">
                          <a:solidFill>
                            <a:srgbClr val="000000"/>
                          </a:solidFill>
                          <a:effectLst/>
                          <a:latin typeface="+mn-lt"/>
                        </a:rPr>
                        <a:t>Hearing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542197"/>
                  </a:ext>
                </a:extLst>
              </a:tr>
              <a:tr h="240771">
                <a:tc>
                  <a:txBody>
                    <a:bodyPr/>
                    <a:lstStyle/>
                    <a:p>
                      <a:pPr algn="l" rtl="0" fontAlgn="b"/>
                      <a:r>
                        <a:rPr lang="en-GB" sz="1000" b="0" i="0" u="none" strike="noStrike">
                          <a:solidFill>
                            <a:srgbClr val="000000"/>
                          </a:solidFill>
                          <a:effectLst/>
                          <a:latin typeface="+mn-lt"/>
                        </a:rPr>
                        <a:t>Alcohol and other drug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5391745"/>
                  </a:ext>
                </a:extLst>
              </a:tr>
              <a:tr h="240771">
                <a:tc>
                  <a:txBody>
                    <a:bodyPr/>
                    <a:lstStyle/>
                    <a:p>
                      <a:pPr algn="l" rtl="0" fontAlgn="b"/>
                      <a:r>
                        <a:rPr lang="en-AU" sz="1000" b="0" i="0" u="none" strike="noStrike">
                          <a:solidFill>
                            <a:srgbClr val="000000"/>
                          </a:solidFill>
                          <a:effectLst/>
                          <a:latin typeface="+mn-lt"/>
                        </a:rPr>
                        <a:t>Other - health</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037927018"/>
                  </a:ext>
                </a:extLst>
              </a:tr>
              <a:tr h="240771">
                <a:tc>
                  <a:txBody>
                    <a:bodyPr/>
                    <a:lstStyle/>
                    <a:p>
                      <a:pPr algn="l" rtl="0" fontAlgn="b"/>
                      <a:r>
                        <a:rPr lang="en-AU" sz="1000" b="0" i="0" u="none" strike="noStrike">
                          <a:solidFill>
                            <a:srgbClr val="000000"/>
                          </a:solidFill>
                          <a:effectLst/>
                          <a:latin typeface="+mn-lt"/>
                        </a:rPr>
                        <a:t>Other, please specify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877771"/>
                  </a:ext>
                </a:extLst>
              </a:tr>
              <a:tr h="240771">
                <a:tc>
                  <a:txBody>
                    <a:bodyPr/>
                    <a:lstStyle/>
                    <a:p>
                      <a:pPr algn="l" rtl="0" fontAlgn="b"/>
                      <a:r>
                        <a:rPr lang="en-AU" sz="1000" b="0" i="0" u="none" strike="noStrike">
                          <a:solidFill>
                            <a:srgbClr val="000000"/>
                          </a:solidFill>
                          <a:effectLst/>
                          <a:latin typeface="+mn-lt"/>
                        </a:rPr>
                        <a:t>Palliative care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862832"/>
                  </a:ext>
                </a:extLst>
              </a:tr>
            </a:tbl>
          </a:graphicData>
        </a:graphic>
      </p:graphicFrame>
      <p:graphicFrame>
        <p:nvGraphicFramePr>
          <p:cNvPr id="26" name="Chart 25">
            <a:extLst>
              <a:ext uri="{FF2B5EF4-FFF2-40B4-BE49-F238E27FC236}">
                <a16:creationId xmlns:a16="http://schemas.microsoft.com/office/drawing/2014/main" id="{782555ED-0184-A172-EC05-8CEA6DFBDB07}"/>
              </a:ext>
            </a:extLst>
          </p:cNvPr>
          <p:cNvGraphicFramePr/>
          <p:nvPr>
            <p:extLst>
              <p:ext uri="{D42A27DB-BD31-4B8C-83A1-F6EECF244321}">
                <p14:modId xmlns:p14="http://schemas.microsoft.com/office/powerpoint/2010/main" val="1013519265"/>
              </p:ext>
            </p:extLst>
          </p:nvPr>
        </p:nvGraphicFramePr>
        <p:xfrm>
          <a:off x="842682" y="2679405"/>
          <a:ext cx="5205411" cy="3743624"/>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Box 26">
            <a:extLst>
              <a:ext uri="{FF2B5EF4-FFF2-40B4-BE49-F238E27FC236}">
                <a16:creationId xmlns:a16="http://schemas.microsoft.com/office/drawing/2014/main" id="{16A8EEE6-BC29-32CD-1DE7-103A9266CA0A}"/>
              </a:ext>
            </a:extLst>
          </p:cNvPr>
          <p:cNvSpPr txBox="1"/>
          <p:nvPr/>
        </p:nvSpPr>
        <p:spPr>
          <a:xfrm>
            <a:off x="1233092" y="6364265"/>
            <a:ext cx="4424758" cy="338554"/>
          </a:xfrm>
          <a:prstGeom prst="rect">
            <a:avLst/>
          </a:prstGeom>
        </p:spPr>
        <p:txBody>
          <a:bodyPr wrap="square" rtlCol="0">
            <a:spAutoFit/>
          </a:bodyPr>
          <a:lstStyle/>
          <a:p>
            <a:pPr marL="0" indent="0" algn="ctr">
              <a:lnSpc>
                <a:spcPct val="100000"/>
              </a:lnSpc>
              <a:spcBef>
                <a:spcPts val="0"/>
              </a:spcBef>
              <a:buNone/>
            </a:pPr>
            <a:r>
              <a:rPr lang="en-AU" sz="800">
                <a:solidFill>
                  <a:schemeClr val="tx1">
                    <a:lumMod val="85000"/>
                    <a:lumOff val="15000"/>
                  </a:schemeClr>
                </a:solidFill>
                <a:latin typeface="Source Sans Pro" panose="020B0503030403020204" pitchFamily="34" charset="0"/>
                <a:ea typeface="Source Sans Pro" panose="020B0503030403020204" pitchFamily="34" charset="0"/>
              </a:rPr>
              <a:t>Options with a response rate lower than 10% in 2023 are not shown in the overall 2018 vs 2023 graph above. All provided options are included in the results by SRS type table to the right.</a:t>
            </a:r>
          </a:p>
        </p:txBody>
      </p:sp>
      <p:sp>
        <p:nvSpPr>
          <p:cNvPr id="5" name="Subtitle 7">
            <a:extLst>
              <a:ext uri="{FF2B5EF4-FFF2-40B4-BE49-F238E27FC236}">
                <a16:creationId xmlns:a16="http://schemas.microsoft.com/office/drawing/2014/main" id="{4A9CB1E7-B886-F719-59F9-2A4658DC0EF8}"/>
              </a:ext>
            </a:extLst>
          </p:cNvPr>
          <p:cNvSpPr txBox="1">
            <a:spLocks/>
          </p:cNvSpPr>
          <p:nvPr/>
        </p:nvSpPr>
        <p:spPr>
          <a:xfrm>
            <a:off x="842682" y="1915242"/>
            <a:ext cx="5253318"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13999"/>
              </a:lnSpc>
              <a:buNone/>
            </a:pPr>
            <a:r>
              <a:rPr lang="en-AU" sz="1200">
                <a:solidFill>
                  <a:srgbClr val="333333"/>
                </a:solidFill>
                <a:latin typeface="Source Sans Pro"/>
                <a:ea typeface="Source Sans Pro"/>
              </a:rPr>
              <a:t>Residents accessed a wide range of support services, with notable increases in NDIS (60%) and mental health services (11%). </a:t>
            </a:r>
          </a:p>
        </p:txBody>
      </p:sp>
    </p:spTree>
    <p:extLst>
      <p:ext uri="{BB962C8B-B14F-4D97-AF65-F5344CB8AC3E}">
        <p14:creationId xmlns:p14="http://schemas.microsoft.com/office/powerpoint/2010/main" val="17594289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7054" y="370751"/>
            <a:ext cx="11095200" cy="603974"/>
          </a:xfrm>
        </p:spPr>
        <p:txBody>
          <a:bodyPr>
            <a:normAutofit/>
          </a:bodyPr>
          <a:lstStyle/>
          <a:p>
            <a:r>
              <a:rPr lang="en-US" sz="2800">
                <a:latin typeface="Roboto Slab regular"/>
                <a:ea typeface="Roboto Slab regular"/>
                <a:cs typeface="Roboto Slab regular"/>
              </a:rPr>
              <a:t>Almost half of sampled residents had a case manager</a:t>
            </a:r>
            <a:endParaRPr lang="en-AU" sz="2800">
              <a:latin typeface="Roboto Slab regular"/>
              <a:ea typeface="Roboto Slab regular"/>
              <a:cs typeface="Roboto Slab regular"/>
            </a:endParaRPr>
          </a:p>
        </p:txBody>
      </p:sp>
      <p:sp>
        <p:nvSpPr>
          <p:cNvPr id="6" name="Rectangle 5">
            <a:extLst>
              <a:ext uri="{FF2B5EF4-FFF2-40B4-BE49-F238E27FC236}">
                <a16:creationId xmlns:a16="http://schemas.microsoft.com/office/drawing/2014/main" id="{03B44C35-3287-CE54-E218-128AF358C9A2}"/>
              </a:ext>
            </a:extLst>
          </p:cNvPr>
          <p:cNvSpPr/>
          <p:nvPr/>
        </p:nvSpPr>
        <p:spPr>
          <a:xfrm>
            <a:off x="11010900" y="134868"/>
            <a:ext cx="11811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77446EAD-A23D-3641-30A7-1DE454199ED8}"/>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Support</a:t>
            </a:r>
            <a:endParaRPr lang="en-AU" sz="1400">
              <a:solidFill>
                <a:schemeClr val="bg1"/>
              </a:solidFill>
              <a:ea typeface="Source Sans Pro Light" panose="020B0403030403020204" pitchFamily="34" charset="0"/>
            </a:endParaRPr>
          </a:p>
        </p:txBody>
      </p:sp>
      <p:sp>
        <p:nvSpPr>
          <p:cNvPr id="20" name="Slide Number Placeholder 8">
            <a:extLst>
              <a:ext uri="{FF2B5EF4-FFF2-40B4-BE49-F238E27FC236}">
                <a16:creationId xmlns:a16="http://schemas.microsoft.com/office/drawing/2014/main" id="{9E40A2CE-B457-D04D-3849-65D8F16404DD}"/>
              </a:ext>
            </a:extLst>
          </p:cNvPr>
          <p:cNvSpPr txBox="1">
            <a:spLocks/>
          </p:cNvSpPr>
          <p:nvPr/>
        </p:nvSpPr>
        <p:spPr>
          <a:xfrm>
            <a:off x="731519" y="6291622"/>
            <a:ext cx="5429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2A3B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3F9802-22CF-4938-9F44-3FA30BBE2747}" type="slidenum">
              <a:rPr lang="en-AU" smtClean="0"/>
              <a:pPr/>
              <a:t>49</a:t>
            </a:fld>
            <a:r>
              <a:rPr lang="en-AU"/>
              <a:t>   |</a:t>
            </a:r>
          </a:p>
        </p:txBody>
      </p:sp>
      <p:sp>
        <p:nvSpPr>
          <p:cNvPr id="32" name="Subtitle 7">
            <a:extLst>
              <a:ext uri="{FF2B5EF4-FFF2-40B4-BE49-F238E27FC236}">
                <a16:creationId xmlns:a16="http://schemas.microsoft.com/office/drawing/2014/main" id="{3CBDCC68-8E76-AF86-6431-461BB7FD738C}"/>
              </a:ext>
            </a:extLst>
          </p:cNvPr>
          <p:cNvSpPr txBox="1">
            <a:spLocks/>
          </p:cNvSpPr>
          <p:nvPr/>
        </p:nvSpPr>
        <p:spPr>
          <a:xfrm>
            <a:off x="919878" y="1723351"/>
            <a:ext cx="371490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Does this resident have an active case manager? (</a:t>
            </a:r>
            <a:r>
              <a:rPr lang="en-GB">
                <a:solidFill>
                  <a:schemeClr val="accent6">
                    <a:lumMod val="75000"/>
                  </a:schemeClr>
                </a:solidFill>
              </a:rPr>
              <a:t>All</a:t>
            </a:r>
            <a:r>
              <a:rPr lang="en-GB"/>
              <a:t> facilities)</a:t>
            </a:r>
          </a:p>
        </p:txBody>
      </p:sp>
      <p:sp>
        <p:nvSpPr>
          <p:cNvPr id="34" name="Subtitle 7">
            <a:extLst>
              <a:ext uri="{FF2B5EF4-FFF2-40B4-BE49-F238E27FC236}">
                <a16:creationId xmlns:a16="http://schemas.microsoft.com/office/drawing/2014/main" id="{807FC97A-3BFC-17CF-4CA9-58FAA5516F95}"/>
              </a:ext>
            </a:extLst>
          </p:cNvPr>
          <p:cNvSpPr txBox="1">
            <a:spLocks/>
          </p:cNvSpPr>
          <p:nvPr/>
        </p:nvSpPr>
        <p:spPr>
          <a:xfrm>
            <a:off x="8669842" y="1838111"/>
            <a:ext cx="3176730" cy="25688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2023 vs 2018 by SRS type</a:t>
            </a:r>
          </a:p>
        </p:txBody>
      </p:sp>
      <p:sp>
        <p:nvSpPr>
          <p:cNvPr id="37" name="Subtitle 7">
            <a:extLst>
              <a:ext uri="{FF2B5EF4-FFF2-40B4-BE49-F238E27FC236}">
                <a16:creationId xmlns:a16="http://schemas.microsoft.com/office/drawing/2014/main" id="{3C5A4B68-E7D1-63C7-9C80-E3EB6E93C69F}"/>
              </a:ext>
            </a:extLst>
          </p:cNvPr>
          <p:cNvSpPr txBox="1">
            <a:spLocks/>
          </p:cNvSpPr>
          <p:nvPr/>
        </p:nvSpPr>
        <p:spPr>
          <a:xfrm>
            <a:off x="5099625" y="1838111"/>
            <a:ext cx="3176730" cy="344001"/>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2023 vs 2018</a:t>
            </a:r>
          </a:p>
        </p:txBody>
      </p:sp>
      <p:sp>
        <p:nvSpPr>
          <p:cNvPr id="38" name="Subtitle 7">
            <a:extLst>
              <a:ext uri="{FF2B5EF4-FFF2-40B4-BE49-F238E27FC236}">
                <a16:creationId xmlns:a16="http://schemas.microsoft.com/office/drawing/2014/main" id="{F76E9FB9-29F8-5E94-6DC9-FA11BFF20DC7}"/>
              </a:ext>
            </a:extLst>
          </p:cNvPr>
          <p:cNvSpPr txBox="1">
            <a:spLocks/>
          </p:cNvSpPr>
          <p:nvPr/>
        </p:nvSpPr>
        <p:spPr>
          <a:xfrm>
            <a:off x="5099625" y="2474600"/>
            <a:ext cx="324861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The number of residents with an active case manager increased by 10% since 2018.</a:t>
            </a:r>
          </a:p>
        </p:txBody>
      </p:sp>
      <p:pic>
        <p:nvPicPr>
          <p:cNvPr id="40" name="Picture 39">
            <a:extLst>
              <a:ext uri="{FF2B5EF4-FFF2-40B4-BE49-F238E27FC236}">
                <a16:creationId xmlns:a16="http://schemas.microsoft.com/office/drawing/2014/main" id="{3DFFDBCB-77F1-C51F-8AB2-6B44EB06973D}"/>
              </a:ext>
            </a:extLst>
          </p:cNvPr>
          <p:cNvPicPr>
            <a:picLocks noChangeAspect="1"/>
          </p:cNvPicPr>
          <p:nvPr/>
        </p:nvPicPr>
        <p:blipFill>
          <a:blip r:embed="rId2"/>
          <a:stretch>
            <a:fillRect/>
          </a:stretch>
        </p:blipFill>
        <p:spPr>
          <a:xfrm>
            <a:off x="1002981" y="2796424"/>
            <a:ext cx="3585122" cy="3027015"/>
          </a:xfrm>
          <a:prstGeom prst="rect">
            <a:avLst/>
          </a:prstGeom>
        </p:spPr>
      </p:pic>
      <p:graphicFrame>
        <p:nvGraphicFramePr>
          <p:cNvPr id="45" name="Chart 44">
            <a:extLst>
              <a:ext uri="{FF2B5EF4-FFF2-40B4-BE49-F238E27FC236}">
                <a16:creationId xmlns:a16="http://schemas.microsoft.com/office/drawing/2014/main" id="{96F0BCEA-EC7B-6161-3CEE-47AF453702DA}"/>
              </a:ext>
            </a:extLst>
          </p:cNvPr>
          <p:cNvGraphicFramePr/>
          <p:nvPr>
            <p:extLst>
              <p:ext uri="{D42A27DB-BD31-4B8C-83A1-F6EECF244321}">
                <p14:modId xmlns:p14="http://schemas.microsoft.com/office/powerpoint/2010/main" val="2515816317"/>
              </p:ext>
            </p:extLst>
          </p:nvPr>
        </p:nvGraphicFramePr>
        <p:xfrm>
          <a:off x="5092562" y="3213604"/>
          <a:ext cx="3248618" cy="2746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6" name="Table 45">
            <a:extLst>
              <a:ext uri="{FF2B5EF4-FFF2-40B4-BE49-F238E27FC236}">
                <a16:creationId xmlns:a16="http://schemas.microsoft.com/office/drawing/2014/main" id="{9B7DBB73-B455-6D12-03BC-9D9071DF1FE3}"/>
              </a:ext>
            </a:extLst>
          </p:cNvPr>
          <p:cNvGraphicFramePr>
            <a:graphicFrameLocks noGrp="1"/>
          </p:cNvGraphicFramePr>
          <p:nvPr>
            <p:extLst>
              <p:ext uri="{D42A27DB-BD31-4B8C-83A1-F6EECF244321}">
                <p14:modId xmlns:p14="http://schemas.microsoft.com/office/powerpoint/2010/main" val="1189359594"/>
              </p:ext>
            </p:extLst>
          </p:nvPr>
        </p:nvGraphicFramePr>
        <p:xfrm>
          <a:off x="8845493" y="3429000"/>
          <a:ext cx="3183795" cy="2399500"/>
        </p:xfrm>
        <a:graphic>
          <a:graphicData uri="http://schemas.openxmlformats.org/drawingml/2006/table">
            <a:tbl>
              <a:tblPr/>
              <a:tblGrid>
                <a:gridCol w="690771">
                  <a:extLst>
                    <a:ext uri="{9D8B030D-6E8A-4147-A177-3AD203B41FA5}">
                      <a16:colId xmlns:a16="http://schemas.microsoft.com/office/drawing/2014/main" val="4065389796"/>
                    </a:ext>
                  </a:extLst>
                </a:gridCol>
                <a:gridCol w="415504">
                  <a:extLst>
                    <a:ext uri="{9D8B030D-6E8A-4147-A177-3AD203B41FA5}">
                      <a16:colId xmlns:a16="http://schemas.microsoft.com/office/drawing/2014/main" val="1616748845"/>
                    </a:ext>
                  </a:extLst>
                </a:gridCol>
                <a:gridCol w="415504">
                  <a:extLst>
                    <a:ext uri="{9D8B030D-6E8A-4147-A177-3AD203B41FA5}">
                      <a16:colId xmlns:a16="http://schemas.microsoft.com/office/drawing/2014/main" val="2831541232"/>
                    </a:ext>
                  </a:extLst>
                </a:gridCol>
                <a:gridCol w="415504">
                  <a:extLst>
                    <a:ext uri="{9D8B030D-6E8A-4147-A177-3AD203B41FA5}">
                      <a16:colId xmlns:a16="http://schemas.microsoft.com/office/drawing/2014/main" val="668488960"/>
                    </a:ext>
                  </a:extLst>
                </a:gridCol>
                <a:gridCol w="415504">
                  <a:extLst>
                    <a:ext uri="{9D8B030D-6E8A-4147-A177-3AD203B41FA5}">
                      <a16:colId xmlns:a16="http://schemas.microsoft.com/office/drawing/2014/main" val="3705526380"/>
                    </a:ext>
                  </a:extLst>
                </a:gridCol>
                <a:gridCol w="415504">
                  <a:extLst>
                    <a:ext uri="{9D8B030D-6E8A-4147-A177-3AD203B41FA5}">
                      <a16:colId xmlns:a16="http://schemas.microsoft.com/office/drawing/2014/main" val="3396576621"/>
                    </a:ext>
                  </a:extLst>
                </a:gridCol>
                <a:gridCol w="415504">
                  <a:extLst>
                    <a:ext uri="{9D8B030D-6E8A-4147-A177-3AD203B41FA5}">
                      <a16:colId xmlns:a16="http://schemas.microsoft.com/office/drawing/2014/main" val="658016694"/>
                    </a:ext>
                  </a:extLst>
                </a:gridCol>
              </a:tblGrid>
              <a:tr h="489555">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(n=692)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(n=268)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366807">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771569">
                <a:tc>
                  <a:txBody>
                    <a:bodyPr/>
                    <a:lstStyle/>
                    <a:p>
                      <a:pPr algn="l" fontAlgn="b"/>
                      <a:r>
                        <a:rPr lang="en-AU" sz="1000" b="0" i="0" u="none" strike="noStrike">
                          <a:solidFill>
                            <a:srgbClr val="000000"/>
                          </a:solidFill>
                          <a:effectLst/>
                          <a:latin typeface="+mn-lt"/>
                        </a:rPr>
                        <a:t>Yes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000" b="0" i="0" u="none" strike="noStrike">
                          <a:solidFill>
                            <a:srgbClr val="000000"/>
                          </a:solidFill>
                          <a:effectLst/>
                          <a:latin typeface="+mn-lt"/>
                        </a:rPr>
                        <a:t>339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49%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FF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mn-lt"/>
                        </a:rPr>
                        <a:t>1</a:t>
                      </a:r>
                      <a:r>
                        <a:rPr lang="en-AU" sz="1000" b="0" i="0" u="none" strike="noStrike">
                          <a:solidFill>
                            <a:srgbClr val="000000"/>
                          </a:solidFill>
                          <a:effectLst/>
                          <a:latin typeface="+mn-lt"/>
                        </a:rPr>
                        <a:t>33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fontAlgn="b"/>
                      <a:r>
                        <a:rPr lang="en-AU" sz="1000" b="0" i="0" u="none" strike="noStrike">
                          <a:solidFill>
                            <a:srgbClr val="00B050"/>
                          </a:solidFill>
                          <a:effectLst/>
                          <a:latin typeface="+mn-lt"/>
                        </a:rPr>
                        <a:t>+33%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577711"/>
                  </a:ext>
                </a:extLst>
              </a:tr>
              <a:tr h="771569">
                <a:tc>
                  <a:txBody>
                    <a:bodyPr/>
                    <a:lstStyle/>
                    <a:p>
                      <a:pPr algn="l" fontAlgn="b"/>
                      <a:r>
                        <a:rPr lang="en-AU" sz="1000" b="0" i="0" u="none" strike="noStrike">
                          <a:solidFill>
                            <a:srgbClr val="000000"/>
                          </a:solidFill>
                          <a:effectLst/>
                          <a:latin typeface="+mn-lt"/>
                        </a:rPr>
                        <a:t>No</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000" b="0" i="0" u="none" strike="noStrike">
                          <a:solidFill>
                            <a:srgbClr val="000000"/>
                          </a:solidFill>
                          <a:effectLst/>
                          <a:latin typeface="+mn-lt"/>
                        </a:rPr>
                        <a:t>3</a:t>
                      </a:r>
                      <a:r>
                        <a:rPr lang="en-AU" sz="1000" b="0" i="0" u="none" strike="noStrike">
                          <a:solidFill>
                            <a:srgbClr val="000000"/>
                          </a:solidFill>
                          <a:effectLst/>
                          <a:latin typeface="+mn-lt"/>
                        </a:rPr>
                        <a:t>53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FF0000"/>
                          </a:solidFill>
                          <a:effectLst/>
                          <a:latin typeface="+mn-lt"/>
                        </a:rPr>
                        <a:t>-32%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000" b="0" i="0" u="none" strike="noStrike">
                          <a:solidFill>
                            <a:srgbClr val="000000"/>
                          </a:solidFill>
                          <a:effectLst/>
                          <a:latin typeface="+mn-lt"/>
                        </a:rPr>
                        <a:t>1</a:t>
                      </a:r>
                      <a:r>
                        <a:rPr lang="en-AU" sz="1000" b="0" i="0" u="none" strike="noStrike">
                          <a:solidFill>
                            <a:srgbClr val="000000"/>
                          </a:solidFill>
                          <a:effectLst/>
                          <a:latin typeface="+mn-lt"/>
                        </a:rPr>
                        <a:t>35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fontAlgn="b"/>
                      <a:r>
                        <a:rPr lang="en-AU" sz="1000" b="0" i="0" u="none" strike="noStrike">
                          <a:solidFill>
                            <a:srgbClr val="000000"/>
                          </a:solidFill>
                          <a:effectLst/>
                          <a:latin typeface="+mn-lt"/>
                        </a:rPr>
                        <a:t>50%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ctr" fontAlgn="b"/>
                      <a:r>
                        <a:rPr lang="en-AU" sz="1000" b="0" i="0" u="none" strike="noStrike">
                          <a:solidFill>
                            <a:srgbClr val="00B05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5391745"/>
                  </a:ext>
                </a:extLst>
              </a:tr>
            </a:tbl>
          </a:graphicData>
        </a:graphic>
      </p:graphicFrame>
      <p:sp>
        <p:nvSpPr>
          <p:cNvPr id="2" name="Subtitle 7">
            <a:extLst>
              <a:ext uri="{FF2B5EF4-FFF2-40B4-BE49-F238E27FC236}">
                <a16:creationId xmlns:a16="http://schemas.microsoft.com/office/drawing/2014/main" id="{577EFCD7-75A8-17B2-596B-F1C7A5D4855E}"/>
              </a:ext>
            </a:extLst>
          </p:cNvPr>
          <p:cNvSpPr txBox="1">
            <a:spLocks/>
          </p:cNvSpPr>
          <p:nvPr/>
        </p:nvSpPr>
        <p:spPr>
          <a:xfrm>
            <a:off x="8859765" y="2474600"/>
            <a:ext cx="3248618"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The number of residents with an active case manager in above pension SRS increased by 33% since 2018.</a:t>
            </a:r>
          </a:p>
        </p:txBody>
      </p:sp>
    </p:spTree>
    <p:extLst>
      <p:ext uri="{BB962C8B-B14F-4D97-AF65-F5344CB8AC3E}">
        <p14:creationId xmlns:p14="http://schemas.microsoft.com/office/powerpoint/2010/main" val="3061430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9E5060-A04B-498E-BBDF-A4BEBA5BB936}"/>
              </a:ext>
            </a:extLst>
          </p:cNvPr>
          <p:cNvSpPr>
            <a:spLocks noGrp="1"/>
          </p:cNvSpPr>
          <p:nvPr>
            <p:ph type="ctrTitle"/>
          </p:nvPr>
        </p:nvSpPr>
        <p:spPr>
          <a:xfrm>
            <a:off x="731519" y="370751"/>
            <a:ext cx="11096045" cy="630418"/>
          </a:xfrm>
        </p:spPr>
        <p:txBody>
          <a:bodyPr>
            <a:normAutofit/>
          </a:bodyPr>
          <a:lstStyle/>
          <a:p>
            <a:r>
              <a:rPr lang="en-US" sz="2800">
                <a:latin typeface="Roboto Slab regular"/>
                <a:ea typeface="Roboto Slab regular"/>
                <a:cs typeface="Roboto Slab regular"/>
              </a:rPr>
              <a:t>Executive summary– Resident questionnaire</a:t>
            </a:r>
            <a:endParaRPr lang="en-AU" sz="2800">
              <a:cs typeface="Roboto Slab regular"/>
            </a:endParaRPr>
          </a:p>
        </p:txBody>
      </p:sp>
      <p:sp>
        <p:nvSpPr>
          <p:cNvPr id="8" name="Subtitle 7">
            <a:extLst>
              <a:ext uri="{FF2B5EF4-FFF2-40B4-BE49-F238E27FC236}">
                <a16:creationId xmlns:a16="http://schemas.microsoft.com/office/drawing/2014/main" id="{10CCD1AF-850A-4262-8BB5-B8E384C7C3FE}"/>
              </a:ext>
            </a:extLst>
          </p:cNvPr>
          <p:cNvSpPr>
            <a:spLocks noGrp="1"/>
          </p:cNvSpPr>
          <p:nvPr>
            <p:ph type="subTitle" idx="1"/>
          </p:nvPr>
        </p:nvSpPr>
        <p:spPr>
          <a:xfrm>
            <a:off x="6424369" y="1483249"/>
            <a:ext cx="4935600" cy="5004000"/>
          </a:xfrm>
        </p:spPr>
        <p:txBody>
          <a:bodyPr vert="horz" lIns="91440" tIns="45720" rIns="91440" bIns="45720" numCol="1" spcCol="1080000" rtlCol="0" anchor="t">
            <a:no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AU" sz="1200" b="1">
                <a:latin typeface="Source Sans Pro"/>
                <a:ea typeface="Source Sans Pro"/>
              </a:rPr>
              <a:t>Health</a:t>
            </a:r>
          </a:p>
          <a:p>
            <a:pPr>
              <a:lnSpc>
                <a:spcPct val="100000"/>
              </a:lnSpc>
              <a:spcBef>
                <a:spcPts val="600"/>
              </a:spcBef>
              <a:buClrTx/>
              <a:defRPr/>
            </a:pPr>
            <a:r>
              <a:rPr lang="en-GB" sz="1200">
                <a:latin typeface="Source Sans Pro"/>
                <a:ea typeface="Source Sans Pro"/>
              </a:rPr>
              <a:t>91</a:t>
            </a:r>
            <a:r>
              <a:rPr kumimoji="0" lang="en-GB" sz="1200" b="0" i="0" u="none" strike="noStrike" kern="1200" cap="none" spc="0" normalizeH="0" baseline="0" noProof="0">
                <a:ln>
                  <a:noFill/>
                </a:ln>
                <a:solidFill>
                  <a:srgbClr val="333333"/>
                </a:solidFill>
                <a:effectLst/>
                <a:uLnTx/>
                <a:uFillTx/>
                <a:latin typeface="Source Sans Pro"/>
                <a:ea typeface="Source Sans Pro"/>
              </a:rPr>
              <a:t>% of sampled residents were reported to have been diagnosed with one or more disabilities including mental illness/psychiatric disability (67%), intellectual disorder (20%) and chronic health condition</a:t>
            </a:r>
            <a:r>
              <a:rPr lang="en-GB" sz="1200">
                <a:latin typeface="Source Sans Pro"/>
                <a:ea typeface="Source Sans Pro"/>
              </a:rPr>
              <a:t> </a:t>
            </a:r>
            <a:r>
              <a:rPr kumimoji="0" lang="en-GB" sz="1200" b="0" i="0" u="none" strike="noStrike" kern="1200" cap="none" spc="0" normalizeH="0" baseline="0" noProof="0">
                <a:ln>
                  <a:noFill/>
                </a:ln>
                <a:solidFill>
                  <a:srgbClr val="333333"/>
                </a:solidFill>
                <a:effectLst/>
                <a:uLnTx/>
                <a:uFillTx/>
                <a:latin typeface="Source Sans Pro"/>
                <a:ea typeface="Source Sans Pro"/>
              </a:rPr>
              <a:t> or neurological disability (15% respectively).</a:t>
            </a:r>
            <a:r>
              <a:rPr lang="en-GB" sz="1200">
                <a:latin typeface="Source Sans Pro"/>
                <a:ea typeface="Source Sans Pro"/>
              </a:rPr>
              <a:t> </a:t>
            </a:r>
            <a:r>
              <a:rPr kumimoji="0" lang="en-GB" sz="1200" b="0" i="0" u="none" strike="noStrike" kern="1200" cap="none" spc="0" normalizeH="0" baseline="0" noProof="0">
                <a:ln>
                  <a:noFill/>
                </a:ln>
                <a:solidFill>
                  <a:srgbClr val="333333"/>
                </a:solidFill>
                <a:effectLst/>
                <a:uLnTx/>
                <a:uFillTx/>
                <a:latin typeface="Source Sans Pro"/>
                <a:ea typeface="Source Sans Pro"/>
              </a:rPr>
              <a:t> </a:t>
            </a:r>
            <a:r>
              <a:rPr lang="en-GB" sz="1200">
                <a:latin typeface="Source Sans Pro"/>
                <a:ea typeface="Source Sans Pro"/>
              </a:rPr>
              <a:t>Diagnosis of a mental</a:t>
            </a:r>
            <a:r>
              <a:rPr kumimoji="0" lang="en-GB" sz="1200" b="0" i="0" u="none" strike="noStrike" kern="1200" cap="none" spc="0" normalizeH="0" baseline="0" noProof="0">
                <a:ln>
                  <a:noFill/>
                </a:ln>
                <a:solidFill>
                  <a:srgbClr val="333333"/>
                </a:solidFill>
                <a:effectLst/>
                <a:uLnTx/>
                <a:uFillTx/>
                <a:latin typeface="Source Sans Pro"/>
                <a:ea typeface="Source Sans Pro"/>
              </a:rPr>
              <a:t> illness/psychiatric disability increased from 47% in 2018 to 67% in 2023.</a:t>
            </a:r>
            <a:r>
              <a:rPr lang="en-GB" sz="1200">
                <a:latin typeface="Source Sans Pro"/>
                <a:ea typeface="Source Sans Pro"/>
              </a:rPr>
              <a:t>  </a:t>
            </a:r>
            <a:endParaRPr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endParaRPr>
          </a:p>
          <a:p>
            <a:pPr>
              <a:lnSpc>
                <a:spcPct val="100000"/>
              </a:lnSpc>
              <a:spcBef>
                <a:spcPts val="600"/>
              </a:spcBef>
              <a:buClrTx/>
              <a:defRPr/>
            </a:pPr>
            <a:r>
              <a:rPr kumimoji="0" lang="en-AU" sz="1200" b="0" i="0" u="none" strike="noStrike" kern="1200" cap="none" spc="0" normalizeH="0" baseline="0" noProof="0">
                <a:ln>
                  <a:noFill/>
                </a:ln>
                <a:solidFill>
                  <a:srgbClr val="333333"/>
                </a:solidFill>
                <a:effectLst/>
                <a:uLnTx/>
                <a:uFillTx/>
                <a:latin typeface="Source Sans Pro"/>
                <a:ea typeface="Source Sans Pro"/>
              </a:rPr>
              <a:t>78% of residents with a mental health illness/psychiatric disability had been diagnosed with a psychotic disorder, 32% with a mood disorder and 30% with an anxiety disorder.</a:t>
            </a:r>
            <a:r>
              <a:rPr lang="en-AU" sz="1200">
                <a:latin typeface="Source Sans Pro"/>
                <a:ea typeface="Source Sans Pro"/>
              </a:rPr>
              <a:t>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a:ea typeface="Source Sans Pro"/>
              </a:rPr>
              <a:t>49% of sampled residents had an active case manager compared to 39% in 2018. Case management was most frequently provided by NDIS providers (49% compared to 6% in 2018) or mental health services (37% compared to 19% in 2018).</a:t>
            </a:r>
            <a:r>
              <a:rPr lang="en-AU" sz="1200">
                <a:latin typeface="Source Sans Pro"/>
                <a:ea typeface="Source Sans Pro"/>
              </a:rPr>
              <a:t> </a:t>
            </a:r>
            <a:endParaRPr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AU" sz="1200" b="1">
                <a:latin typeface="Source Sans Pro"/>
                <a:ea typeface="Source Sans Pro"/>
              </a:rPr>
              <a:t>Support and activities</a:t>
            </a:r>
            <a:endParaRPr lang="en-AU" sz="1200" b="1" i="0" u="none" strike="noStrike" kern="1200" cap="none" spc="0" normalizeH="0" baseline="0" noProof="0">
              <a:ln>
                <a:noFill/>
              </a:ln>
              <a:solidFill>
                <a:srgbClr val="333333"/>
              </a:solidFill>
              <a:effectLst/>
              <a:uLnTx/>
              <a:uFillTx/>
              <a:latin typeface="Source Sans Pro"/>
              <a:ea typeface="Source Sans Pro"/>
            </a:endParaRPr>
          </a:p>
          <a:p>
            <a:pPr>
              <a:lnSpc>
                <a:spcPct val="100000"/>
              </a:lnSpc>
              <a:spcBef>
                <a:spcPts val="600"/>
              </a:spcBef>
              <a:buClrTx/>
              <a:defRPr/>
            </a:pPr>
            <a:r>
              <a:rPr lang="en-GB" sz="1200">
                <a:solidFill>
                  <a:srgbClr val="333333"/>
                </a:solidFill>
                <a:latin typeface="Source Sans Pro"/>
                <a:ea typeface="Source Sans Pro"/>
              </a:rPr>
              <a:t>Proprietors reported spending the most time supporting residents taking</a:t>
            </a:r>
            <a:r>
              <a:rPr lang="en-GB" sz="1200">
                <a:latin typeface="Source Sans Pro"/>
                <a:ea typeface="Source Sans Pro"/>
              </a:rPr>
              <a:t> </a:t>
            </a:r>
            <a:r>
              <a:rPr lang="en-GB" sz="1200">
                <a:solidFill>
                  <a:srgbClr val="333333"/>
                </a:solidFill>
                <a:latin typeface="Source Sans Pro"/>
                <a:ea typeface="Source Sans Pro"/>
              </a:rPr>
              <a:t> medication (72%), providing emotional support (68%), </a:t>
            </a:r>
            <a:r>
              <a:rPr lang="en-GB" sz="1200">
                <a:latin typeface="Source Sans Pro"/>
                <a:ea typeface="Source Sans Pro"/>
              </a:rPr>
              <a:t>supporting them to access</a:t>
            </a:r>
            <a:r>
              <a:rPr lang="en-GB" sz="1200">
                <a:solidFill>
                  <a:srgbClr val="333333"/>
                </a:solidFill>
                <a:latin typeface="Source Sans Pro"/>
                <a:ea typeface="Source Sans Pro"/>
              </a:rPr>
              <a:t> their external supports (65%) and </a:t>
            </a:r>
            <a:r>
              <a:rPr lang="en-GB" sz="1200">
                <a:latin typeface="Source Sans Pro"/>
                <a:ea typeface="Source Sans Pro"/>
              </a:rPr>
              <a:t>providing behavioural</a:t>
            </a:r>
            <a:r>
              <a:rPr lang="en-GB" sz="1200">
                <a:solidFill>
                  <a:srgbClr val="333333"/>
                </a:solidFill>
                <a:latin typeface="Source Sans Pro"/>
                <a:ea typeface="Source Sans Pro"/>
              </a:rPr>
              <a:t> support (61%).</a:t>
            </a:r>
          </a:p>
          <a:p>
            <a:pPr>
              <a:lnSpc>
                <a:spcPct val="100000"/>
              </a:lnSpc>
              <a:spcBef>
                <a:spcPts val="600"/>
              </a:spcBef>
              <a:buClrTx/>
              <a:defRPr/>
            </a:pPr>
            <a:r>
              <a:rPr lang="en-AU" sz="1200">
                <a:solidFill>
                  <a:srgbClr val="333333"/>
                </a:solidFill>
                <a:latin typeface="Source Sans Pro"/>
                <a:ea typeface="Source Sans Pro"/>
              </a:rPr>
              <a:t>58% of sampled residents participated in activities that the SRS organised and ran </a:t>
            </a:r>
            <a:r>
              <a:rPr lang="en-GB" sz="1200">
                <a:solidFill>
                  <a:srgbClr val="333333"/>
                </a:solidFill>
                <a:latin typeface="Source Sans Pro"/>
                <a:ea typeface="Source Sans Pro"/>
              </a:rPr>
              <a:t>at least once a month.</a:t>
            </a:r>
            <a:r>
              <a:rPr lang="en-GB" sz="1200">
                <a:latin typeface="Source Sans Pro"/>
                <a:ea typeface="Source Sans Pro"/>
              </a:rPr>
              <a:t> Participation in weekly activities organised and run by the SRS was lower in 2023 (28%) compared to 2018 (40%). </a:t>
            </a:r>
            <a:endParaRPr lang="en-GB" sz="1200">
              <a:latin typeface="Source Sans Pro" panose="020B0503030403020204" pitchFamily="34" charset="0"/>
              <a:ea typeface="Source Sans Pro" panose="020B0503030403020204" pitchFamily="34" charset="0"/>
            </a:endParaRPr>
          </a:p>
          <a:p>
            <a:pPr>
              <a:lnSpc>
                <a:spcPct val="100000"/>
              </a:lnSpc>
              <a:spcBef>
                <a:spcPts val="600"/>
              </a:spcBef>
              <a:buClrTx/>
              <a:defRPr/>
            </a:pPr>
            <a:r>
              <a:rPr lang="en-GB" sz="1200">
                <a:solidFill>
                  <a:srgbClr val="333333"/>
                </a:solidFill>
                <a:latin typeface="Source Sans Pro"/>
                <a:ea typeface="Source Sans Pro"/>
              </a:rPr>
              <a:t>41% of sampled residents participated in activities that an external providers organises at least once a</a:t>
            </a:r>
            <a:r>
              <a:rPr lang="en-GB" sz="1200">
                <a:latin typeface="Source Sans Pro"/>
                <a:ea typeface="Source Sans Pro"/>
              </a:rPr>
              <a:t> </a:t>
            </a:r>
            <a:r>
              <a:rPr lang="en-GB" sz="1200">
                <a:solidFill>
                  <a:srgbClr val="333333"/>
                </a:solidFill>
                <a:latin typeface="Source Sans Pro"/>
                <a:ea typeface="Source Sans Pro"/>
              </a:rPr>
              <a:t> month.</a:t>
            </a:r>
          </a:p>
          <a:p>
            <a:pPr>
              <a:lnSpc>
                <a:spcPct val="100000"/>
              </a:lnSpc>
              <a:spcBef>
                <a:spcPts val="600"/>
              </a:spcBef>
              <a:buClrTx/>
              <a:defRPr/>
            </a:pPr>
            <a:r>
              <a:rPr lang="en-GB" sz="1200">
                <a:solidFill>
                  <a:srgbClr val="333333"/>
                </a:solidFill>
                <a:latin typeface="Source Sans Pro"/>
                <a:ea typeface="Source Sans Pro"/>
              </a:rPr>
              <a:t>53% of sampled residents had contact with family or friends at least </a:t>
            </a:r>
            <a:br>
              <a:rPr lang="en-GB" sz="1200">
                <a:latin typeface="Source Sans Pro" panose="020B0503030403020204" pitchFamily="34" charset="0"/>
                <a:ea typeface="Source Sans Pro" panose="020B0503030403020204" pitchFamily="34" charset="0"/>
              </a:rPr>
            </a:br>
            <a:r>
              <a:rPr lang="en-GB" sz="1200">
                <a:solidFill>
                  <a:srgbClr val="333333"/>
                </a:solidFill>
                <a:latin typeface="Source Sans Pro"/>
                <a:ea typeface="Source Sans Pro"/>
              </a:rPr>
              <a:t>once a month.</a:t>
            </a:r>
            <a:r>
              <a:rPr lang="en-GB" sz="1200">
                <a:latin typeface="Source Sans Pro"/>
                <a:ea typeface="Source Sans Pro"/>
              </a:rPr>
              <a:t> </a:t>
            </a:r>
            <a:endParaRPr lang="en-AU" sz="1200" b="1">
              <a:latin typeface="Source Sans Pro" panose="020B0503030403020204" pitchFamily="34" charset="0"/>
              <a:ea typeface="Source Sans Pro" panose="020B0503030403020204" pitchFamily="34" charset="0"/>
            </a:endParaRPr>
          </a:p>
          <a:p>
            <a:pPr marL="0" marR="0" lvl="0" indent="0" algn="l" defTabSz="914400" rtl="0" eaLnBrk="1" fontAlgn="auto" latinLnBrk="0" hangingPunct="1">
              <a:lnSpc>
                <a:spcPct val="100000"/>
              </a:lnSpc>
              <a:spcBef>
                <a:spcPts val="600"/>
              </a:spcBef>
              <a:spcAft>
                <a:spcPts val="0"/>
              </a:spcAft>
              <a:buClrTx/>
              <a:buSzTx/>
              <a:buFontTx/>
              <a:buNone/>
              <a:tabLst/>
              <a:defRPr/>
            </a:pPr>
            <a:endParaRPr lang="en-AU" sz="1200" b="1">
              <a:latin typeface="Source Sans Pro" panose="020B0503030403020204" pitchFamily="34" charset="0"/>
              <a:ea typeface="Source Sans Pro" panose="020B0503030403020204" pitchFamily="34" charset="0"/>
            </a:endParaRPr>
          </a:p>
          <a:p>
            <a:endParaRPr lang="en-GB" sz="1200">
              <a:latin typeface="Source Sans Pro"/>
              <a:ea typeface="Source Sans Pro"/>
              <a:cs typeface="+mn-lt"/>
            </a:endParaRPr>
          </a:p>
          <a:p>
            <a:endParaRPr lang="en-GB" sz="1200">
              <a:latin typeface="Source Sans Pro"/>
              <a:ea typeface="Source Sans Pro"/>
              <a:cs typeface="+mn-lt"/>
            </a:endParaRPr>
          </a:p>
          <a:p>
            <a:endParaRPr lang="en-GB" sz="1200" strike="sngStrike">
              <a:latin typeface="Source Sans Pro" panose="020B0503030403020204" pitchFamily="34" charset="0"/>
              <a:ea typeface="Source Sans Pro" panose="020B0503030403020204" pitchFamily="34" charset="0"/>
            </a:endParaRPr>
          </a:p>
        </p:txBody>
      </p:sp>
      <p:sp>
        <p:nvSpPr>
          <p:cNvPr id="14" name="Slide Number Placeholder 13">
            <a:extLst>
              <a:ext uri="{FF2B5EF4-FFF2-40B4-BE49-F238E27FC236}">
                <a16:creationId xmlns:a16="http://schemas.microsoft.com/office/drawing/2014/main" id="{52FA217D-7C9D-4A61-BCF8-AEA874AC6527}"/>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B3F9802-22CF-4938-9F44-3FA30BBE2747}" type="slidenum">
              <a:rPr kumimoji="0" lang="en-AU" sz="1200" b="0" i="0" u="none" strike="noStrike" kern="1200" cap="none" spc="0" normalizeH="0" baseline="0" noProof="0" smtClean="0">
                <a:ln>
                  <a:noFill/>
                </a:ln>
                <a:solidFill>
                  <a:srgbClr val="2A3B8F"/>
                </a:solidFill>
                <a:effectLst/>
                <a:uLnTx/>
                <a:uFillTx/>
                <a:latin typeface="Source Sans Pro"/>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r>
              <a:rPr kumimoji="0" lang="en-AU" sz="1200" b="0" i="0" u="none" strike="noStrike" kern="1200" cap="none" spc="0" normalizeH="0" baseline="0" noProof="0">
                <a:ln>
                  <a:noFill/>
                </a:ln>
                <a:solidFill>
                  <a:srgbClr val="2A3B8F"/>
                </a:solidFill>
                <a:effectLst/>
                <a:uLnTx/>
                <a:uFillTx/>
                <a:latin typeface="Source Sans Pro"/>
                <a:ea typeface="+mn-ea"/>
                <a:cs typeface="+mn-cs"/>
              </a:rPr>
              <a:t>   |</a:t>
            </a:r>
          </a:p>
        </p:txBody>
      </p:sp>
      <p:sp>
        <p:nvSpPr>
          <p:cNvPr id="4" name="Subtitle 4">
            <a:extLst>
              <a:ext uri="{FF2B5EF4-FFF2-40B4-BE49-F238E27FC236}">
                <a16:creationId xmlns:a16="http://schemas.microsoft.com/office/drawing/2014/main" id="{F3B5B6E4-F106-399E-510E-75F1C89C6808}"/>
              </a:ext>
            </a:extLst>
          </p:cNvPr>
          <p:cNvSpPr txBox="1">
            <a:spLocks/>
          </p:cNvSpPr>
          <p:nvPr/>
        </p:nvSpPr>
        <p:spPr>
          <a:xfrm>
            <a:off x="751741" y="1483249"/>
            <a:ext cx="4933635" cy="5004000"/>
          </a:xfrm>
          <a:prstGeom prst="rect">
            <a:avLst/>
          </a:prstGeom>
        </p:spPr>
        <p:txBody>
          <a:bodyPr vert="horz" lIns="91440" tIns="45720" rIns="91440" bIns="45720" rtlCol="0" anchor="t">
            <a:normAutofit/>
          </a:bodyPr>
          <a:lstStyle>
            <a:lvl1pPr marL="0" indent="0" algn="l" defTabSz="914400" rtl="0" eaLnBrk="1" latinLnBrk="0" hangingPunct="1">
              <a:lnSpc>
                <a:spcPct val="114000"/>
              </a:lnSpc>
              <a:spcBef>
                <a:spcPts val="1000"/>
              </a:spcBef>
              <a:buClr>
                <a:srgbClr val="2A3B8F"/>
              </a:buClr>
              <a:buFont typeface="Arial" panose="020B0604020202020204" pitchFamily="34" charset="0"/>
              <a:buNone/>
              <a:defRPr sz="2400" b="0" i="0" kern="1200">
                <a:solidFill>
                  <a:srgbClr val="333333"/>
                </a:solidFill>
                <a:latin typeface="+mn-lt"/>
                <a:ea typeface="Source Sans Pro Light" panose="020B0403030403020204" pitchFamily="34" charset="0"/>
                <a:cs typeface="+mn-cs"/>
              </a:defRPr>
            </a:lvl1pPr>
            <a:lvl2pPr marL="457200" indent="0" algn="l" defTabSz="914400" rtl="0" eaLnBrk="1" latinLnBrk="0" hangingPunct="1">
              <a:lnSpc>
                <a:spcPct val="114000"/>
              </a:lnSpc>
              <a:spcBef>
                <a:spcPts val="500"/>
              </a:spcBef>
              <a:buClr>
                <a:srgbClr val="2A3B8F"/>
              </a:buClr>
              <a:buFont typeface="Arial" panose="020B0604020202020204" pitchFamily="34" charset="0"/>
              <a:buNone/>
              <a:defRPr sz="2000" b="0" i="0" kern="1200">
                <a:solidFill>
                  <a:srgbClr val="414140"/>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114000"/>
              </a:lnSpc>
              <a:spcBef>
                <a:spcPts val="500"/>
              </a:spcBef>
              <a:buClr>
                <a:srgbClr val="2A3B8F"/>
              </a:buClr>
              <a:buFont typeface="Arial" panose="020B0604020202020204" pitchFamily="34" charset="0"/>
              <a:buNone/>
              <a:defRPr sz="1800" b="0" i="0" kern="1200">
                <a:solidFill>
                  <a:srgbClr val="414140"/>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600"/>
              </a:spcBef>
              <a:buClrTx/>
              <a:defRPr/>
            </a:pPr>
            <a:r>
              <a:rPr kumimoji="0" lang="en-GB" sz="1200" b="1"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Response rate</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Proprietors completed deidentified resident questionnaires for 961 residents (36%). This sample size provides 99% confidence that the results are accurate within a 3.3% confidence interval. </a:t>
            </a:r>
            <a:endParaRPr kumimoji="0" lang="en-GB" sz="1200" b="0" i="0" u="none" strike="noStrike" kern="1200" cap="none" spc="0" normalizeH="0" baseline="0" noProof="0">
              <a:ln>
                <a:noFill/>
              </a:ln>
              <a:solidFill>
                <a:srgbClr val="333333"/>
              </a:solidFill>
              <a:effectLst/>
              <a:uLnTx/>
              <a:uFillTx/>
              <a:latin typeface="Source Sans Pro"/>
              <a:ea typeface="Source Sans Pro"/>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1"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Resident overview</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61% of residents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 male, and 49%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 aged under 60.</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3% of residents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a:t>
            </a: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 Aboriginal or Torres Strait Islander, identify as LGBTIQ+ or required an interpreter.</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49% of residents </a:t>
            </a: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 </a:t>
            </a: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smokers compared to 36% in 2018.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87% of residents required assistance with medication administration.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17% of residents had special dietary requirements or needed assistance with personal care overnight.</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Self-referral (27%), hospitals (23%), and mental health services  (18%)</a:t>
            </a:r>
            <a:b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b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were the most common referral sources for sampled residents.</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AU"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15% of  sampled residents had their fees fully or partially paid for by a funded service.</a:t>
            </a:r>
            <a:endPar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58% of sampled residents had lived at the SRS for five years or less, compared to 4% in 2018.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72% of sampled residents had a NDIS or Aged Care package. Residents in receipt of a NDIS package increased 44% since 2018.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rPr>
              <a:t>45% of residents had a financial administrator.</a:t>
            </a:r>
          </a:p>
          <a:p>
            <a:pPr marL="0" marR="0" lvl="0" indent="0" algn="l" defTabSz="914400" rtl="0" eaLnBrk="1" fontAlgn="auto" latinLnBrk="0" hangingPunct="1">
              <a:lnSpc>
                <a:spcPct val="100000"/>
              </a:lnSpc>
              <a:spcBef>
                <a:spcPts val="600"/>
              </a:spcBef>
              <a:spcAft>
                <a:spcPts val="0"/>
              </a:spcAft>
              <a:buClrTx/>
              <a:buSzTx/>
              <a:buFontTx/>
              <a:buNone/>
              <a:tabLst/>
              <a:defRPr/>
            </a:pPr>
            <a:endParaRPr kumimoji="0" lang="en-GB" sz="1200" b="0" i="0" u="none" strike="noStrike" kern="1200" cap="none" spc="0" normalizeH="0" baseline="0" noProof="0">
              <a:ln>
                <a:noFill/>
              </a:ln>
              <a:solidFill>
                <a:srgbClr val="333333"/>
              </a:solidFill>
              <a:effectLst/>
              <a:uLnTx/>
              <a:uFillTx/>
              <a:latin typeface="Source Sans Pro" panose="020B0503030403020204" pitchFamily="34" charset="0"/>
              <a:ea typeface="Source Sans Pro" panose="020B0503030403020204" pitchFamily="34" charset="0"/>
              <a:cs typeface="+mn-cs"/>
            </a:endParaRPr>
          </a:p>
        </p:txBody>
      </p:sp>
      <p:sp>
        <p:nvSpPr>
          <p:cNvPr id="2" name="Subtitle 7">
            <a:extLst>
              <a:ext uri="{FF2B5EF4-FFF2-40B4-BE49-F238E27FC236}">
                <a16:creationId xmlns:a16="http://schemas.microsoft.com/office/drawing/2014/main" id="{40395E91-A6B2-9FA7-C1DA-FD139ED24E9A}"/>
              </a:ext>
            </a:extLst>
          </p:cNvPr>
          <p:cNvSpPr txBox="1">
            <a:spLocks/>
          </p:cNvSpPr>
          <p:nvPr/>
        </p:nvSpPr>
        <p:spPr>
          <a:xfrm>
            <a:off x="832031" y="1319313"/>
            <a:ext cx="10895019" cy="666867"/>
          </a:xfrm>
          <a:prstGeom prst="rect">
            <a:avLst/>
          </a:prstGeom>
        </p:spPr>
        <p:txBody>
          <a:bodyPr vert="horz" lIns="91440" tIns="45720" rIns="91440" bIns="45720" numCol="1" spcCol="1080000" rtlCol="0" anchor="t">
            <a:noAutofit/>
          </a:bodyPr>
          <a:lstStyle>
            <a:lvl1pPr marL="0" indent="0" algn="l" defTabSz="914400" rtl="0" eaLnBrk="1" latinLnBrk="0" hangingPunct="1">
              <a:lnSpc>
                <a:spcPct val="114000"/>
              </a:lnSpc>
              <a:spcBef>
                <a:spcPts val="1000"/>
              </a:spcBef>
              <a:buClr>
                <a:srgbClr val="2A3B8F"/>
              </a:buClr>
              <a:buFont typeface="Arial" panose="020B0604020202020204" pitchFamily="34" charset="0"/>
              <a:buNone/>
              <a:defRPr sz="2400" b="0" i="0" kern="1200">
                <a:solidFill>
                  <a:srgbClr val="333333"/>
                </a:solidFill>
                <a:latin typeface="+mn-lt"/>
                <a:ea typeface="Source Sans Pro Light" panose="020B0403030403020204" pitchFamily="34" charset="0"/>
                <a:cs typeface="+mn-cs"/>
              </a:defRPr>
            </a:lvl1pPr>
            <a:lvl2pPr marL="457200" indent="0" algn="l" defTabSz="914400" rtl="0" eaLnBrk="1" latinLnBrk="0" hangingPunct="1">
              <a:lnSpc>
                <a:spcPct val="114000"/>
              </a:lnSpc>
              <a:spcBef>
                <a:spcPts val="500"/>
              </a:spcBef>
              <a:buClr>
                <a:srgbClr val="2A3B8F"/>
              </a:buClr>
              <a:buFont typeface="Arial" panose="020B0604020202020204" pitchFamily="34" charset="0"/>
              <a:buNone/>
              <a:defRPr sz="2000" b="0" i="0" kern="1200">
                <a:solidFill>
                  <a:srgbClr val="414140"/>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114000"/>
              </a:lnSpc>
              <a:spcBef>
                <a:spcPts val="500"/>
              </a:spcBef>
              <a:buClr>
                <a:srgbClr val="2A3B8F"/>
              </a:buClr>
              <a:buFont typeface="Arial" panose="020B0604020202020204" pitchFamily="34" charset="0"/>
              <a:buNone/>
              <a:defRPr sz="1800" b="0" i="0" kern="1200">
                <a:solidFill>
                  <a:srgbClr val="414140"/>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114000"/>
              </a:lnSpc>
              <a:spcBef>
                <a:spcPts val="500"/>
              </a:spcBef>
              <a:buClr>
                <a:srgbClr val="2A3B8F"/>
              </a:buClr>
              <a:buFont typeface="Arial" panose="020B0604020202020204" pitchFamily="34" charset="0"/>
              <a:buNone/>
              <a:defRPr sz="1600" b="0" i="0" kern="1200">
                <a:solidFill>
                  <a:srgbClr val="414140"/>
                </a:solidFill>
                <a:latin typeface="Source Sans Pro Light" panose="020B0403030403020204" pitchFamily="34" charset="0"/>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600"/>
              </a:spcBef>
              <a:spcAft>
                <a:spcPts val="0"/>
              </a:spcAft>
              <a:buClr>
                <a:srgbClr val="2A3B8F"/>
              </a:buClr>
              <a:buSzTx/>
              <a:buFont typeface="Arial" panose="020B0604020202020204" pitchFamily="34" charset="0"/>
              <a:buNone/>
              <a:tabLst/>
              <a:defRPr/>
            </a:pPr>
            <a:endParaRPr kumimoji="0" lang="en-GB" sz="1200" b="0" i="0" u="none" strike="noStrike" kern="1200" cap="none" spc="0" normalizeH="0" baseline="0" noProof="0">
              <a:ln>
                <a:noFill/>
              </a:ln>
              <a:solidFill>
                <a:srgbClr val="333333"/>
              </a:solidFill>
              <a:effectLst/>
              <a:highlight>
                <a:srgbClr val="FFFF00"/>
              </a:highlight>
              <a:uLnTx/>
              <a:uFillTx/>
              <a:latin typeface="Source Sans Pro"/>
              <a:ea typeface="Source Sans Pro"/>
              <a:cs typeface="+mn-cs"/>
            </a:endParaRPr>
          </a:p>
        </p:txBody>
      </p:sp>
    </p:spTree>
    <p:extLst>
      <p:ext uri="{BB962C8B-B14F-4D97-AF65-F5344CB8AC3E}">
        <p14:creationId xmlns:p14="http://schemas.microsoft.com/office/powerpoint/2010/main" val="3480997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10116668" cy="756603"/>
          </a:xfrm>
        </p:spPr>
        <p:txBody>
          <a:bodyPr>
            <a:noAutofit/>
          </a:bodyPr>
          <a:lstStyle/>
          <a:p>
            <a:r>
              <a:rPr lang="en-AU" sz="2800">
                <a:latin typeface="Roboto Slab regular"/>
                <a:ea typeface="Roboto Slab regular"/>
                <a:cs typeface="Roboto Slab regular"/>
              </a:rPr>
              <a:t>Most case management was provided by NDIS and mental health services</a:t>
            </a:r>
            <a:endParaRPr lang="en-US">
              <a:cs typeface="Roboto Slab regular"/>
            </a:endParaRPr>
          </a:p>
        </p:txBody>
      </p:sp>
      <p:sp>
        <p:nvSpPr>
          <p:cNvPr id="2" name="Rectangle 1">
            <a:extLst>
              <a:ext uri="{FF2B5EF4-FFF2-40B4-BE49-F238E27FC236}">
                <a16:creationId xmlns:a16="http://schemas.microsoft.com/office/drawing/2014/main" id="{835DDC3D-D330-3276-0ACC-8163A18E6D95}"/>
              </a:ext>
            </a:extLst>
          </p:cNvPr>
          <p:cNvSpPr/>
          <p:nvPr/>
        </p:nvSpPr>
        <p:spPr>
          <a:xfrm>
            <a:off x="11010900" y="134868"/>
            <a:ext cx="11811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68FA5BD-2399-E532-4679-93196CFBF981}"/>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Support</a:t>
            </a:r>
            <a:endParaRPr lang="en-AU" sz="1400">
              <a:solidFill>
                <a:schemeClr val="bg1"/>
              </a:solidFill>
              <a:ea typeface="Source Sans Pro Light" panose="020B0403030403020204" pitchFamily="34" charset="0"/>
            </a:endParaRPr>
          </a:p>
        </p:txBody>
      </p:sp>
      <p:sp>
        <p:nvSpPr>
          <p:cNvPr id="6" name="Subtitle 7">
            <a:extLst>
              <a:ext uri="{FF2B5EF4-FFF2-40B4-BE49-F238E27FC236}">
                <a16:creationId xmlns:a16="http://schemas.microsoft.com/office/drawing/2014/main" id="{4F97EAD4-706A-A502-D245-940E7D391752}"/>
              </a:ext>
            </a:extLst>
          </p:cNvPr>
          <p:cNvSpPr txBox="1">
            <a:spLocks/>
          </p:cNvSpPr>
          <p:nvPr/>
        </p:nvSpPr>
        <p:spPr>
          <a:xfrm>
            <a:off x="919878" y="1424025"/>
            <a:ext cx="5176122" cy="371648"/>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If yes, who is the primary case manager? (</a:t>
            </a:r>
            <a:r>
              <a:rPr lang="en-GB">
                <a:solidFill>
                  <a:schemeClr val="accent6">
                    <a:lumMod val="75000"/>
                  </a:schemeClr>
                </a:solidFill>
              </a:rPr>
              <a:t>All</a:t>
            </a:r>
            <a:r>
              <a:rPr lang="en-GB"/>
              <a:t> facilities)</a:t>
            </a:r>
          </a:p>
        </p:txBody>
      </p:sp>
      <p:sp>
        <p:nvSpPr>
          <p:cNvPr id="8" name="Subtitle 7">
            <a:extLst>
              <a:ext uri="{FF2B5EF4-FFF2-40B4-BE49-F238E27FC236}">
                <a16:creationId xmlns:a16="http://schemas.microsoft.com/office/drawing/2014/main" id="{2F021CF6-4FE0-0748-AA73-3B9D2FD8F5BA}"/>
              </a:ext>
            </a:extLst>
          </p:cNvPr>
          <p:cNvSpPr txBox="1">
            <a:spLocks/>
          </p:cNvSpPr>
          <p:nvPr/>
        </p:nvSpPr>
        <p:spPr>
          <a:xfrm>
            <a:off x="6578557" y="1431809"/>
            <a:ext cx="4645254" cy="284630"/>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Primary case manager 2023 vs 2018 by SRS type</a:t>
            </a:r>
          </a:p>
        </p:txBody>
      </p:sp>
      <p:graphicFrame>
        <p:nvGraphicFramePr>
          <p:cNvPr id="14" name="Table 13">
            <a:extLst>
              <a:ext uri="{FF2B5EF4-FFF2-40B4-BE49-F238E27FC236}">
                <a16:creationId xmlns:a16="http://schemas.microsoft.com/office/drawing/2014/main" id="{F3AD1F31-5FF2-5017-A443-4F44D0D2B03A}"/>
              </a:ext>
            </a:extLst>
          </p:cNvPr>
          <p:cNvGraphicFramePr>
            <a:graphicFrameLocks noGrp="1"/>
          </p:cNvGraphicFramePr>
          <p:nvPr>
            <p:extLst>
              <p:ext uri="{D42A27DB-BD31-4B8C-83A1-F6EECF244321}">
                <p14:modId xmlns:p14="http://schemas.microsoft.com/office/powerpoint/2010/main" val="2448881533"/>
              </p:ext>
            </p:extLst>
          </p:nvPr>
        </p:nvGraphicFramePr>
        <p:xfrm>
          <a:off x="6578558" y="1944252"/>
          <a:ext cx="4645255" cy="4151746"/>
        </p:xfrm>
        <a:graphic>
          <a:graphicData uri="http://schemas.openxmlformats.org/drawingml/2006/table">
            <a:tbl>
              <a:tblPr/>
              <a:tblGrid>
                <a:gridCol w="2250961">
                  <a:extLst>
                    <a:ext uri="{9D8B030D-6E8A-4147-A177-3AD203B41FA5}">
                      <a16:colId xmlns:a16="http://schemas.microsoft.com/office/drawing/2014/main" val="4065389796"/>
                    </a:ext>
                  </a:extLst>
                </a:gridCol>
                <a:gridCol w="399049">
                  <a:extLst>
                    <a:ext uri="{9D8B030D-6E8A-4147-A177-3AD203B41FA5}">
                      <a16:colId xmlns:a16="http://schemas.microsoft.com/office/drawing/2014/main" val="1616748845"/>
                    </a:ext>
                  </a:extLst>
                </a:gridCol>
                <a:gridCol w="399049">
                  <a:extLst>
                    <a:ext uri="{9D8B030D-6E8A-4147-A177-3AD203B41FA5}">
                      <a16:colId xmlns:a16="http://schemas.microsoft.com/office/drawing/2014/main" val="2831541232"/>
                    </a:ext>
                  </a:extLst>
                </a:gridCol>
                <a:gridCol w="399049">
                  <a:extLst>
                    <a:ext uri="{9D8B030D-6E8A-4147-A177-3AD203B41FA5}">
                      <a16:colId xmlns:a16="http://schemas.microsoft.com/office/drawing/2014/main" val="668488960"/>
                    </a:ext>
                  </a:extLst>
                </a:gridCol>
                <a:gridCol w="399049">
                  <a:extLst>
                    <a:ext uri="{9D8B030D-6E8A-4147-A177-3AD203B41FA5}">
                      <a16:colId xmlns:a16="http://schemas.microsoft.com/office/drawing/2014/main" val="3705526380"/>
                    </a:ext>
                  </a:extLst>
                </a:gridCol>
                <a:gridCol w="399049">
                  <a:extLst>
                    <a:ext uri="{9D8B030D-6E8A-4147-A177-3AD203B41FA5}">
                      <a16:colId xmlns:a16="http://schemas.microsoft.com/office/drawing/2014/main" val="3396576621"/>
                    </a:ext>
                  </a:extLst>
                </a:gridCol>
                <a:gridCol w="399049">
                  <a:extLst>
                    <a:ext uri="{9D8B030D-6E8A-4147-A177-3AD203B41FA5}">
                      <a16:colId xmlns:a16="http://schemas.microsoft.com/office/drawing/2014/main" val="658016694"/>
                    </a:ext>
                  </a:extLst>
                </a:gridCol>
              </a:tblGrid>
              <a:tr h="338998">
                <a:tc rowSpan="2">
                  <a:txBody>
                    <a:bodyPr/>
                    <a:lstStyle/>
                    <a:p>
                      <a:pPr algn="l" fontAlgn="b"/>
                      <a:r>
                        <a:rPr lang="en-AU" sz="1000" b="0" i="0" u="none" strike="noStrike">
                          <a:solidFill>
                            <a:srgbClr val="FFFFFF"/>
                          </a:solidFill>
                          <a:effectLst/>
                          <a:latin typeface="+mn-lt"/>
                        </a:rPr>
                        <a:t> </a:t>
                      </a: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Pension level</a:t>
                      </a:r>
                    </a:p>
                    <a:p>
                      <a:pPr marL="0" marR="0" lvl="0" indent="0" algn="ctr" defTabSz="914400" rtl="0" eaLnBrk="1" fontAlgn="ctr" latinLnBrk="0" hangingPunct="1">
                        <a:lnSpc>
                          <a:spcPct val="100000"/>
                        </a:lnSpc>
                        <a:spcBef>
                          <a:spcPts val="0"/>
                        </a:spcBef>
                        <a:spcAft>
                          <a:spcPts val="0"/>
                        </a:spcAft>
                        <a:buClrTx/>
                        <a:buSzTx/>
                        <a:buFontTx/>
                        <a:buNone/>
                        <a:tabLst/>
                        <a:defRPr/>
                      </a:pPr>
                      <a:r>
                        <a:rPr lang="en-AU" sz="1000" b="0" i="0" u="none" strike="noStrike" kern="1200">
                          <a:solidFill>
                            <a:schemeClr val="bg1"/>
                          </a:solidFill>
                          <a:effectLst/>
                          <a:latin typeface="+mn-lt"/>
                          <a:ea typeface="+mn-ea"/>
                          <a:cs typeface="+mn-cs"/>
                        </a:rPr>
                        <a:t>(n=336)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3">
                  <a:txBody>
                    <a:bodyPr/>
                    <a:lstStyle/>
                    <a:p>
                      <a:pPr marL="0" algn="ctr" defTabSz="914400" rtl="0" eaLnBrk="1" fontAlgn="ctr" latinLnBrk="0" hangingPunct="1"/>
                      <a:r>
                        <a:rPr lang="en-AU" sz="1000" b="0" i="0" u="none" strike="noStrike" kern="1200">
                          <a:solidFill>
                            <a:schemeClr val="bg1"/>
                          </a:solidFill>
                          <a:effectLst/>
                          <a:latin typeface="+mn-lt"/>
                          <a:ea typeface="+mn-ea"/>
                          <a:cs typeface="+mn-cs"/>
                        </a:rPr>
                        <a:t>Above pension </a:t>
                      </a:r>
                    </a:p>
                    <a:p>
                      <a:pPr marL="0" algn="ctr" defTabSz="914400" rtl="0" eaLnBrk="1" fontAlgn="ctr" latinLnBrk="0" hangingPunct="1"/>
                      <a:r>
                        <a:rPr lang="en-AU" sz="1000" b="0" i="0" u="none" strike="noStrike" kern="1200">
                          <a:solidFill>
                            <a:schemeClr val="bg1"/>
                          </a:solidFill>
                          <a:effectLst/>
                          <a:latin typeface="+mn-lt"/>
                          <a:ea typeface="+mn-ea"/>
                          <a:cs typeface="+mn-cs"/>
                        </a:rPr>
                        <a:t>(n=131)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572779100"/>
                  </a:ext>
                </a:extLst>
              </a:tr>
              <a:tr h="172959">
                <a:tc vMerge="1">
                  <a:txBody>
                    <a:bodyPr/>
                    <a:lstStyle/>
                    <a:p>
                      <a:pPr algn="l" fontAlgn="b"/>
                      <a:endParaRPr lang="en-AU" sz="900" b="0" i="0" u="none" strike="noStrike">
                        <a:solidFill>
                          <a:srgbClr val="FFFFFF"/>
                        </a:solidFill>
                        <a:effectLst/>
                        <a:latin typeface="Calibri" panose="020F0502020204030204" pitchFamily="34" charset="0"/>
                      </a:endParaRPr>
                    </a:p>
                  </a:txBody>
                  <a:tcPr marL="5791" marR="5791" marT="5791" marB="0" anchor="b">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000" b="0" i="0" u="none" strike="noStrike" kern="1200">
                          <a:solidFill>
                            <a:schemeClr val="bg1"/>
                          </a:solidFill>
                          <a:effectLst/>
                          <a:latin typeface="+mn-lt"/>
                          <a:ea typeface="+mn-ea"/>
                          <a:cs typeface="+mn-cs"/>
                        </a:rPr>
                        <a:t>shift </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n</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marL="0" algn="ctr" defTabSz="914400" rtl="0" eaLnBrk="1" fontAlgn="ctr" latinLnBrk="0" hangingPunct="1"/>
                      <a:r>
                        <a:rPr lang="en-US" sz="1000" b="0" i="0" u="none" strike="noStrike" kern="1200">
                          <a:solidFill>
                            <a:schemeClr val="bg1"/>
                          </a:solidFill>
                          <a:effectLst/>
                          <a:latin typeface="+mn-lt"/>
                          <a:ea typeface="+mn-ea"/>
                          <a:cs typeface="+mn-cs"/>
                        </a:rPr>
                        <a:t>shift</a:t>
                      </a:r>
                      <a:endParaRPr lang="en-AU" sz="1000" b="0" i="0" u="none" strike="noStrike" kern="1200">
                        <a:solidFill>
                          <a:schemeClr val="bg1"/>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1377748760"/>
                  </a:ext>
                </a:extLst>
              </a:tr>
              <a:tr h="246093">
                <a:tc>
                  <a:txBody>
                    <a:bodyPr/>
                    <a:lstStyle/>
                    <a:p>
                      <a:pPr algn="l" rtl="0" fontAlgn="b"/>
                      <a:r>
                        <a:rPr lang="en-AU" sz="1000" b="0" i="0" u="none" strike="noStrike">
                          <a:solidFill>
                            <a:srgbClr val="000000"/>
                          </a:solidFill>
                          <a:effectLst/>
                          <a:latin typeface="+mn-lt"/>
                        </a:rPr>
                        <a:t>National Disability Insurance Support</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175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52%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44%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55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42%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39%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763577711"/>
                  </a:ext>
                </a:extLst>
              </a:tr>
              <a:tr h="246093">
                <a:tc>
                  <a:txBody>
                    <a:bodyPr/>
                    <a:lstStyle/>
                    <a:p>
                      <a:pPr algn="l" rtl="0" fontAlgn="b"/>
                      <a:r>
                        <a:rPr lang="en-AU" sz="1000" b="0" i="0" u="none" strike="noStrike">
                          <a:solidFill>
                            <a:srgbClr val="000000"/>
                          </a:solidFill>
                          <a:effectLst/>
                          <a:latin typeface="+mn-lt"/>
                        </a:rPr>
                        <a:t>Mental health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147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44%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24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972287147"/>
                  </a:ext>
                </a:extLst>
              </a:tr>
              <a:tr h="224026">
                <a:tc>
                  <a:txBody>
                    <a:bodyPr/>
                    <a:lstStyle/>
                    <a:p>
                      <a:pPr algn="l" rtl="0" fontAlgn="b"/>
                      <a:r>
                        <a:rPr lang="en-AU" sz="1000" b="0" i="0" u="none" strike="noStrike">
                          <a:solidFill>
                            <a:srgbClr val="000000"/>
                          </a:solidFill>
                          <a:effectLst/>
                          <a:latin typeface="+mn-lt"/>
                        </a:rPr>
                        <a:t>My Aged Care</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57362323"/>
                  </a:ext>
                </a:extLst>
              </a:tr>
              <a:tr h="336533">
                <a:tc>
                  <a:txBody>
                    <a:bodyPr/>
                    <a:lstStyle/>
                    <a:p>
                      <a:pPr algn="l" rtl="0" fontAlgn="b"/>
                      <a:r>
                        <a:rPr lang="en-AU" sz="1000" b="0" i="0" u="none" strike="noStrike">
                          <a:solidFill>
                            <a:srgbClr val="000000"/>
                          </a:solidFill>
                          <a:effectLst/>
                          <a:latin typeface="+mn-lt"/>
                        </a:rPr>
                        <a:t>Community service organisation</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610503728"/>
                  </a:ext>
                </a:extLst>
              </a:tr>
              <a:tr h="246093">
                <a:tc>
                  <a:txBody>
                    <a:bodyPr/>
                    <a:lstStyle/>
                    <a:p>
                      <a:pPr algn="l" rtl="0" fontAlgn="b"/>
                      <a:r>
                        <a:rPr lang="en-AU" sz="1000" b="0" i="0" u="none" strike="noStrike">
                          <a:solidFill>
                            <a:srgbClr val="000000"/>
                          </a:solidFill>
                          <a:effectLst/>
                          <a:latin typeface="+mn-lt"/>
                        </a:rPr>
                        <a:t>Disability client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35488251"/>
                  </a:ext>
                </a:extLst>
              </a:tr>
              <a:tr h="372207">
                <a:tc>
                  <a:txBody>
                    <a:bodyPr/>
                    <a:lstStyle/>
                    <a:p>
                      <a:pPr algn="l" rtl="0" fontAlgn="b"/>
                      <a:r>
                        <a:rPr lang="en-AU" sz="1000" b="0" i="0" u="none" strike="noStrike">
                          <a:solidFill>
                            <a:srgbClr val="000000"/>
                          </a:solidFill>
                          <a:effectLst/>
                          <a:latin typeface="+mn-lt"/>
                        </a:rPr>
                        <a:t>Community health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24141719"/>
                  </a:ext>
                </a:extLst>
              </a:tr>
              <a:tr h="246093">
                <a:tc>
                  <a:txBody>
                    <a:bodyPr/>
                    <a:lstStyle/>
                    <a:p>
                      <a:pPr algn="l" rtl="0" fontAlgn="b"/>
                      <a:r>
                        <a:rPr lang="en-AU" sz="1000" b="0" i="0" u="none" strike="noStrike">
                          <a:solidFill>
                            <a:srgbClr val="000000"/>
                          </a:solidFill>
                          <a:effectLst/>
                          <a:latin typeface="+mn-lt"/>
                        </a:rPr>
                        <a:t>Hospital case manager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99369968"/>
                  </a:ext>
                </a:extLst>
              </a:tr>
              <a:tr h="246093">
                <a:tc>
                  <a:txBody>
                    <a:bodyPr/>
                    <a:lstStyle/>
                    <a:p>
                      <a:pPr algn="l" rtl="0" fontAlgn="b"/>
                      <a:r>
                        <a:rPr lang="en-AU" sz="1000" b="0" i="0" u="none" strike="noStrike">
                          <a:solidFill>
                            <a:srgbClr val="000000"/>
                          </a:solidFill>
                          <a:effectLst/>
                          <a:latin typeface="+mn-lt"/>
                        </a:rPr>
                        <a:t>Nursing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92949174"/>
                  </a:ext>
                </a:extLst>
              </a:tr>
              <a:tr h="246093">
                <a:tc>
                  <a:txBody>
                    <a:bodyPr/>
                    <a:lstStyle/>
                    <a:p>
                      <a:pPr algn="l" rtl="0" fontAlgn="b"/>
                      <a:r>
                        <a:rPr lang="en-GB" sz="1000" b="0" i="0" u="none" strike="noStrike">
                          <a:solidFill>
                            <a:srgbClr val="000000"/>
                          </a:solidFill>
                          <a:effectLst/>
                          <a:latin typeface="+mn-lt"/>
                        </a:rPr>
                        <a:t>Alcohol and other drug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993203728"/>
                  </a:ext>
                </a:extLst>
              </a:tr>
              <a:tr h="246093">
                <a:tc>
                  <a:txBody>
                    <a:bodyPr/>
                    <a:lstStyle/>
                    <a:p>
                      <a:pPr algn="l" rtl="0" fontAlgn="b"/>
                      <a:r>
                        <a:rPr lang="en-AU" sz="1000" b="0" i="0" u="none" strike="noStrike">
                          <a:solidFill>
                            <a:srgbClr val="000000"/>
                          </a:solidFill>
                          <a:effectLst/>
                          <a:latin typeface="+mn-lt"/>
                        </a:rPr>
                        <a:t>Homelessness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170542197"/>
                  </a:ext>
                </a:extLst>
              </a:tr>
              <a:tr h="246093">
                <a:tc>
                  <a:txBody>
                    <a:bodyPr/>
                    <a:lstStyle/>
                    <a:p>
                      <a:pPr algn="l" rtl="0" fontAlgn="b"/>
                      <a:r>
                        <a:rPr lang="en-AU" sz="1000" b="0" i="0" u="none" strike="noStrike">
                          <a:solidFill>
                            <a:srgbClr val="000000"/>
                          </a:solidFill>
                          <a:effectLst/>
                          <a:latin typeface="+mn-lt"/>
                        </a:rPr>
                        <a:t>Other, please specify</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775391745"/>
                  </a:ext>
                </a:extLst>
              </a:tr>
              <a:tr h="246093">
                <a:tc>
                  <a:txBody>
                    <a:bodyPr/>
                    <a:lstStyle/>
                    <a:p>
                      <a:pPr algn="l" rtl="0" fontAlgn="b"/>
                      <a:r>
                        <a:rPr lang="en-AU" sz="1000" b="0" i="0" u="none" strike="noStrike">
                          <a:solidFill>
                            <a:srgbClr val="000000"/>
                          </a:solidFill>
                          <a:effectLst/>
                          <a:latin typeface="+mn-lt"/>
                        </a:rPr>
                        <a:t>Family violence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B05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2877771"/>
                  </a:ext>
                </a:extLst>
              </a:tr>
              <a:tr h="246093">
                <a:tc>
                  <a:txBody>
                    <a:bodyPr/>
                    <a:lstStyle/>
                    <a:p>
                      <a:pPr algn="l" rtl="0" fontAlgn="b"/>
                      <a:r>
                        <a:rPr lang="en-AU" sz="1000" b="0" i="0" u="none" strike="noStrike">
                          <a:solidFill>
                            <a:srgbClr val="000000"/>
                          </a:solidFill>
                          <a:effectLst/>
                          <a:latin typeface="+mn-lt"/>
                        </a:rPr>
                        <a:t>Corrections officer</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FF0000"/>
                          </a:solidFill>
                          <a:effectLst/>
                          <a:latin typeface="+mn-lt"/>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862832"/>
                  </a:ext>
                </a:extLst>
              </a:tr>
              <a:tr h="246093">
                <a:tc>
                  <a:txBody>
                    <a:bodyPr/>
                    <a:lstStyle/>
                    <a:p>
                      <a:pPr algn="l" rtl="0" fontAlgn="b"/>
                      <a:r>
                        <a:rPr lang="en-AU" sz="1000" b="0" i="0" u="none" strike="noStrike">
                          <a:solidFill>
                            <a:srgbClr val="000000"/>
                          </a:solidFill>
                          <a:effectLst/>
                          <a:latin typeface="+mn-lt"/>
                        </a:rPr>
                        <a:t>Regional health services</a:t>
                      </a:r>
                    </a:p>
                  </a:txBody>
                  <a:tcPr marL="6350" marR="6350" marT="635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schemeClr>
                    </a:solid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AU" sz="1000" b="0" i="0" u="none" strike="noStrike">
                          <a:solidFill>
                            <a:srgbClr val="000000"/>
                          </a:solidFill>
                          <a:effectLst/>
                          <a:latin typeface="+mn-lt"/>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7668335"/>
                  </a:ext>
                </a:extLst>
              </a:tr>
            </a:tbl>
          </a:graphicData>
        </a:graphic>
      </p:graphicFrame>
      <p:graphicFrame>
        <p:nvGraphicFramePr>
          <p:cNvPr id="18" name="Chart 17">
            <a:extLst>
              <a:ext uri="{FF2B5EF4-FFF2-40B4-BE49-F238E27FC236}">
                <a16:creationId xmlns:a16="http://schemas.microsoft.com/office/drawing/2014/main" id="{020FD9C1-AB8A-DEA3-0002-82DE129699A9}"/>
              </a:ext>
            </a:extLst>
          </p:cNvPr>
          <p:cNvGraphicFramePr/>
          <p:nvPr>
            <p:extLst>
              <p:ext uri="{D42A27DB-BD31-4B8C-83A1-F6EECF244321}">
                <p14:modId xmlns:p14="http://schemas.microsoft.com/office/powerpoint/2010/main" val="1409707205"/>
              </p:ext>
            </p:extLst>
          </p:nvPr>
        </p:nvGraphicFramePr>
        <p:xfrm>
          <a:off x="842682" y="2372178"/>
          <a:ext cx="5205411" cy="3929635"/>
        </p:xfrm>
        <a:graphic>
          <a:graphicData uri="http://schemas.openxmlformats.org/drawingml/2006/chart">
            <c:chart xmlns:c="http://schemas.openxmlformats.org/drawingml/2006/chart" xmlns:r="http://schemas.openxmlformats.org/officeDocument/2006/relationships" r:id="rId2"/>
          </a:graphicData>
        </a:graphic>
      </p:graphicFrame>
      <p:sp>
        <p:nvSpPr>
          <p:cNvPr id="23" name="Slide Number Placeholder 8">
            <a:extLst>
              <a:ext uri="{FF2B5EF4-FFF2-40B4-BE49-F238E27FC236}">
                <a16:creationId xmlns:a16="http://schemas.microsoft.com/office/drawing/2014/main" id="{967C9CFD-29C6-BD7F-D943-27E0C55B1C01}"/>
              </a:ext>
            </a:extLst>
          </p:cNvPr>
          <p:cNvSpPr txBox="1">
            <a:spLocks/>
          </p:cNvSpPr>
          <p:nvPr/>
        </p:nvSpPr>
        <p:spPr>
          <a:xfrm>
            <a:off x="731519" y="6291622"/>
            <a:ext cx="542925"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rgbClr val="2A3B8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3F9802-22CF-4938-9F44-3FA30BBE2747}" type="slidenum">
              <a:rPr lang="en-AU" smtClean="0"/>
              <a:pPr/>
              <a:t>50</a:t>
            </a:fld>
            <a:r>
              <a:rPr lang="en-AU"/>
              <a:t>   |</a:t>
            </a:r>
          </a:p>
        </p:txBody>
      </p:sp>
      <p:sp>
        <p:nvSpPr>
          <p:cNvPr id="24" name="TextBox 23">
            <a:extLst>
              <a:ext uri="{FF2B5EF4-FFF2-40B4-BE49-F238E27FC236}">
                <a16:creationId xmlns:a16="http://schemas.microsoft.com/office/drawing/2014/main" id="{6FB570A7-3A6A-C004-BE18-FDC5081BC718}"/>
              </a:ext>
            </a:extLst>
          </p:cNvPr>
          <p:cNvSpPr txBox="1"/>
          <p:nvPr/>
        </p:nvSpPr>
        <p:spPr>
          <a:xfrm>
            <a:off x="1295560" y="6291622"/>
            <a:ext cx="4424758" cy="338554"/>
          </a:xfrm>
          <a:prstGeom prst="rect">
            <a:avLst/>
          </a:prstGeom>
        </p:spPr>
        <p:txBody>
          <a:bodyPr wrap="square" rtlCol="0">
            <a:spAutoFit/>
          </a:bodyPr>
          <a:lstStyle/>
          <a:p>
            <a:pPr marL="0" indent="0" algn="ctr">
              <a:lnSpc>
                <a:spcPct val="100000"/>
              </a:lnSpc>
              <a:spcBef>
                <a:spcPts val="0"/>
              </a:spcBef>
              <a:buNone/>
            </a:pPr>
            <a:r>
              <a:rPr lang="en-AU" sz="800">
                <a:solidFill>
                  <a:schemeClr val="tx1">
                    <a:lumMod val="85000"/>
                    <a:lumOff val="15000"/>
                  </a:schemeClr>
                </a:solidFill>
                <a:latin typeface="Source Sans Pro" panose="020B0503030403020204" pitchFamily="34" charset="0"/>
                <a:ea typeface="Source Sans Pro" panose="020B0503030403020204" pitchFamily="34" charset="0"/>
              </a:rPr>
              <a:t>Options with a response rate lower than 2% in 2023 are not shown in the overall 2018 vs 2023 graph above. All provided options are included in the results by SRS type table to the right.</a:t>
            </a:r>
          </a:p>
        </p:txBody>
      </p:sp>
      <p:sp>
        <p:nvSpPr>
          <p:cNvPr id="5" name="Subtitle 7">
            <a:extLst>
              <a:ext uri="{FF2B5EF4-FFF2-40B4-BE49-F238E27FC236}">
                <a16:creationId xmlns:a16="http://schemas.microsoft.com/office/drawing/2014/main" id="{03284891-3CD8-5832-E49F-496E1D9D0EFD}"/>
              </a:ext>
            </a:extLst>
          </p:cNvPr>
          <p:cNvSpPr txBox="1">
            <a:spLocks/>
          </p:cNvSpPr>
          <p:nvPr/>
        </p:nvSpPr>
        <p:spPr>
          <a:xfrm>
            <a:off x="968187" y="1839592"/>
            <a:ext cx="5253318"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nSpc>
                <a:spcPct val="113999"/>
              </a:lnSpc>
              <a:buNone/>
            </a:pPr>
            <a:r>
              <a:rPr lang="en-AU" sz="1200">
                <a:solidFill>
                  <a:srgbClr val="333333"/>
                </a:solidFill>
                <a:latin typeface="Source Sans Pro"/>
                <a:ea typeface="Source Sans Pro"/>
              </a:rPr>
              <a:t>There has been significant increases in case management delivered by NDIS (an increase of  43%), mental health (an increase of 18%)  and My Aged Care (an increase of 9%) since 2018. </a:t>
            </a:r>
          </a:p>
        </p:txBody>
      </p:sp>
    </p:spTree>
    <p:extLst>
      <p:ext uri="{BB962C8B-B14F-4D97-AF65-F5344CB8AC3E}">
        <p14:creationId xmlns:p14="http://schemas.microsoft.com/office/powerpoint/2010/main" val="2449997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20" y="370750"/>
            <a:ext cx="11095200" cy="671215"/>
          </a:xfrm>
        </p:spPr>
        <p:txBody>
          <a:bodyPr>
            <a:normAutofit/>
          </a:bodyPr>
          <a:lstStyle/>
          <a:p>
            <a:r>
              <a:rPr lang="en-AU" sz="2800"/>
              <a:t>Participation in activities away from the SRS</a:t>
            </a:r>
            <a:endParaRPr lang="en-AU" sz="2800">
              <a:solidFill>
                <a:srgbClr val="FF0000"/>
              </a:solidFill>
            </a:endParaRPr>
          </a:p>
        </p:txBody>
      </p:sp>
      <p:sp>
        <p:nvSpPr>
          <p:cNvPr id="15" name="Slide Number Placeholder 8">
            <a:extLst>
              <a:ext uri="{FF2B5EF4-FFF2-40B4-BE49-F238E27FC236}">
                <a16:creationId xmlns:a16="http://schemas.microsoft.com/office/drawing/2014/main" id="{4F597DCB-092D-5C64-F5F5-1339A34DFAFE}"/>
              </a:ext>
            </a:extLst>
          </p:cNvPr>
          <p:cNvSpPr>
            <a:spLocks noGrp="1"/>
          </p:cNvSpPr>
          <p:nvPr>
            <p:ph type="sldNum" sz="quarter" idx="4"/>
          </p:nvPr>
        </p:nvSpPr>
        <p:spPr>
          <a:xfrm>
            <a:off x="731519" y="6291622"/>
            <a:ext cx="542925" cy="365125"/>
          </a:xfrm>
        </p:spPr>
        <p:txBody>
          <a:bodyPr/>
          <a:lstStyle/>
          <a:p>
            <a:fld id="{2B3F9802-22CF-4938-9F44-3FA30BBE2747}" type="slidenum">
              <a:rPr lang="en-AU" smtClean="0"/>
              <a:pPr/>
              <a:t>51</a:t>
            </a:fld>
            <a:r>
              <a:rPr lang="en-AU"/>
              <a:t>   |</a:t>
            </a:r>
          </a:p>
        </p:txBody>
      </p:sp>
      <p:sp>
        <p:nvSpPr>
          <p:cNvPr id="10" name="Subtitle 7">
            <a:extLst>
              <a:ext uri="{FF2B5EF4-FFF2-40B4-BE49-F238E27FC236}">
                <a16:creationId xmlns:a16="http://schemas.microsoft.com/office/drawing/2014/main" id="{1AEAA488-7072-25C6-4D9B-AF1ECE5D125B}"/>
              </a:ext>
            </a:extLst>
          </p:cNvPr>
          <p:cNvSpPr txBox="1">
            <a:spLocks/>
          </p:cNvSpPr>
          <p:nvPr/>
        </p:nvSpPr>
        <p:spPr>
          <a:xfrm>
            <a:off x="888116" y="1493183"/>
            <a:ext cx="9864550" cy="483791"/>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 Is this resident involved in any of the following organised activities AWAY from the SRS? (</a:t>
            </a:r>
            <a:r>
              <a:rPr lang="en-GB">
                <a:solidFill>
                  <a:schemeClr val="accent6">
                    <a:lumMod val="75000"/>
                  </a:schemeClr>
                </a:solidFill>
              </a:rPr>
              <a:t>All</a:t>
            </a:r>
            <a:r>
              <a:rPr lang="en-GB"/>
              <a:t> facilities)</a:t>
            </a:r>
          </a:p>
        </p:txBody>
      </p:sp>
      <p:sp>
        <p:nvSpPr>
          <p:cNvPr id="11" name="Subtitle 7">
            <a:extLst>
              <a:ext uri="{FF2B5EF4-FFF2-40B4-BE49-F238E27FC236}">
                <a16:creationId xmlns:a16="http://schemas.microsoft.com/office/drawing/2014/main" id="{50414340-5BB4-2D30-53DF-A9DAF120E39A}"/>
              </a:ext>
            </a:extLst>
          </p:cNvPr>
          <p:cNvSpPr txBox="1">
            <a:spLocks/>
          </p:cNvSpPr>
          <p:nvPr/>
        </p:nvSpPr>
        <p:spPr>
          <a:xfrm>
            <a:off x="888115" y="2003197"/>
            <a:ext cx="986454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35% of residents participated in social/recreational groups at least once a month and 27% of sampled residents participate in community-based groups at least once a month. </a:t>
            </a:r>
          </a:p>
        </p:txBody>
      </p:sp>
      <p:sp>
        <p:nvSpPr>
          <p:cNvPr id="2" name="Rectangle 1">
            <a:extLst>
              <a:ext uri="{FF2B5EF4-FFF2-40B4-BE49-F238E27FC236}">
                <a16:creationId xmlns:a16="http://schemas.microsoft.com/office/drawing/2014/main" id="{835DDC3D-D330-3276-0ACC-8163A18E6D95}"/>
              </a:ext>
            </a:extLst>
          </p:cNvPr>
          <p:cNvSpPr/>
          <p:nvPr/>
        </p:nvSpPr>
        <p:spPr>
          <a:xfrm>
            <a:off x="11010900" y="134868"/>
            <a:ext cx="1181100" cy="38501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668FA5BD-2399-E532-4679-93196CFBF981}"/>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Activities</a:t>
            </a:r>
            <a:endParaRPr lang="en-AU" sz="1400">
              <a:solidFill>
                <a:schemeClr val="bg1"/>
              </a:solidFill>
              <a:ea typeface="Source Sans Pro Light" panose="020B0403030403020204" pitchFamily="34" charset="0"/>
            </a:endParaRPr>
          </a:p>
        </p:txBody>
      </p:sp>
      <p:graphicFrame>
        <p:nvGraphicFramePr>
          <p:cNvPr id="8" name="Chart 7">
            <a:extLst>
              <a:ext uri="{FF2B5EF4-FFF2-40B4-BE49-F238E27FC236}">
                <a16:creationId xmlns:a16="http://schemas.microsoft.com/office/drawing/2014/main" id="{BBF03C51-64EB-E52D-E432-FD28B5D2E951}"/>
              </a:ext>
            </a:extLst>
          </p:cNvPr>
          <p:cNvGraphicFramePr/>
          <p:nvPr>
            <p:extLst>
              <p:ext uri="{D42A27DB-BD31-4B8C-83A1-F6EECF244321}">
                <p14:modId xmlns:p14="http://schemas.microsoft.com/office/powerpoint/2010/main" val="4091269961"/>
              </p:ext>
            </p:extLst>
          </p:nvPr>
        </p:nvGraphicFramePr>
        <p:xfrm>
          <a:off x="1557991" y="2577040"/>
          <a:ext cx="4433234" cy="380470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F9084651-042D-1299-06B3-198706C4DB6F}"/>
              </a:ext>
            </a:extLst>
          </p:cNvPr>
          <p:cNvGraphicFramePr>
            <a:graphicFrameLocks noGrp="1"/>
          </p:cNvGraphicFramePr>
          <p:nvPr>
            <p:extLst>
              <p:ext uri="{D42A27DB-BD31-4B8C-83A1-F6EECF244321}">
                <p14:modId xmlns:p14="http://schemas.microsoft.com/office/powerpoint/2010/main" val="3821116927"/>
              </p:ext>
            </p:extLst>
          </p:nvPr>
        </p:nvGraphicFramePr>
        <p:xfrm>
          <a:off x="447972" y="2704041"/>
          <a:ext cx="1110018" cy="3465224"/>
        </p:xfrm>
        <a:graphic>
          <a:graphicData uri="http://schemas.openxmlformats.org/drawingml/2006/table">
            <a:tbl>
              <a:tblPr firstRow="1" bandRow="1">
                <a:tableStyleId>{2D5ABB26-0587-4C30-8999-92F81FD0307C}</a:tableStyleId>
              </a:tblPr>
              <a:tblGrid>
                <a:gridCol w="1110018">
                  <a:extLst>
                    <a:ext uri="{9D8B030D-6E8A-4147-A177-3AD203B41FA5}">
                      <a16:colId xmlns:a16="http://schemas.microsoft.com/office/drawing/2014/main" val="2417792798"/>
                    </a:ext>
                  </a:extLst>
                </a:gridCol>
              </a:tblGrid>
              <a:tr h="1194191">
                <a:tc>
                  <a:txBody>
                    <a:bodyPr/>
                    <a:lstStyle/>
                    <a:p>
                      <a:pPr algn="r" fontAlgn="b"/>
                      <a:r>
                        <a:rPr lang="en-AU" sz="1000" b="0" i="0" u="none" strike="noStrike">
                          <a:solidFill>
                            <a:srgbClr val="000000"/>
                          </a:solidFill>
                          <a:effectLst/>
                          <a:latin typeface="+mn-lt"/>
                        </a:rPr>
                        <a:t>Volunteering</a:t>
                      </a:r>
                    </a:p>
                  </a:txBody>
                  <a:tcPr marL="6350" marR="6350" marT="6350" marB="0" anchor="ctr"/>
                </a:tc>
                <a:extLst>
                  <a:ext uri="{0D108BD9-81ED-4DB2-BD59-A6C34878D82A}">
                    <a16:rowId xmlns:a16="http://schemas.microsoft.com/office/drawing/2014/main" val="1848901665"/>
                  </a:ext>
                </a:extLst>
              </a:tr>
              <a:tr h="1171073">
                <a:tc>
                  <a:txBody>
                    <a:bodyPr/>
                    <a:lstStyle/>
                    <a:p>
                      <a:pPr algn="r" fontAlgn="b"/>
                      <a:r>
                        <a:rPr lang="en-GB" sz="1000" b="0" i="0" u="none" strike="noStrike">
                          <a:solidFill>
                            <a:srgbClr val="000000"/>
                          </a:solidFill>
                          <a:effectLst/>
                          <a:latin typeface="+mn-lt"/>
                        </a:rPr>
                        <a:t>Community </a:t>
                      </a:r>
                      <a:br>
                        <a:rPr lang="en-GB" sz="1000" b="0" i="0" u="none" strike="noStrike">
                          <a:solidFill>
                            <a:srgbClr val="000000"/>
                          </a:solidFill>
                          <a:effectLst/>
                          <a:latin typeface="+mn-lt"/>
                        </a:rPr>
                      </a:br>
                      <a:r>
                        <a:rPr lang="en-GB" sz="1000" b="0" i="0" u="none" strike="noStrike">
                          <a:solidFill>
                            <a:srgbClr val="000000"/>
                          </a:solidFill>
                          <a:effectLst/>
                          <a:latin typeface="+mn-lt"/>
                        </a:rPr>
                        <a:t>based groups</a:t>
                      </a:r>
                    </a:p>
                  </a:txBody>
                  <a:tcPr marL="6350" marR="6350" marT="6350" marB="0" anchor="ctr"/>
                </a:tc>
                <a:extLst>
                  <a:ext uri="{0D108BD9-81ED-4DB2-BD59-A6C34878D82A}">
                    <a16:rowId xmlns:a16="http://schemas.microsoft.com/office/drawing/2014/main" val="3090944857"/>
                  </a:ext>
                </a:extLst>
              </a:tr>
              <a:tr h="1099960">
                <a:tc>
                  <a:txBody>
                    <a:bodyPr/>
                    <a:lstStyle/>
                    <a:p>
                      <a:pPr algn="r" fontAlgn="b"/>
                      <a:r>
                        <a:rPr lang="en-AU" sz="1000" b="0" i="0" u="none" strike="noStrike">
                          <a:solidFill>
                            <a:srgbClr val="000000"/>
                          </a:solidFill>
                          <a:effectLst/>
                          <a:latin typeface="+mn-lt"/>
                        </a:rPr>
                        <a:t>Social/</a:t>
                      </a:r>
                      <a:br>
                        <a:rPr lang="en-AU" sz="1000" b="0" i="0" u="none" strike="noStrike">
                          <a:solidFill>
                            <a:srgbClr val="000000"/>
                          </a:solidFill>
                          <a:effectLst/>
                          <a:latin typeface="+mn-lt"/>
                        </a:rPr>
                      </a:br>
                      <a:r>
                        <a:rPr lang="en-AU" sz="1000" b="0" i="0" u="none" strike="noStrike">
                          <a:solidFill>
                            <a:srgbClr val="000000"/>
                          </a:solidFill>
                          <a:effectLst/>
                          <a:latin typeface="+mn-lt"/>
                        </a:rPr>
                        <a:t>recreational programs</a:t>
                      </a:r>
                    </a:p>
                  </a:txBody>
                  <a:tcPr marL="6350" marR="6350" marT="6350" marB="0" anchor="ctr"/>
                </a:tc>
                <a:extLst>
                  <a:ext uri="{0D108BD9-81ED-4DB2-BD59-A6C34878D82A}">
                    <a16:rowId xmlns:a16="http://schemas.microsoft.com/office/drawing/2014/main" val="4205024011"/>
                  </a:ext>
                </a:extLst>
              </a:tr>
            </a:tbl>
          </a:graphicData>
        </a:graphic>
      </p:graphicFrame>
      <p:graphicFrame>
        <p:nvGraphicFramePr>
          <p:cNvPr id="14" name="Chart 13">
            <a:extLst>
              <a:ext uri="{FF2B5EF4-FFF2-40B4-BE49-F238E27FC236}">
                <a16:creationId xmlns:a16="http://schemas.microsoft.com/office/drawing/2014/main" id="{FB2FDA3F-992D-3822-1BD5-28F211DA0502}"/>
              </a:ext>
            </a:extLst>
          </p:cNvPr>
          <p:cNvGraphicFramePr/>
          <p:nvPr>
            <p:extLst>
              <p:ext uri="{D42A27DB-BD31-4B8C-83A1-F6EECF244321}">
                <p14:modId xmlns:p14="http://schemas.microsoft.com/office/powerpoint/2010/main" val="439109612"/>
              </p:ext>
            </p:extLst>
          </p:nvPr>
        </p:nvGraphicFramePr>
        <p:xfrm>
          <a:off x="6891864" y="2573490"/>
          <a:ext cx="4433233" cy="38047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Table 15">
            <a:extLst>
              <a:ext uri="{FF2B5EF4-FFF2-40B4-BE49-F238E27FC236}">
                <a16:creationId xmlns:a16="http://schemas.microsoft.com/office/drawing/2014/main" id="{21D09532-58D4-6AEF-3B87-C2A7012C03E7}"/>
              </a:ext>
            </a:extLst>
          </p:cNvPr>
          <p:cNvGraphicFramePr>
            <a:graphicFrameLocks noGrp="1"/>
          </p:cNvGraphicFramePr>
          <p:nvPr>
            <p:extLst>
              <p:ext uri="{D42A27DB-BD31-4B8C-83A1-F6EECF244321}">
                <p14:modId xmlns:p14="http://schemas.microsoft.com/office/powerpoint/2010/main" val="3299578351"/>
              </p:ext>
            </p:extLst>
          </p:nvPr>
        </p:nvGraphicFramePr>
        <p:xfrm>
          <a:off x="5781846" y="2700491"/>
          <a:ext cx="1110018" cy="2234707"/>
        </p:xfrm>
        <a:graphic>
          <a:graphicData uri="http://schemas.openxmlformats.org/drawingml/2006/table">
            <a:tbl>
              <a:tblPr firstRow="1" bandRow="1">
                <a:tableStyleId>{2D5ABB26-0587-4C30-8999-92F81FD0307C}</a:tableStyleId>
              </a:tblPr>
              <a:tblGrid>
                <a:gridCol w="1110018">
                  <a:extLst>
                    <a:ext uri="{9D8B030D-6E8A-4147-A177-3AD203B41FA5}">
                      <a16:colId xmlns:a16="http://schemas.microsoft.com/office/drawing/2014/main" val="2417792798"/>
                    </a:ext>
                  </a:extLst>
                </a:gridCol>
              </a:tblGrid>
              <a:tr h="1194176">
                <a:tc>
                  <a:txBody>
                    <a:bodyPr/>
                    <a:lstStyle/>
                    <a:p>
                      <a:pPr marL="0" algn="r" defTabSz="914400" rtl="0" eaLnBrk="1" fontAlgn="b" latinLnBrk="0" hangingPunct="1"/>
                      <a:r>
                        <a:rPr lang="en-AU" sz="1000" b="0" i="0" u="none" strike="noStrike" kern="1200">
                          <a:solidFill>
                            <a:srgbClr val="000000"/>
                          </a:solidFill>
                          <a:effectLst/>
                          <a:latin typeface="+mn-lt"/>
                          <a:ea typeface="+mn-ea"/>
                          <a:cs typeface="+mn-cs"/>
                        </a:rPr>
                        <a:t>Paid </a:t>
                      </a:r>
                    </a:p>
                    <a:p>
                      <a:pPr marL="0" algn="r" defTabSz="914400" rtl="0" eaLnBrk="1" fontAlgn="b" latinLnBrk="0" hangingPunct="1"/>
                      <a:r>
                        <a:rPr lang="en-AU" sz="1000" b="0" i="0" u="none" strike="noStrike" kern="1200">
                          <a:solidFill>
                            <a:srgbClr val="000000"/>
                          </a:solidFill>
                          <a:effectLst/>
                          <a:latin typeface="+mn-lt"/>
                          <a:ea typeface="+mn-ea"/>
                          <a:cs typeface="+mn-cs"/>
                        </a:rPr>
                        <a:t>employment</a:t>
                      </a:r>
                    </a:p>
                  </a:txBody>
                  <a:tcPr marL="6350" marR="6350" marT="6350" marB="0" anchor="ctr"/>
                </a:tc>
                <a:extLst>
                  <a:ext uri="{0D108BD9-81ED-4DB2-BD59-A6C34878D82A}">
                    <a16:rowId xmlns:a16="http://schemas.microsoft.com/office/drawing/2014/main" val="1848901665"/>
                  </a:ext>
                </a:extLst>
              </a:tr>
              <a:tr h="1040531">
                <a:tc>
                  <a:txBody>
                    <a:bodyPr/>
                    <a:lstStyle/>
                    <a:p>
                      <a:pPr marL="0" algn="r" defTabSz="914400" rtl="0" eaLnBrk="1" fontAlgn="b" latinLnBrk="0" hangingPunct="1"/>
                      <a:r>
                        <a:rPr lang="en-AU" sz="1000" b="0" i="0" u="none" strike="noStrike" kern="1200">
                          <a:solidFill>
                            <a:srgbClr val="000000"/>
                          </a:solidFill>
                          <a:effectLst/>
                          <a:latin typeface="+mn-lt"/>
                          <a:ea typeface="+mn-ea"/>
                          <a:cs typeface="+mn-cs"/>
                        </a:rPr>
                        <a:t>Education</a:t>
                      </a:r>
                    </a:p>
                  </a:txBody>
                  <a:tcPr marL="6350" marR="6350" marT="6350" marB="0" anchor="ctr"/>
                </a:tc>
                <a:extLst>
                  <a:ext uri="{0D108BD9-81ED-4DB2-BD59-A6C34878D82A}">
                    <a16:rowId xmlns:a16="http://schemas.microsoft.com/office/drawing/2014/main" val="3090944857"/>
                  </a:ext>
                </a:extLst>
              </a:tr>
            </a:tbl>
          </a:graphicData>
        </a:graphic>
      </p:graphicFrame>
      <p:cxnSp>
        <p:nvCxnSpPr>
          <p:cNvPr id="17" name="Straight Connector 16">
            <a:extLst>
              <a:ext uri="{FF2B5EF4-FFF2-40B4-BE49-F238E27FC236}">
                <a16:creationId xmlns:a16="http://schemas.microsoft.com/office/drawing/2014/main" id="{B7B81B9E-AB07-CC9A-8A1F-0B2779106FB2}"/>
              </a:ext>
            </a:extLst>
          </p:cNvPr>
          <p:cNvCxnSpPr>
            <a:cxnSpLocks/>
          </p:cNvCxnSpPr>
          <p:nvPr/>
        </p:nvCxnSpPr>
        <p:spPr>
          <a:xfrm>
            <a:off x="1620644" y="3889760"/>
            <a:ext cx="4246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0DC2595-C196-A080-B407-CD922D57563A}"/>
              </a:ext>
            </a:extLst>
          </p:cNvPr>
          <p:cNvCxnSpPr>
            <a:cxnSpLocks/>
          </p:cNvCxnSpPr>
          <p:nvPr/>
        </p:nvCxnSpPr>
        <p:spPr>
          <a:xfrm>
            <a:off x="1620644" y="5060833"/>
            <a:ext cx="42467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AB4620F-505B-5678-E0FB-04A287D5C2DF}"/>
              </a:ext>
            </a:extLst>
          </p:cNvPr>
          <p:cNvCxnSpPr>
            <a:cxnSpLocks/>
          </p:cNvCxnSpPr>
          <p:nvPr/>
        </p:nvCxnSpPr>
        <p:spPr>
          <a:xfrm>
            <a:off x="7027908" y="3889309"/>
            <a:ext cx="421159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32804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E9EF2-ABD5-6480-9902-90DD61C3039A}"/>
              </a:ext>
            </a:extLst>
          </p:cNvPr>
          <p:cNvSpPr>
            <a:spLocks noGrp="1"/>
          </p:cNvSpPr>
          <p:nvPr>
            <p:ph type="ctrTitle"/>
          </p:nvPr>
        </p:nvSpPr>
        <p:spPr/>
        <p:txBody>
          <a:bodyPr>
            <a:normAutofit/>
          </a:bodyPr>
          <a:lstStyle/>
          <a:p>
            <a:r>
              <a:rPr lang="en-AU" sz="2800"/>
              <a:t>Participation in activities within the SRS</a:t>
            </a:r>
          </a:p>
        </p:txBody>
      </p:sp>
      <p:sp>
        <p:nvSpPr>
          <p:cNvPr id="4" name="Slide Number Placeholder 3">
            <a:extLst>
              <a:ext uri="{FF2B5EF4-FFF2-40B4-BE49-F238E27FC236}">
                <a16:creationId xmlns:a16="http://schemas.microsoft.com/office/drawing/2014/main" id="{4ACE5596-532D-ED05-DCD4-C61F098A5D3A}"/>
              </a:ext>
            </a:extLst>
          </p:cNvPr>
          <p:cNvSpPr>
            <a:spLocks noGrp="1"/>
          </p:cNvSpPr>
          <p:nvPr>
            <p:ph type="sldNum" sz="quarter" idx="4"/>
          </p:nvPr>
        </p:nvSpPr>
        <p:spPr/>
        <p:txBody>
          <a:bodyPr/>
          <a:lstStyle/>
          <a:p>
            <a:fld id="{2B3F9802-22CF-4938-9F44-3FA30BBE2747}" type="slidenum">
              <a:rPr lang="en-AU" smtClean="0"/>
              <a:pPr/>
              <a:t>52</a:t>
            </a:fld>
            <a:r>
              <a:rPr lang="en-AU"/>
              <a:t>   |</a:t>
            </a:r>
          </a:p>
        </p:txBody>
      </p:sp>
      <p:graphicFrame>
        <p:nvGraphicFramePr>
          <p:cNvPr id="10" name="Chart 9">
            <a:extLst>
              <a:ext uri="{FF2B5EF4-FFF2-40B4-BE49-F238E27FC236}">
                <a16:creationId xmlns:a16="http://schemas.microsoft.com/office/drawing/2014/main" id="{26A24BA7-0618-7D99-CA2B-F3D47B063C26}"/>
              </a:ext>
            </a:extLst>
          </p:cNvPr>
          <p:cNvGraphicFramePr/>
          <p:nvPr>
            <p:extLst>
              <p:ext uri="{D42A27DB-BD31-4B8C-83A1-F6EECF244321}">
                <p14:modId xmlns:p14="http://schemas.microsoft.com/office/powerpoint/2010/main" val="2677280098"/>
              </p:ext>
            </p:extLst>
          </p:nvPr>
        </p:nvGraphicFramePr>
        <p:xfrm>
          <a:off x="3686175" y="2291292"/>
          <a:ext cx="7315199" cy="40904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Table 10">
            <a:extLst>
              <a:ext uri="{FF2B5EF4-FFF2-40B4-BE49-F238E27FC236}">
                <a16:creationId xmlns:a16="http://schemas.microsoft.com/office/drawing/2014/main" id="{41AB08E4-60B6-1BB7-EF22-502E790CEB42}"/>
              </a:ext>
            </a:extLst>
          </p:cNvPr>
          <p:cNvGraphicFramePr>
            <a:graphicFrameLocks noGrp="1"/>
          </p:cNvGraphicFramePr>
          <p:nvPr>
            <p:extLst>
              <p:ext uri="{D42A27DB-BD31-4B8C-83A1-F6EECF244321}">
                <p14:modId xmlns:p14="http://schemas.microsoft.com/office/powerpoint/2010/main" val="2891958367"/>
              </p:ext>
            </p:extLst>
          </p:nvPr>
        </p:nvGraphicFramePr>
        <p:xfrm>
          <a:off x="1314450" y="2577041"/>
          <a:ext cx="2200275" cy="3299880"/>
        </p:xfrm>
        <a:graphic>
          <a:graphicData uri="http://schemas.openxmlformats.org/drawingml/2006/table">
            <a:tbl>
              <a:tblPr firstRow="1" bandRow="1">
                <a:tableStyleId>{2D5ABB26-0587-4C30-8999-92F81FD0307C}</a:tableStyleId>
              </a:tblPr>
              <a:tblGrid>
                <a:gridCol w="2200275">
                  <a:extLst>
                    <a:ext uri="{9D8B030D-6E8A-4147-A177-3AD203B41FA5}">
                      <a16:colId xmlns:a16="http://schemas.microsoft.com/office/drawing/2014/main" val="2417792798"/>
                    </a:ext>
                  </a:extLst>
                </a:gridCol>
              </a:tblGrid>
              <a:tr h="1099960">
                <a:tc>
                  <a:txBody>
                    <a:bodyPr/>
                    <a:lstStyle/>
                    <a:p>
                      <a:pPr algn="r" fontAlgn="b"/>
                      <a:r>
                        <a:rPr lang="en-GB" sz="1000" b="0" u="none" strike="noStrike">
                          <a:solidFill>
                            <a:srgbClr val="000000"/>
                          </a:solidFill>
                          <a:effectLst/>
                        </a:rPr>
                        <a:t>Activities that you organise and run</a:t>
                      </a:r>
                      <a:endParaRPr lang="en-GB"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848901665"/>
                  </a:ext>
                </a:extLst>
              </a:tr>
              <a:tr h="1099960">
                <a:tc>
                  <a:txBody>
                    <a:bodyPr/>
                    <a:lstStyle/>
                    <a:p>
                      <a:pPr algn="r" fontAlgn="b"/>
                      <a:r>
                        <a:rPr lang="en-GB" sz="1000" b="0" u="none" strike="noStrike">
                          <a:solidFill>
                            <a:srgbClr val="000000"/>
                          </a:solidFill>
                          <a:effectLst/>
                        </a:rPr>
                        <a:t>Activities that an external provider organises and runs</a:t>
                      </a:r>
                      <a:endParaRPr lang="en-GB"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090944857"/>
                  </a:ext>
                </a:extLst>
              </a:tr>
              <a:tr h="1099960">
                <a:tc>
                  <a:txBody>
                    <a:bodyPr/>
                    <a:lstStyle/>
                    <a:p>
                      <a:pPr algn="r" fontAlgn="b"/>
                      <a:r>
                        <a:rPr lang="en-GB" sz="1000" b="0" u="none" strike="noStrike">
                          <a:solidFill>
                            <a:srgbClr val="000000"/>
                          </a:solidFill>
                          <a:effectLst/>
                        </a:rPr>
                        <a:t>How frequently does the RESIDENT have contact with family or friends who DO NOT live in the SRS? </a:t>
                      </a:r>
                      <a:endParaRPr lang="en-GB" sz="1000" b="0" i="0" u="none" strike="noStrike">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4205024011"/>
                  </a:ext>
                </a:extLst>
              </a:tr>
            </a:tbl>
          </a:graphicData>
        </a:graphic>
      </p:graphicFrame>
      <p:cxnSp>
        <p:nvCxnSpPr>
          <p:cNvPr id="13" name="Straight Connector 12">
            <a:extLst>
              <a:ext uri="{FF2B5EF4-FFF2-40B4-BE49-F238E27FC236}">
                <a16:creationId xmlns:a16="http://schemas.microsoft.com/office/drawing/2014/main" id="{468C8B20-6543-0CB2-637F-99D591300313}"/>
              </a:ext>
            </a:extLst>
          </p:cNvPr>
          <p:cNvCxnSpPr>
            <a:cxnSpLocks/>
          </p:cNvCxnSpPr>
          <p:nvPr/>
        </p:nvCxnSpPr>
        <p:spPr>
          <a:xfrm>
            <a:off x="3581400" y="3591706"/>
            <a:ext cx="729615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037E33D-46BA-61DB-9114-42BC9130D4D2}"/>
              </a:ext>
            </a:extLst>
          </p:cNvPr>
          <p:cNvCxnSpPr>
            <a:cxnSpLocks/>
          </p:cNvCxnSpPr>
          <p:nvPr/>
        </p:nvCxnSpPr>
        <p:spPr>
          <a:xfrm>
            <a:off x="3581400" y="4720167"/>
            <a:ext cx="7296150" cy="0"/>
          </a:xfrm>
          <a:prstGeom prst="line">
            <a:avLst/>
          </a:prstGeom>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753F35C5-6165-0501-6A54-AB32E025FB42}"/>
              </a:ext>
            </a:extLst>
          </p:cNvPr>
          <p:cNvSpPr/>
          <p:nvPr/>
        </p:nvSpPr>
        <p:spPr>
          <a:xfrm>
            <a:off x="11010900" y="134868"/>
            <a:ext cx="1181100" cy="385011"/>
          </a:xfrm>
          <a:prstGeom prst="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D5A388EA-D2D0-5DB1-6595-9582E44030BA}"/>
              </a:ext>
            </a:extLst>
          </p:cNvPr>
          <p:cNvSpPr txBox="1"/>
          <p:nvPr/>
        </p:nvSpPr>
        <p:spPr>
          <a:xfrm>
            <a:off x="9610726" y="173484"/>
            <a:ext cx="2418562"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Activities</a:t>
            </a:r>
            <a:endParaRPr lang="en-AU" sz="1400">
              <a:solidFill>
                <a:schemeClr val="bg1"/>
              </a:solidFill>
              <a:ea typeface="Source Sans Pro Light" panose="020B0403030403020204" pitchFamily="34" charset="0"/>
            </a:endParaRPr>
          </a:p>
        </p:txBody>
      </p:sp>
      <p:sp>
        <p:nvSpPr>
          <p:cNvPr id="5" name="Subtitle 7">
            <a:extLst>
              <a:ext uri="{FF2B5EF4-FFF2-40B4-BE49-F238E27FC236}">
                <a16:creationId xmlns:a16="http://schemas.microsoft.com/office/drawing/2014/main" id="{EB820B0D-6139-1446-B18B-A928A6203CD2}"/>
              </a:ext>
            </a:extLst>
          </p:cNvPr>
          <p:cNvSpPr txBox="1">
            <a:spLocks/>
          </p:cNvSpPr>
          <p:nvPr/>
        </p:nvSpPr>
        <p:spPr>
          <a:xfrm>
            <a:off x="888116" y="1493183"/>
            <a:ext cx="9864550" cy="483791"/>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Is this resident involved in any of the following organised activities WITHIN the SRS? (</a:t>
            </a:r>
            <a:r>
              <a:rPr lang="en-GB">
                <a:solidFill>
                  <a:schemeClr val="accent6">
                    <a:lumMod val="75000"/>
                  </a:schemeClr>
                </a:solidFill>
              </a:rPr>
              <a:t>All</a:t>
            </a:r>
            <a:r>
              <a:rPr lang="en-GB"/>
              <a:t> facilities)</a:t>
            </a:r>
          </a:p>
        </p:txBody>
      </p:sp>
      <p:sp>
        <p:nvSpPr>
          <p:cNvPr id="6" name="Subtitle 7">
            <a:extLst>
              <a:ext uri="{FF2B5EF4-FFF2-40B4-BE49-F238E27FC236}">
                <a16:creationId xmlns:a16="http://schemas.microsoft.com/office/drawing/2014/main" id="{F2DF67D9-BA80-563F-059A-AFF3498C46CC}"/>
              </a:ext>
            </a:extLst>
          </p:cNvPr>
          <p:cNvSpPr txBox="1">
            <a:spLocks/>
          </p:cNvSpPr>
          <p:nvPr/>
        </p:nvSpPr>
        <p:spPr>
          <a:xfrm>
            <a:off x="888115" y="1849087"/>
            <a:ext cx="9864549"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l">
              <a:buNone/>
            </a:pPr>
            <a:r>
              <a:rPr lang="en-AU" sz="1200" b="0"/>
              <a:t>58% of sampled residents participated in activities that the SRS organised at least once a month and 41% of sampled residents participated in activities that  external providers organised at least once a month.  Participation in weekly activities organised by the SRS was significantly lower in 2023 (28%) compared to 2018 (40%). 53% of sampled residents had contact with family or friends at least once a month. </a:t>
            </a:r>
          </a:p>
        </p:txBody>
      </p:sp>
    </p:spTree>
    <p:extLst>
      <p:ext uri="{BB962C8B-B14F-4D97-AF65-F5344CB8AC3E}">
        <p14:creationId xmlns:p14="http://schemas.microsoft.com/office/powerpoint/2010/main" val="7319166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38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953E3-1159-E392-F020-D799626CA338}"/>
              </a:ext>
            </a:extLst>
          </p:cNvPr>
          <p:cNvSpPr>
            <a:spLocks noGrp="1"/>
          </p:cNvSpPr>
          <p:nvPr>
            <p:ph type="title"/>
          </p:nvPr>
        </p:nvSpPr>
        <p:spPr>
          <a:xfrm>
            <a:off x="838200" y="2577905"/>
            <a:ext cx="10515600" cy="974591"/>
          </a:xfrm>
        </p:spPr>
        <p:txBody>
          <a:bodyPr/>
          <a:lstStyle/>
          <a:p>
            <a:pPr lvl="0">
              <a:lnSpc>
                <a:spcPct val="107000"/>
              </a:lnSpc>
            </a:pPr>
            <a:r>
              <a:rPr lang="en-US"/>
              <a:t>Facility-level results</a:t>
            </a:r>
            <a:br>
              <a:rPr lang="en-AU" sz="1400" kern="100">
                <a:effectLst/>
                <a:latin typeface="Calibri" panose="020F0502020204030204" pitchFamily="34" charset="0"/>
                <a:ea typeface="Calibri" panose="020F0502020204030204" pitchFamily="34" charset="0"/>
                <a:cs typeface="Times New Roman" panose="02020603050405020304" pitchFamily="18" charset="0"/>
              </a:rPr>
            </a:br>
            <a:endParaRPr lang="en-AU" sz="1400"/>
          </a:p>
        </p:txBody>
      </p:sp>
      <p:sp>
        <p:nvSpPr>
          <p:cNvPr id="4" name="Title 1">
            <a:extLst>
              <a:ext uri="{FF2B5EF4-FFF2-40B4-BE49-F238E27FC236}">
                <a16:creationId xmlns:a16="http://schemas.microsoft.com/office/drawing/2014/main" id="{B3F9DA56-C9C5-1233-0707-9C88C533A7BF}"/>
              </a:ext>
            </a:extLst>
          </p:cNvPr>
          <p:cNvSpPr txBox="1">
            <a:spLocks/>
          </p:cNvSpPr>
          <p:nvPr/>
        </p:nvSpPr>
        <p:spPr>
          <a:xfrm>
            <a:off x="990600" y="3434989"/>
            <a:ext cx="10515600" cy="1890389"/>
          </a:xfrm>
          <a:prstGeom prst="rect">
            <a:avLst/>
          </a:prstGeom>
        </p:spPr>
        <p:txBody>
          <a:bodyPr vert="horz" lIns="91440" tIns="45720" rIns="91440" bIns="45720" rtlCol="0" anchor="ctr">
            <a:spAutoFit/>
          </a:bodyPr>
          <a:lstStyle>
            <a:lvl1pPr algn="l" defTabSz="914400" rtl="0" eaLnBrk="1" latinLnBrk="0" hangingPunct="1">
              <a:lnSpc>
                <a:spcPct val="100000"/>
              </a:lnSpc>
              <a:spcBef>
                <a:spcPct val="0"/>
              </a:spcBef>
              <a:buNone/>
              <a:defRPr sz="4500" kern="1200">
                <a:solidFill>
                  <a:srgbClr val="2A3A8F"/>
                </a:solidFill>
                <a:latin typeface="Roboto Slab regular" pitchFamily="2" charset="0"/>
                <a:ea typeface="Roboto Slab regular" pitchFamily="2" charset="0"/>
                <a:cs typeface="+mj-cs"/>
              </a:defRPr>
            </a:lvl1pPr>
          </a:lstStyle>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Facility details </a:t>
            </a:r>
            <a:endParaRPr lang="en-AU" sz="1600" kern="100">
              <a:latin typeface="+mn-l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Resident profile</a:t>
            </a:r>
            <a:endParaRPr lang="en-AU" sz="1600" kern="100">
              <a:latin typeface="+mn-l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Staff profile</a:t>
            </a:r>
            <a:endParaRPr lang="en-AU" sz="1600" kern="100">
              <a:latin typeface="+mn-l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Referrals and departures </a:t>
            </a:r>
            <a:endParaRPr lang="en-AU" sz="1600" kern="100">
              <a:latin typeface="+mn-l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Facility plans </a:t>
            </a:r>
            <a:endParaRPr lang="en-AU" sz="1600" kern="100">
              <a:latin typeface="+mn-lt"/>
              <a:ea typeface="Calibri" panose="020F0502020204030204" pitchFamily="34" charset="0"/>
              <a:cs typeface="Times New Roman" panose="02020603050405020304" pitchFamily="18" charset="0"/>
            </a:endParaRPr>
          </a:p>
          <a:p>
            <a:pPr marL="285750" indent="-285750">
              <a:lnSpc>
                <a:spcPct val="107000"/>
              </a:lnSpc>
              <a:buFont typeface="Wingdings" panose="05000000000000000000" pitchFamily="2" charset="2"/>
              <a:buChar char="§"/>
            </a:pPr>
            <a:r>
              <a:rPr lang="en-US" sz="1600" kern="100">
                <a:latin typeface="+mn-lt"/>
                <a:ea typeface="Calibri" panose="020F0502020204030204" pitchFamily="34" charset="0"/>
                <a:cs typeface="Times New Roman" panose="02020603050405020304" pitchFamily="18" charset="0"/>
              </a:rPr>
              <a:t>Summary of facility findings </a:t>
            </a:r>
            <a:br>
              <a:rPr lang="en-AU" sz="1400" kern="100">
                <a:latin typeface="Calibri" panose="020F0502020204030204" pitchFamily="34" charset="0"/>
                <a:ea typeface="Calibri" panose="020F0502020204030204" pitchFamily="34" charset="0"/>
                <a:cs typeface="Times New Roman" panose="02020603050405020304" pitchFamily="18" charset="0"/>
              </a:rPr>
            </a:br>
            <a:endParaRPr lang="en-AU" sz="1400"/>
          </a:p>
        </p:txBody>
      </p:sp>
    </p:spTree>
    <p:extLst>
      <p:ext uri="{BB962C8B-B14F-4D97-AF65-F5344CB8AC3E}">
        <p14:creationId xmlns:p14="http://schemas.microsoft.com/office/powerpoint/2010/main" val="1323067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AU" sz="2800">
                <a:latin typeface="Roboto Slab regular"/>
                <a:ea typeface="Roboto Slab regular"/>
                <a:cs typeface="Roboto Slab regular"/>
              </a:rPr>
              <a:t>90% of registered SRS completed the 2023 census</a:t>
            </a:r>
            <a:endParaRPr lang="en-US" sz="2800">
              <a:cs typeface="Roboto Slab regular"/>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7</a:t>
            </a:fld>
            <a:r>
              <a:rPr lang="en-AU"/>
              <a:t>   |</a:t>
            </a:r>
          </a:p>
        </p:txBody>
      </p:sp>
      <p:sp>
        <p:nvSpPr>
          <p:cNvPr id="2" name="Rectangle 1">
            <a:extLst>
              <a:ext uri="{FF2B5EF4-FFF2-40B4-BE49-F238E27FC236}">
                <a16:creationId xmlns:a16="http://schemas.microsoft.com/office/drawing/2014/main" id="{D86FBFDD-1C52-BFFE-1C7C-14E7031F61ED}"/>
              </a:ext>
            </a:extLst>
          </p:cNvPr>
          <p:cNvSpPr/>
          <p:nvPr/>
        </p:nvSpPr>
        <p:spPr>
          <a:xfrm>
            <a:off x="10579100" y="135016"/>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B8BE136-9171-3CDB-5C96-0A1137114480}"/>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14" name="Subtitle 7">
            <a:extLst>
              <a:ext uri="{FF2B5EF4-FFF2-40B4-BE49-F238E27FC236}">
                <a16:creationId xmlns:a16="http://schemas.microsoft.com/office/drawing/2014/main" id="{79C0A4C9-D63B-3421-CFA9-8685F835010C}"/>
              </a:ext>
            </a:extLst>
          </p:cNvPr>
          <p:cNvSpPr txBox="1">
            <a:spLocks/>
          </p:cNvSpPr>
          <p:nvPr/>
        </p:nvSpPr>
        <p:spPr>
          <a:xfrm>
            <a:off x="1367009" y="2366284"/>
            <a:ext cx="4891969"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13999"/>
              </a:lnSpc>
              <a:buNone/>
            </a:pPr>
            <a:r>
              <a:rPr lang="en-GB" sz="1200">
                <a:solidFill>
                  <a:srgbClr val="333333"/>
                </a:solidFill>
                <a:ea typeface="+mn-lt"/>
                <a:cs typeface="+mn-lt"/>
              </a:rPr>
              <a:t>Of the 100 SRS that responded to the 2023 census, 72 were pension</a:t>
            </a:r>
            <a:r>
              <a:rPr lang="en-GB" sz="1200" i="1">
                <a:solidFill>
                  <a:srgbClr val="333333"/>
                </a:solidFill>
                <a:ea typeface="+mn-lt"/>
                <a:cs typeface="+mn-lt"/>
              </a:rPr>
              <a:t> </a:t>
            </a:r>
            <a:r>
              <a:rPr lang="en-GB" sz="1200">
                <a:solidFill>
                  <a:srgbClr val="333333"/>
                </a:solidFill>
                <a:ea typeface="+mn-lt"/>
                <a:cs typeface="+mn-lt"/>
              </a:rPr>
              <a:t>level.</a:t>
            </a:r>
            <a:endParaRPr lang="en-US">
              <a:ea typeface="+mn-lt"/>
              <a:cs typeface="+mn-lt"/>
            </a:endParaRPr>
          </a:p>
          <a:p>
            <a:pPr marL="0" indent="0">
              <a:lnSpc>
                <a:spcPct val="113999"/>
              </a:lnSpc>
              <a:buFont typeface="Arial" panose="020B0604020202020204" pitchFamily="34" charset="0"/>
              <a:buNone/>
            </a:pPr>
            <a:endParaRPr lang="en-GB" sz="1200">
              <a:solidFill>
                <a:srgbClr val="333333"/>
              </a:solidFill>
              <a:latin typeface="Source Sans Pro" panose="020B0503030403020204" pitchFamily="34" charset="0"/>
              <a:ea typeface="Source Sans Pro" panose="020B0503030403020204" pitchFamily="34" charset="0"/>
            </a:endParaRPr>
          </a:p>
        </p:txBody>
      </p:sp>
      <p:sp>
        <p:nvSpPr>
          <p:cNvPr id="17" name="Subtitle 7">
            <a:extLst>
              <a:ext uri="{FF2B5EF4-FFF2-40B4-BE49-F238E27FC236}">
                <a16:creationId xmlns:a16="http://schemas.microsoft.com/office/drawing/2014/main" id="{3315EC1D-B34D-009E-4EFF-ECA64178D66B}"/>
              </a:ext>
            </a:extLst>
          </p:cNvPr>
          <p:cNvSpPr txBox="1">
            <a:spLocks/>
          </p:cNvSpPr>
          <p:nvPr/>
        </p:nvSpPr>
        <p:spPr>
          <a:xfrm>
            <a:off x="1341689" y="1892850"/>
            <a:ext cx="4891969" cy="364313"/>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What type of SRS is this? (</a:t>
            </a:r>
            <a:r>
              <a:rPr lang="en-GB">
                <a:solidFill>
                  <a:schemeClr val="accent6">
                    <a:lumMod val="75000"/>
                  </a:schemeClr>
                </a:solidFill>
              </a:rPr>
              <a:t>All</a:t>
            </a:r>
            <a:r>
              <a:rPr lang="en-GB"/>
              <a:t> facilities)</a:t>
            </a:r>
          </a:p>
        </p:txBody>
      </p:sp>
      <p:graphicFrame>
        <p:nvGraphicFramePr>
          <p:cNvPr id="22" name="Chart 21">
            <a:extLst>
              <a:ext uri="{FF2B5EF4-FFF2-40B4-BE49-F238E27FC236}">
                <a16:creationId xmlns:a16="http://schemas.microsoft.com/office/drawing/2014/main" id="{ED3B8109-8B55-6351-05DA-DA2C8650298D}"/>
              </a:ext>
            </a:extLst>
          </p:cNvPr>
          <p:cNvGraphicFramePr/>
          <p:nvPr>
            <p:extLst>
              <p:ext uri="{D42A27DB-BD31-4B8C-83A1-F6EECF244321}">
                <p14:modId xmlns:p14="http://schemas.microsoft.com/office/powerpoint/2010/main" val="2144928375"/>
              </p:ext>
            </p:extLst>
          </p:nvPr>
        </p:nvGraphicFramePr>
        <p:xfrm>
          <a:off x="1004432" y="2982589"/>
          <a:ext cx="6042432" cy="3039505"/>
        </p:xfrm>
        <a:graphic>
          <a:graphicData uri="http://schemas.openxmlformats.org/drawingml/2006/chart">
            <c:chart xmlns:c="http://schemas.openxmlformats.org/drawingml/2006/chart" xmlns:r="http://schemas.openxmlformats.org/officeDocument/2006/relationships" r:id="rId2"/>
          </a:graphicData>
        </a:graphic>
      </p:graphicFrame>
      <p:sp>
        <p:nvSpPr>
          <p:cNvPr id="23" name="Subtitle 7">
            <a:extLst>
              <a:ext uri="{FF2B5EF4-FFF2-40B4-BE49-F238E27FC236}">
                <a16:creationId xmlns:a16="http://schemas.microsoft.com/office/drawing/2014/main" id="{F32C7481-CC2F-7FCF-8B68-83E72B370B82}"/>
              </a:ext>
            </a:extLst>
          </p:cNvPr>
          <p:cNvSpPr txBox="1">
            <a:spLocks/>
          </p:cNvSpPr>
          <p:nvPr/>
        </p:nvSpPr>
        <p:spPr>
          <a:xfrm>
            <a:off x="1054604" y="3673025"/>
            <a:ext cx="2208661" cy="364313"/>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n-GB" sz="1000" b="0"/>
              <a:t>2018 n=80</a:t>
            </a:r>
          </a:p>
          <a:p>
            <a:pPr algn="l"/>
            <a:endParaRPr lang="en-GB" sz="1200" b="0"/>
          </a:p>
        </p:txBody>
      </p:sp>
      <p:sp>
        <p:nvSpPr>
          <p:cNvPr id="24" name="Subtitle 7">
            <a:extLst>
              <a:ext uri="{FF2B5EF4-FFF2-40B4-BE49-F238E27FC236}">
                <a16:creationId xmlns:a16="http://schemas.microsoft.com/office/drawing/2014/main" id="{90753BA7-0800-1553-7996-6AD62E657FE9}"/>
              </a:ext>
            </a:extLst>
          </p:cNvPr>
          <p:cNvSpPr txBox="1">
            <a:spLocks/>
          </p:cNvSpPr>
          <p:nvPr/>
        </p:nvSpPr>
        <p:spPr>
          <a:xfrm>
            <a:off x="1089163" y="4690175"/>
            <a:ext cx="2208661" cy="364313"/>
          </a:xfrm>
          <a:prstGeom prst="rect">
            <a:avLst/>
          </a:prstGeom>
        </p:spPr>
        <p:txBody>
          <a:bodyPr vert="horz" lIns="91440" tIns="45720" rIns="91440" bIns="45720" numCol="1" spcCol="1080000" rtlCol="0">
            <a:noAutofit/>
          </a:bodyPr>
          <a:lstStyle>
            <a:defPPr>
              <a:defRPr lang="en-US"/>
            </a:defPPr>
            <a:lvl1pPr indent="0" algn="ctr">
              <a:lnSpc>
                <a:spcPct val="114000"/>
              </a:lnSpc>
              <a:spcBef>
                <a:spcPts val="1000"/>
              </a:spcBef>
              <a:buClr>
                <a:srgbClr val="2A3B8F"/>
              </a:buClr>
              <a:buFont typeface="Arial" panose="020B0604020202020204" pitchFamily="34" charset="0"/>
              <a:buNone/>
              <a:defRPr sz="1400" b="1" i="0">
                <a:solidFill>
                  <a:srgbClr val="333333"/>
                </a:solidFill>
                <a:latin typeface="Source Sans Pro" panose="020B0503030403020204" pitchFamily="34" charset="0"/>
                <a:ea typeface="Source Sans Pro" panose="020B0503030403020204"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pPr algn="l"/>
            <a:r>
              <a:rPr lang="en-GB" sz="1000" b="0"/>
              <a:t>2018 n=35</a:t>
            </a:r>
          </a:p>
          <a:p>
            <a:pPr algn="l"/>
            <a:endParaRPr lang="en-GB" sz="1200" b="0"/>
          </a:p>
        </p:txBody>
      </p:sp>
      <p:sp>
        <p:nvSpPr>
          <p:cNvPr id="5" name="Subtitle 7">
            <a:extLst>
              <a:ext uri="{FF2B5EF4-FFF2-40B4-BE49-F238E27FC236}">
                <a16:creationId xmlns:a16="http://schemas.microsoft.com/office/drawing/2014/main" id="{9A03E0E4-BF68-0D97-2DC4-1CFCCCDB1206}"/>
              </a:ext>
            </a:extLst>
          </p:cNvPr>
          <p:cNvSpPr txBox="1">
            <a:spLocks/>
          </p:cNvSpPr>
          <p:nvPr/>
        </p:nvSpPr>
        <p:spPr>
          <a:xfrm>
            <a:off x="7458356" y="1892850"/>
            <a:ext cx="3547544" cy="311618"/>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ea typeface="Source Sans Pro" panose="020B0503030403020204" pitchFamily="34" charset="0"/>
              </a:rPr>
              <a:t>Overall Occupancy Rate(</a:t>
            </a:r>
            <a:r>
              <a:rPr lang="en-GB" sz="1400" b="1">
                <a:solidFill>
                  <a:schemeClr val="accent6">
                    <a:lumMod val="75000"/>
                  </a:schemeClr>
                </a:solidFill>
              </a:rPr>
              <a:t>All</a:t>
            </a:r>
            <a:r>
              <a:rPr lang="en-GB" sz="1400" b="1">
                <a:solidFill>
                  <a:srgbClr val="333333"/>
                </a:solidFill>
                <a:ea typeface="Source Sans Pro" panose="020B0503030403020204" pitchFamily="34" charset="0"/>
              </a:rPr>
              <a:t> facilities) </a:t>
            </a:r>
          </a:p>
        </p:txBody>
      </p:sp>
      <p:sp>
        <p:nvSpPr>
          <p:cNvPr id="7" name="Subtitle 7">
            <a:extLst>
              <a:ext uri="{FF2B5EF4-FFF2-40B4-BE49-F238E27FC236}">
                <a16:creationId xmlns:a16="http://schemas.microsoft.com/office/drawing/2014/main" id="{35D3B840-3714-02A6-B8B8-6E488B04B4BB}"/>
              </a:ext>
            </a:extLst>
          </p:cNvPr>
          <p:cNvSpPr txBox="1">
            <a:spLocks/>
          </p:cNvSpPr>
          <p:nvPr/>
        </p:nvSpPr>
        <p:spPr>
          <a:xfrm>
            <a:off x="7373009" y="2366284"/>
            <a:ext cx="4365031"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76% of registered beds were occupied. 67% of all registered beds were in pension level SRS.</a:t>
            </a:r>
          </a:p>
        </p:txBody>
      </p:sp>
      <p:graphicFrame>
        <p:nvGraphicFramePr>
          <p:cNvPr id="10" name="Table 9">
            <a:extLst>
              <a:ext uri="{FF2B5EF4-FFF2-40B4-BE49-F238E27FC236}">
                <a16:creationId xmlns:a16="http://schemas.microsoft.com/office/drawing/2014/main" id="{D58F2620-D563-3B8D-EFF3-C458B75EC92A}"/>
              </a:ext>
            </a:extLst>
          </p:cNvPr>
          <p:cNvGraphicFramePr>
            <a:graphicFrameLocks noGrp="1"/>
          </p:cNvGraphicFramePr>
          <p:nvPr>
            <p:extLst>
              <p:ext uri="{D42A27DB-BD31-4B8C-83A1-F6EECF244321}">
                <p14:modId xmlns:p14="http://schemas.microsoft.com/office/powerpoint/2010/main" val="4115371608"/>
              </p:ext>
            </p:extLst>
          </p:nvPr>
        </p:nvGraphicFramePr>
        <p:xfrm>
          <a:off x="7458356" y="3065287"/>
          <a:ext cx="3606268" cy="1944102"/>
        </p:xfrm>
        <a:graphic>
          <a:graphicData uri="http://schemas.openxmlformats.org/drawingml/2006/table">
            <a:tbl>
              <a:tblPr/>
              <a:tblGrid>
                <a:gridCol w="1097959">
                  <a:extLst>
                    <a:ext uri="{9D8B030D-6E8A-4147-A177-3AD203B41FA5}">
                      <a16:colId xmlns:a16="http://schemas.microsoft.com/office/drawing/2014/main" val="1956720184"/>
                    </a:ext>
                  </a:extLst>
                </a:gridCol>
                <a:gridCol w="705175">
                  <a:extLst>
                    <a:ext uri="{9D8B030D-6E8A-4147-A177-3AD203B41FA5}">
                      <a16:colId xmlns:a16="http://schemas.microsoft.com/office/drawing/2014/main" val="3675653287"/>
                    </a:ext>
                  </a:extLst>
                </a:gridCol>
                <a:gridCol w="901567">
                  <a:extLst>
                    <a:ext uri="{9D8B030D-6E8A-4147-A177-3AD203B41FA5}">
                      <a16:colId xmlns:a16="http://schemas.microsoft.com/office/drawing/2014/main" val="3587829886"/>
                    </a:ext>
                  </a:extLst>
                </a:gridCol>
                <a:gridCol w="901567">
                  <a:extLst>
                    <a:ext uri="{9D8B030D-6E8A-4147-A177-3AD203B41FA5}">
                      <a16:colId xmlns:a16="http://schemas.microsoft.com/office/drawing/2014/main" val="2577681086"/>
                    </a:ext>
                  </a:extLst>
                </a:gridCol>
              </a:tblGrid>
              <a:tr h="563781">
                <a:tc>
                  <a:txBody>
                    <a:bodyPr/>
                    <a:lstStyle/>
                    <a:p>
                      <a:pPr algn="ctr" fontAlgn="ctr"/>
                      <a:endParaRPr lang="en-AU" sz="1000" b="0" i="0" u="none" strike="noStrike">
                        <a:solidFill>
                          <a:srgbClr val="FFFFFF"/>
                        </a:solidFill>
                        <a:effectLst/>
                        <a:latin typeface="+mn-lt"/>
                      </a:endParaRPr>
                    </a:p>
                    <a:p>
                      <a:pPr algn="ctr" fontAlgn="ctr"/>
                      <a:r>
                        <a:rPr lang="en-AU" sz="1000" b="0" i="0" u="none" strike="noStrike">
                          <a:solidFill>
                            <a:srgbClr val="FFFFFF"/>
                          </a:solidFill>
                          <a:effectLst/>
                          <a:latin typeface="+mn-lt"/>
                        </a:rPr>
                        <a:t> </a:t>
                      </a:r>
                    </a:p>
                  </a:txBody>
                  <a:tcPr marL="6350" marR="6350" marT="6350" marB="0" anchor="ctr">
                    <a:lnL>
                      <a:noFill/>
                    </a:lnL>
                    <a:lnR w="6350" cap="flat" cmpd="sng" algn="ctr">
                      <a:no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US" sz="1000" b="0" i="0" u="none" strike="noStrike">
                          <a:solidFill>
                            <a:srgbClr val="FFFFFF"/>
                          </a:solidFill>
                          <a:effectLst/>
                          <a:latin typeface="+mn-lt"/>
                        </a:rPr>
                        <a:t>Pension</a:t>
                      </a:r>
                    </a:p>
                    <a:p>
                      <a:pPr algn="ctr" fontAlgn="ctr"/>
                      <a:r>
                        <a:rPr lang="en-US" sz="1000" b="0" i="0" u="none" strike="noStrike">
                          <a:solidFill>
                            <a:srgbClr val="FFFFFF"/>
                          </a:solidFill>
                          <a:effectLst/>
                          <a:latin typeface="+mn-lt"/>
                        </a:rPr>
                        <a:t>(n=72)</a:t>
                      </a:r>
                      <a:endParaRPr lang="en-AU" sz="1000" b="0" i="0" u="none" strike="noStrike">
                        <a:solidFill>
                          <a:srgbClr val="FFFFFF"/>
                        </a:solidFill>
                        <a:effectLst/>
                        <a:latin typeface="+mn-lt"/>
                      </a:endParaRPr>
                    </a:p>
                  </a:txBody>
                  <a:tcPr marL="6350" marR="6350" marT="6350" marB="0" anchor="ctr">
                    <a:lnL>
                      <a:noFill/>
                    </a:lnL>
                    <a:lnR w="6350" cap="flat" cmpd="sng" algn="ctr">
                      <a:no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US" sz="1000" b="0" i="0" u="none" strike="noStrike">
                          <a:solidFill>
                            <a:srgbClr val="FFFFFF"/>
                          </a:solidFill>
                          <a:effectLst/>
                          <a:latin typeface="+mn-lt"/>
                        </a:rPr>
                        <a:t>Above Pension</a:t>
                      </a:r>
                      <a:br>
                        <a:rPr lang="en-US" sz="1000" b="0" i="0" u="none" strike="noStrike">
                          <a:solidFill>
                            <a:srgbClr val="FFFFFF"/>
                          </a:solidFill>
                          <a:effectLst/>
                          <a:latin typeface="+mn-lt"/>
                        </a:rPr>
                      </a:br>
                      <a:r>
                        <a:rPr lang="en-US" sz="1000" b="0" i="0" u="none" strike="noStrike">
                          <a:solidFill>
                            <a:srgbClr val="FFFFFF"/>
                          </a:solidFill>
                          <a:effectLst/>
                          <a:latin typeface="+mn-lt"/>
                        </a:rPr>
                        <a:t>(n=28)</a:t>
                      </a:r>
                      <a:endParaRPr lang="en-AU" sz="1000" b="0" i="0" u="none" strike="noStrike">
                        <a:solidFill>
                          <a:srgbClr val="FFFFFF"/>
                        </a:solidFill>
                        <a:effectLst/>
                        <a:latin typeface="+mn-lt"/>
                      </a:endParaRPr>
                    </a:p>
                  </a:txBody>
                  <a:tcPr marL="6350" marR="6350" marT="6350" marB="0" anchor="ctr">
                    <a:lnL>
                      <a:noFill/>
                    </a:lnL>
                    <a:lnR w="6350" cap="flat" cmpd="sng" algn="ctr">
                      <a:no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a:txBody>
                    <a:bodyPr/>
                    <a:lstStyle/>
                    <a:p>
                      <a:pPr algn="ctr" fontAlgn="ctr"/>
                      <a:r>
                        <a:rPr lang="en-US" sz="1000" b="0" i="0" u="none" strike="noStrike">
                          <a:solidFill>
                            <a:srgbClr val="FFFFFF"/>
                          </a:solidFill>
                          <a:effectLst/>
                          <a:latin typeface="+mn-lt"/>
                        </a:rPr>
                        <a:t>Total</a:t>
                      </a:r>
                    </a:p>
                    <a:p>
                      <a:pPr algn="ctr" fontAlgn="ctr"/>
                      <a:r>
                        <a:rPr lang="en-US" sz="1000" b="0" i="0" u="none" strike="noStrike">
                          <a:solidFill>
                            <a:srgbClr val="FFFFFF"/>
                          </a:solidFill>
                          <a:effectLst/>
                          <a:latin typeface="+mn-lt"/>
                        </a:rPr>
                        <a:t>(n=100</a:t>
                      </a:r>
                      <a:r>
                        <a:rPr lang="en-AU" sz="1000" b="0" i="0" u="none" strike="noStrike">
                          <a:solidFill>
                            <a:srgbClr val="FFFFFF"/>
                          </a:solidFill>
                          <a:effectLst/>
                          <a:latin typeface="+mn-lt"/>
                        </a:rPr>
                        <a:t>)</a:t>
                      </a:r>
                      <a:endParaRPr lang="en-US" sz="1000" b="0" i="0" u="none" strike="noStrike">
                        <a:solidFill>
                          <a:srgbClr val="FFFFFF"/>
                        </a:solidFill>
                        <a:effectLst/>
                        <a:latin typeface="+mn-lt"/>
                      </a:endParaRPr>
                    </a:p>
                  </a:txBody>
                  <a:tcPr marL="6350" marR="6350" marT="6350" marB="0" anchor="ctr">
                    <a:lnL>
                      <a:noFill/>
                    </a:lnL>
                    <a:lnR w="6350" cap="flat" cmpd="sng" algn="ctr">
                      <a:no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3523923280"/>
                  </a:ext>
                </a:extLst>
              </a:tr>
              <a:tr h="460107">
                <a:tc>
                  <a:txBody>
                    <a:bodyPr/>
                    <a:lstStyle/>
                    <a:p>
                      <a:pPr algn="l" fontAlgn="b"/>
                      <a:r>
                        <a:rPr lang="en-AU" sz="1000" b="1" i="0" u="none" strike="noStrike" kern="1200">
                          <a:solidFill>
                            <a:srgbClr val="333333"/>
                          </a:solidFill>
                          <a:effectLst/>
                          <a:latin typeface="+mn-lt"/>
                          <a:ea typeface="+mn-ea"/>
                          <a:cs typeface="+mn-cs"/>
                        </a:rPr>
                        <a:t>Registered Beds</a:t>
                      </a:r>
                    </a:p>
                  </a:txBody>
                  <a:tcPr marL="6350" marR="6350" marT="6350" marB="0" anchor="ctr">
                    <a:lnL>
                      <a:noFill/>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2343</a:t>
                      </a:r>
                    </a:p>
                  </a:txBody>
                  <a:tcPr marL="6350" marR="6350" marT="6350" marB="0" anchor="ctr">
                    <a:lnL>
                      <a:noFill/>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1135</a:t>
                      </a:r>
                    </a:p>
                  </a:txBody>
                  <a:tcPr marL="6350" marR="6350" marT="6350" marB="0" anchor="ctr">
                    <a:lnL>
                      <a:noFill/>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3478</a:t>
                      </a:r>
                    </a:p>
                  </a:txBody>
                  <a:tcPr marL="6350" marR="6350" marT="6350" marB="0" anchor="ctr">
                    <a:lnL>
                      <a:noFill/>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530935599"/>
                  </a:ext>
                </a:extLst>
              </a:tr>
              <a:tr h="460107">
                <a:tc>
                  <a:txBody>
                    <a:bodyPr/>
                    <a:lstStyle/>
                    <a:p>
                      <a:pPr algn="l" fontAlgn="b"/>
                      <a:r>
                        <a:rPr lang="en-AU" sz="1000" b="1" i="0" u="none" strike="noStrike" kern="1200">
                          <a:solidFill>
                            <a:srgbClr val="333333"/>
                          </a:solidFill>
                          <a:effectLst/>
                          <a:latin typeface="+mn-lt"/>
                          <a:ea typeface="+mn-ea"/>
                          <a:cs typeface="+mn-cs"/>
                        </a:rPr>
                        <a:t>Occupied Bed </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1838</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816</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2654</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2477602831"/>
                  </a:ext>
                </a:extLst>
              </a:tr>
              <a:tr h="460107">
                <a:tc>
                  <a:txBody>
                    <a:bodyPr/>
                    <a:lstStyle/>
                    <a:p>
                      <a:pPr algn="l" fontAlgn="b"/>
                      <a:r>
                        <a:rPr lang="en-AU" sz="1000" b="1" i="0" u="none" strike="noStrike" kern="1200">
                          <a:solidFill>
                            <a:srgbClr val="333333"/>
                          </a:solidFill>
                          <a:effectLst/>
                          <a:latin typeface="+mn-lt"/>
                          <a:ea typeface="+mn-ea"/>
                          <a:cs typeface="+mn-cs"/>
                        </a:rPr>
                        <a:t>Occupancy Rate</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78%</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72%</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AU" sz="1100" b="0" i="0" u="none" strike="noStrike">
                          <a:solidFill>
                            <a:srgbClr val="000000"/>
                          </a:solidFill>
                          <a:effectLst/>
                          <a:latin typeface="Calibri" panose="020F0502020204030204" pitchFamily="34" charset="0"/>
                        </a:rPr>
                        <a:t>76%</a:t>
                      </a:r>
                    </a:p>
                  </a:txBody>
                  <a:tcPr marL="6350" marR="6350" marT="6350" marB="0" anchor="ctr">
                    <a:lnL>
                      <a:noFill/>
                    </a:lnL>
                    <a:lnR w="12700"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341385131"/>
                  </a:ext>
                </a:extLst>
              </a:tr>
            </a:tbl>
          </a:graphicData>
        </a:graphic>
      </p:graphicFrame>
      <p:sp>
        <p:nvSpPr>
          <p:cNvPr id="11" name="Subtitle 7">
            <a:extLst>
              <a:ext uri="{FF2B5EF4-FFF2-40B4-BE49-F238E27FC236}">
                <a16:creationId xmlns:a16="http://schemas.microsoft.com/office/drawing/2014/main" id="{8BEF7641-44A8-B119-DF3D-EE5B43290752}"/>
              </a:ext>
            </a:extLst>
          </p:cNvPr>
          <p:cNvSpPr txBox="1">
            <a:spLocks/>
          </p:cNvSpPr>
          <p:nvPr/>
        </p:nvSpPr>
        <p:spPr>
          <a:xfrm>
            <a:off x="6596235" y="5681321"/>
            <a:ext cx="3588846"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Additional details provided </a:t>
            </a:r>
            <a:br>
              <a:rPr lang="en-GB" sz="1200">
                <a:solidFill>
                  <a:srgbClr val="333333"/>
                </a:solidFill>
                <a:latin typeface="Source Sans Pro" panose="020B0503030403020204" pitchFamily="34" charset="0"/>
                <a:ea typeface="Source Sans Pro" panose="020B0503030403020204" pitchFamily="34" charset="0"/>
              </a:rPr>
            </a:br>
            <a:r>
              <a:rPr lang="en-GB" sz="1200">
                <a:solidFill>
                  <a:srgbClr val="333333"/>
                </a:solidFill>
                <a:latin typeface="Source Sans Pro" panose="020B0503030403020204" pitchFamily="34" charset="0"/>
                <a:ea typeface="Source Sans Pro" panose="020B0503030403020204" pitchFamily="34" charset="0"/>
              </a:rPr>
              <a:t>in the following pages</a:t>
            </a:r>
          </a:p>
        </p:txBody>
      </p:sp>
      <p:sp>
        <p:nvSpPr>
          <p:cNvPr id="12" name="Rectangle 11">
            <a:extLst>
              <a:ext uri="{FF2B5EF4-FFF2-40B4-BE49-F238E27FC236}">
                <a16:creationId xmlns:a16="http://schemas.microsoft.com/office/drawing/2014/main" id="{CEE2785B-06E3-41A5-0BC8-58FBB5DF01F2}"/>
              </a:ext>
            </a:extLst>
          </p:cNvPr>
          <p:cNvSpPr/>
          <p:nvPr/>
        </p:nvSpPr>
        <p:spPr>
          <a:xfrm>
            <a:off x="7373009" y="3714864"/>
            <a:ext cx="1200084" cy="719569"/>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6" name="Connector: Elbow 35">
            <a:extLst>
              <a:ext uri="{FF2B5EF4-FFF2-40B4-BE49-F238E27FC236}">
                <a16:creationId xmlns:a16="http://schemas.microsoft.com/office/drawing/2014/main" id="{8EDA6A68-3AA1-0E2C-16BB-1A1C0B4A4E6D}"/>
              </a:ext>
            </a:extLst>
          </p:cNvPr>
          <p:cNvCxnSpPr>
            <a:cxnSpLocks/>
          </p:cNvCxnSpPr>
          <p:nvPr/>
        </p:nvCxnSpPr>
        <p:spPr>
          <a:xfrm rot="16200000" flipH="1">
            <a:off x="7280172" y="4527268"/>
            <a:ext cx="1203323" cy="1017649"/>
          </a:xfrm>
          <a:prstGeom prst="bentConnector3">
            <a:avLst>
              <a:gd name="adj1" fmla="val 67429"/>
            </a:avLst>
          </a:prstGeom>
          <a:ln>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2E9F0527-59F7-F984-88F0-094996CDC6B7}"/>
              </a:ext>
            </a:extLst>
          </p:cNvPr>
          <p:cNvSpPr/>
          <p:nvPr/>
        </p:nvSpPr>
        <p:spPr>
          <a:xfrm>
            <a:off x="7373009" y="5658967"/>
            <a:ext cx="2047372" cy="554940"/>
          </a:xfrm>
          <a:prstGeom prst="rect">
            <a:avLst/>
          </a:prstGeom>
          <a:no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Subtitle 7">
            <a:extLst>
              <a:ext uri="{FF2B5EF4-FFF2-40B4-BE49-F238E27FC236}">
                <a16:creationId xmlns:a16="http://schemas.microsoft.com/office/drawing/2014/main" id="{FF380236-1722-68FA-38E6-18C52FA57827}"/>
              </a:ext>
            </a:extLst>
          </p:cNvPr>
          <p:cNvSpPr txBox="1">
            <a:spLocks/>
          </p:cNvSpPr>
          <p:nvPr/>
        </p:nvSpPr>
        <p:spPr>
          <a:xfrm>
            <a:off x="2911230" y="5088207"/>
            <a:ext cx="2652491" cy="165232"/>
          </a:xfrm>
          <a:prstGeom prst="rect">
            <a:avLst/>
          </a:prstGeom>
          <a:solidFill>
            <a:schemeClr val="bg1"/>
          </a:solidFill>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b="1">
                <a:solidFill>
                  <a:schemeClr val="tx1">
                    <a:lumMod val="65000"/>
                    <a:lumOff val="35000"/>
                  </a:schemeClr>
                </a:solidFill>
                <a:ea typeface="Source Sans Pro" panose="020B0503030403020204" pitchFamily="34" charset="0"/>
                <a:cs typeface="Segoe UI" panose="020B0502040204020203" pitchFamily="34" charset="0"/>
              </a:rPr>
              <a:t>Response percentage (n=100)</a:t>
            </a:r>
          </a:p>
        </p:txBody>
      </p:sp>
    </p:spTree>
    <p:extLst>
      <p:ext uri="{BB962C8B-B14F-4D97-AF65-F5344CB8AC3E}">
        <p14:creationId xmlns:p14="http://schemas.microsoft.com/office/powerpoint/2010/main" val="2536441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a:xfrm>
            <a:off x="731519" y="461827"/>
            <a:ext cx="11095200" cy="659256"/>
          </a:xfrm>
        </p:spPr>
        <p:txBody>
          <a:bodyPr>
            <a:normAutofit/>
          </a:bodyPr>
          <a:lstStyle/>
          <a:p>
            <a:r>
              <a:rPr lang="en-US" sz="2800">
                <a:solidFill>
                  <a:schemeClr val="accent1"/>
                </a:solidFill>
              </a:rPr>
              <a:t>37% of SRS facilities had between 21 to 30 registered beds</a:t>
            </a:r>
            <a:endParaRPr lang="en-AU" sz="2800">
              <a:solidFill>
                <a:schemeClr val="accent1"/>
              </a:solidFill>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8</a:t>
            </a:fld>
            <a:r>
              <a:rPr lang="en-AU"/>
              <a:t>   |</a:t>
            </a:r>
          </a:p>
        </p:txBody>
      </p:sp>
      <p:sp>
        <p:nvSpPr>
          <p:cNvPr id="2" name="Rectangle 1">
            <a:extLst>
              <a:ext uri="{FF2B5EF4-FFF2-40B4-BE49-F238E27FC236}">
                <a16:creationId xmlns:a16="http://schemas.microsoft.com/office/drawing/2014/main" id="{D86FBFDD-1C52-BFFE-1C7C-14E7031F61ED}"/>
              </a:ext>
            </a:extLst>
          </p:cNvPr>
          <p:cNvSpPr/>
          <p:nvPr/>
        </p:nvSpPr>
        <p:spPr>
          <a:xfrm>
            <a:off x="10579100" y="135016"/>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B8BE136-9171-3CDB-5C96-0A1137114480}"/>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14" name="Subtitle 7">
            <a:extLst>
              <a:ext uri="{FF2B5EF4-FFF2-40B4-BE49-F238E27FC236}">
                <a16:creationId xmlns:a16="http://schemas.microsoft.com/office/drawing/2014/main" id="{79C0A4C9-D63B-3421-CFA9-8685F835010C}"/>
              </a:ext>
            </a:extLst>
          </p:cNvPr>
          <p:cNvSpPr txBox="1">
            <a:spLocks/>
          </p:cNvSpPr>
          <p:nvPr/>
        </p:nvSpPr>
        <p:spPr>
          <a:xfrm>
            <a:off x="995797" y="2166100"/>
            <a:ext cx="527165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Only one facility had fewer than 10 beds and only three facilities had more than 60 beds.  The most common number of registered beds was 21 to 30 (37 SRS) followed by 31 to 40 registered beds (24 SRS). </a:t>
            </a:r>
          </a:p>
        </p:txBody>
      </p:sp>
      <p:sp>
        <p:nvSpPr>
          <p:cNvPr id="17" name="Subtitle 7">
            <a:extLst>
              <a:ext uri="{FF2B5EF4-FFF2-40B4-BE49-F238E27FC236}">
                <a16:creationId xmlns:a16="http://schemas.microsoft.com/office/drawing/2014/main" id="{3315EC1D-B34D-009E-4EFF-ECA64178D66B}"/>
              </a:ext>
            </a:extLst>
          </p:cNvPr>
          <p:cNvSpPr txBox="1">
            <a:spLocks/>
          </p:cNvSpPr>
          <p:nvPr/>
        </p:nvSpPr>
        <p:spPr>
          <a:xfrm>
            <a:off x="1080051" y="1700040"/>
            <a:ext cx="5015949" cy="364313"/>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Number of registered beds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18" name="Subtitle 7">
            <a:extLst>
              <a:ext uri="{FF2B5EF4-FFF2-40B4-BE49-F238E27FC236}">
                <a16:creationId xmlns:a16="http://schemas.microsoft.com/office/drawing/2014/main" id="{D956D5D1-7045-D82B-33FA-41A324B4D631}"/>
              </a:ext>
            </a:extLst>
          </p:cNvPr>
          <p:cNvSpPr txBox="1">
            <a:spLocks/>
          </p:cNvSpPr>
          <p:nvPr/>
        </p:nvSpPr>
        <p:spPr>
          <a:xfrm>
            <a:off x="7220337" y="1692666"/>
            <a:ext cx="4238238" cy="30542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5" name="Subtitle 7">
            <a:extLst>
              <a:ext uri="{FF2B5EF4-FFF2-40B4-BE49-F238E27FC236}">
                <a16:creationId xmlns:a16="http://schemas.microsoft.com/office/drawing/2014/main" id="{5219C244-EE76-739C-A5DF-D03AD1FE2FDB}"/>
              </a:ext>
            </a:extLst>
          </p:cNvPr>
          <p:cNvSpPr txBox="1">
            <a:spLocks/>
          </p:cNvSpPr>
          <p:nvPr/>
        </p:nvSpPr>
        <p:spPr>
          <a:xfrm>
            <a:off x="7220337" y="2166100"/>
            <a:ext cx="4279684" cy="532586"/>
          </a:xfrm>
          <a:prstGeom prst="rect">
            <a:avLst/>
          </a:prstGeom>
        </p:spPr>
        <p:txBody>
          <a:bodyPr vert="horz" lIns="91440" tIns="45720" rIns="91440" bIns="45720" numCol="1" spcCol="1080000" rtlCol="0" anchor="t">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None/>
            </a:pPr>
            <a:endParaRPr lang="en-GB" sz="1200">
              <a:solidFill>
                <a:srgbClr val="333333"/>
              </a:solidFill>
              <a:latin typeface="Source Sans Pro" panose="020B0503030403020204" pitchFamily="34" charset="0"/>
              <a:ea typeface="Source Sans Pro" panose="020B0503030403020204" pitchFamily="34" charset="0"/>
            </a:endParaRPr>
          </a:p>
        </p:txBody>
      </p:sp>
      <p:graphicFrame>
        <p:nvGraphicFramePr>
          <p:cNvPr id="11" name="Chart 10">
            <a:extLst>
              <a:ext uri="{FF2B5EF4-FFF2-40B4-BE49-F238E27FC236}">
                <a16:creationId xmlns:a16="http://schemas.microsoft.com/office/drawing/2014/main" id="{4B2BF2DF-8134-1F3B-3D28-E20FD802EF6A}"/>
              </a:ext>
            </a:extLst>
          </p:cNvPr>
          <p:cNvGraphicFramePr/>
          <p:nvPr>
            <p:extLst>
              <p:ext uri="{D42A27DB-BD31-4B8C-83A1-F6EECF244321}">
                <p14:modId xmlns:p14="http://schemas.microsoft.com/office/powerpoint/2010/main" val="2422460934"/>
              </p:ext>
            </p:extLst>
          </p:nvPr>
        </p:nvGraphicFramePr>
        <p:xfrm>
          <a:off x="240281" y="2980274"/>
          <a:ext cx="6093408" cy="33089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Table 14">
            <a:extLst>
              <a:ext uri="{FF2B5EF4-FFF2-40B4-BE49-F238E27FC236}">
                <a16:creationId xmlns:a16="http://schemas.microsoft.com/office/drawing/2014/main" id="{A9AE607B-910A-9356-3143-05BE2D2A1A4E}"/>
              </a:ext>
            </a:extLst>
          </p:cNvPr>
          <p:cNvGraphicFramePr>
            <a:graphicFrameLocks noGrp="1"/>
          </p:cNvGraphicFramePr>
          <p:nvPr>
            <p:extLst>
              <p:ext uri="{D42A27DB-BD31-4B8C-83A1-F6EECF244321}">
                <p14:modId xmlns:p14="http://schemas.microsoft.com/office/powerpoint/2010/main" val="1182970009"/>
              </p:ext>
            </p:extLst>
          </p:nvPr>
        </p:nvGraphicFramePr>
        <p:xfrm>
          <a:off x="7220336" y="2845232"/>
          <a:ext cx="4238237" cy="3124615"/>
        </p:xfrm>
        <a:graphic>
          <a:graphicData uri="http://schemas.openxmlformats.org/drawingml/2006/table">
            <a:tbl>
              <a:tblPr/>
              <a:tblGrid>
                <a:gridCol w="1152654">
                  <a:extLst>
                    <a:ext uri="{9D8B030D-6E8A-4147-A177-3AD203B41FA5}">
                      <a16:colId xmlns:a16="http://schemas.microsoft.com/office/drawing/2014/main" val="1956720184"/>
                    </a:ext>
                  </a:extLst>
                </a:gridCol>
                <a:gridCol w="640034">
                  <a:extLst>
                    <a:ext uri="{9D8B030D-6E8A-4147-A177-3AD203B41FA5}">
                      <a16:colId xmlns:a16="http://schemas.microsoft.com/office/drawing/2014/main" val="2304074961"/>
                    </a:ext>
                  </a:extLst>
                </a:gridCol>
                <a:gridCol w="813750">
                  <a:extLst>
                    <a:ext uri="{9D8B030D-6E8A-4147-A177-3AD203B41FA5}">
                      <a16:colId xmlns:a16="http://schemas.microsoft.com/office/drawing/2014/main" val="2404624293"/>
                    </a:ext>
                  </a:extLst>
                </a:gridCol>
                <a:gridCol w="760183">
                  <a:extLst>
                    <a:ext uri="{9D8B030D-6E8A-4147-A177-3AD203B41FA5}">
                      <a16:colId xmlns:a16="http://schemas.microsoft.com/office/drawing/2014/main" val="1832578316"/>
                    </a:ext>
                  </a:extLst>
                </a:gridCol>
                <a:gridCol w="871616">
                  <a:extLst>
                    <a:ext uri="{9D8B030D-6E8A-4147-A177-3AD203B41FA5}">
                      <a16:colId xmlns:a16="http://schemas.microsoft.com/office/drawing/2014/main" val="410807601"/>
                    </a:ext>
                  </a:extLst>
                </a:gridCol>
              </a:tblGrid>
              <a:tr h="809770">
                <a:tc rowSpan="2">
                  <a:txBody>
                    <a:bodyPr/>
                    <a:lstStyle/>
                    <a:p>
                      <a:pPr algn="ctr" fontAlgn="ctr"/>
                      <a:endParaRPr lang="en-AU" sz="1000" b="0" i="0" u="none" strike="noStrike">
                        <a:solidFill>
                          <a:srgbClr val="FFFFFF"/>
                        </a:solidFill>
                        <a:effectLst/>
                        <a:latin typeface="+mn-lt"/>
                      </a:endParaRPr>
                    </a:p>
                    <a:p>
                      <a:pPr algn="ctr" fontAlgn="ctr"/>
                      <a:r>
                        <a:rPr lang="en-AU" sz="1000" b="0" i="0" u="none" strike="noStrike">
                          <a:solidFill>
                            <a:srgbClr val="FFFFFF"/>
                          </a:solidFill>
                          <a:effectLst/>
                          <a:latin typeface="+mn-lt"/>
                        </a:rPr>
                        <a:t> </a:t>
                      </a:r>
                    </a:p>
                  </a:txBody>
                  <a:tcPr marL="6350" marR="6350" marT="6350"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algn="ctr" fontAlgn="ctr"/>
                      <a:r>
                        <a:rPr lang="en-AU" sz="1000" b="0" i="0" u="none" strike="noStrike">
                          <a:solidFill>
                            <a:schemeClr val="bg1"/>
                          </a:solidFill>
                          <a:effectLst/>
                          <a:latin typeface="+mn-lt"/>
                        </a:rPr>
                        <a:t>Pension level </a:t>
                      </a:r>
                      <a:br>
                        <a:rPr lang="en-AU" sz="1000" b="0" i="0" u="none" strike="noStrike">
                          <a:solidFill>
                            <a:schemeClr val="bg1"/>
                          </a:solidFill>
                          <a:effectLst/>
                          <a:latin typeface="+mn-lt"/>
                        </a:rPr>
                      </a:br>
                      <a:r>
                        <a:rPr lang="en-AU" sz="1000" b="0" i="0" u="none" strike="noStrike">
                          <a:solidFill>
                            <a:schemeClr val="bg1"/>
                          </a:solidFill>
                          <a:effectLst/>
                          <a:latin typeface="+mn-lt"/>
                        </a:rPr>
                        <a:t>(n=72)</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pPr algn="l" fontAlgn="ctr"/>
                      <a:r>
                        <a:rPr lang="en-AU" sz="1000" b="0" i="0" u="none" strike="noStrike">
                          <a:solidFill>
                            <a:schemeClr val="bg1"/>
                          </a:solidFill>
                          <a:effectLst/>
                          <a:latin typeface="+mn-lt"/>
                        </a:rPr>
                        <a:t>Pension level</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algn="ctr" fontAlgn="ctr"/>
                      <a:r>
                        <a:rPr lang="en-AU" sz="1000" b="0" i="0" u="none" strike="noStrike">
                          <a:solidFill>
                            <a:schemeClr val="bg1"/>
                          </a:solidFill>
                          <a:effectLst/>
                          <a:latin typeface="+mn-lt"/>
                        </a:rPr>
                        <a:t>Above pension </a:t>
                      </a:r>
                      <a:br>
                        <a:rPr lang="en-AU" sz="1000" b="0" i="0" u="none" strike="noStrike">
                          <a:solidFill>
                            <a:schemeClr val="bg1"/>
                          </a:solidFill>
                          <a:effectLst/>
                          <a:latin typeface="+mn-lt"/>
                        </a:rPr>
                      </a:br>
                      <a:r>
                        <a:rPr lang="en-AU" sz="1000" b="0" i="0" u="none" strike="noStrike">
                          <a:solidFill>
                            <a:schemeClr val="bg1"/>
                          </a:solidFill>
                          <a:effectLst/>
                          <a:latin typeface="+mn-lt"/>
                        </a:rPr>
                        <a:t>(n=28)</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pPr algn="l" fontAlgn="ctr"/>
                      <a:r>
                        <a:rPr lang="en-AU" sz="1000" b="0" i="0" u="none" strike="noStrike">
                          <a:solidFill>
                            <a:schemeClr val="bg1"/>
                          </a:solidFill>
                          <a:effectLst/>
                          <a:latin typeface="+mn-lt"/>
                        </a:rPr>
                        <a:t>Above pension only</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3523923280"/>
                  </a:ext>
                </a:extLst>
              </a:tr>
              <a:tr h="260533">
                <a:tc vMerge="1">
                  <a:txBody>
                    <a:bodyPr/>
                    <a:lstStyle/>
                    <a:p>
                      <a:pPr algn="ctr" fontAlgn="ctr"/>
                      <a:endParaRPr lang="en-AU" sz="1000" b="0" i="0" u="none" strike="noStrike" kern="1200">
                        <a:solidFill>
                          <a:srgbClr val="333333"/>
                        </a:solidFill>
                        <a:effectLst/>
                        <a:latin typeface="+mn-lt"/>
                        <a:ea typeface="+mn-ea"/>
                        <a:cs typeface="+mn-cs"/>
                      </a:endParaRP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1" i="0" u="none" strike="noStrike" kern="1200">
                          <a:solidFill>
                            <a:srgbClr val="333333"/>
                          </a:solidFill>
                          <a:effectLst/>
                          <a:latin typeface="+mn-lt"/>
                          <a:ea typeface="+mn-ea"/>
                          <a:cs typeface="+mn-cs"/>
                        </a:rPr>
                        <a:t>n</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00" b="1" i="0" u="none" strike="noStrike" kern="1200">
                          <a:solidFill>
                            <a:srgbClr val="333333"/>
                          </a:solidFill>
                          <a:effectLst/>
                          <a:latin typeface="+mn-lt"/>
                          <a:ea typeface="+mn-ea"/>
                          <a:cs typeface="+mn-cs"/>
                        </a:rPr>
                        <a:t>%</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1" i="0" u="none" strike="noStrike" kern="1200">
                          <a:solidFill>
                            <a:srgbClr val="333333"/>
                          </a:solidFill>
                          <a:effectLst/>
                          <a:latin typeface="+mn-lt"/>
                          <a:ea typeface="+mn-ea"/>
                          <a:cs typeface="+mn-cs"/>
                        </a:rPr>
                        <a:t>n</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00" b="1" i="0" u="none" strike="noStrike" kern="1200">
                          <a:solidFill>
                            <a:srgbClr val="333333"/>
                          </a:solidFill>
                          <a:effectLst/>
                          <a:latin typeface="+mn-lt"/>
                          <a:ea typeface="+mn-ea"/>
                          <a:cs typeface="+mn-cs"/>
                        </a:rPr>
                        <a:t>%</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7105660"/>
                  </a:ext>
                </a:extLst>
              </a:tr>
              <a:tr h="256789">
                <a:tc>
                  <a:txBody>
                    <a:bodyPr/>
                    <a:lstStyle/>
                    <a:p>
                      <a:pPr algn="l" fontAlgn="b"/>
                      <a:r>
                        <a:rPr lang="en-AU" sz="1000" b="1" i="0" u="none" strike="noStrike" kern="1200">
                          <a:solidFill>
                            <a:srgbClr val="333333"/>
                          </a:solidFill>
                          <a:effectLst/>
                          <a:latin typeface="+mn-lt"/>
                          <a:ea typeface="+mn-ea"/>
                          <a:cs typeface="+mn-cs"/>
                        </a:rPr>
                        <a:t>0 to 10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30935599"/>
                  </a:ext>
                </a:extLst>
              </a:tr>
              <a:tr h="256789">
                <a:tc>
                  <a:txBody>
                    <a:bodyPr/>
                    <a:lstStyle/>
                    <a:p>
                      <a:pPr algn="l" fontAlgn="b"/>
                      <a:r>
                        <a:rPr lang="en-AU" sz="1000" b="1" i="0" u="none" strike="noStrike" kern="1200">
                          <a:solidFill>
                            <a:srgbClr val="333333"/>
                          </a:solidFill>
                          <a:effectLst/>
                          <a:latin typeface="+mn-lt"/>
                          <a:ea typeface="+mn-ea"/>
                          <a:cs typeface="+mn-cs"/>
                        </a:rPr>
                        <a:t>11 to 20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4426891"/>
                  </a:ext>
                </a:extLst>
              </a:tr>
              <a:tr h="256789">
                <a:tc>
                  <a:txBody>
                    <a:bodyPr/>
                    <a:lstStyle/>
                    <a:p>
                      <a:pPr algn="l" fontAlgn="b"/>
                      <a:r>
                        <a:rPr lang="en-AU" sz="1000" b="1" i="0" u="none" strike="noStrike" kern="1200">
                          <a:solidFill>
                            <a:srgbClr val="333333"/>
                          </a:solidFill>
                          <a:effectLst/>
                          <a:latin typeface="+mn-lt"/>
                          <a:ea typeface="+mn-ea"/>
                          <a:cs typeface="+mn-cs"/>
                        </a:rPr>
                        <a:t>21 to 30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35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49%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341385131"/>
                  </a:ext>
                </a:extLst>
              </a:tr>
              <a:tr h="256789">
                <a:tc>
                  <a:txBody>
                    <a:bodyPr/>
                    <a:lstStyle/>
                    <a:p>
                      <a:pPr algn="l" fontAlgn="b"/>
                      <a:r>
                        <a:rPr lang="en-AU" sz="1000" b="1" i="0" u="none" strike="noStrike" kern="1200">
                          <a:solidFill>
                            <a:srgbClr val="333333"/>
                          </a:solidFill>
                          <a:effectLst/>
                          <a:latin typeface="+mn-lt"/>
                          <a:ea typeface="+mn-ea"/>
                          <a:cs typeface="+mn-cs"/>
                        </a:rPr>
                        <a:t>31 to 40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16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22%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29%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9BDADC"/>
                    </a:solidFill>
                  </a:tcPr>
                </a:tc>
                <a:extLst>
                  <a:ext uri="{0D108BD9-81ED-4DB2-BD59-A6C34878D82A}">
                    <a16:rowId xmlns:a16="http://schemas.microsoft.com/office/drawing/2014/main" val="641951699"/>
                  </a:ext>
                </a:extLst>
              </a:tr>
              <a:tr h="256789">
                <a:tc>
                  <a:txBody>
                    <a:bodyPr/>
                    <a:lstStyle/>
                    <a:p>
                      <a:pPr algn="l" fontAlgn="b"/>
                      <a:r>
                        <a:rPr lang="en-AU" sz="1000" b="1" i="0" u="none" strike="noStrike" kern="1200">
                          <a:solidFill>
                            <a:srgbClr val="333333"/>
                          </a:solidFill>
                          <a:effectLst/>
                          <a:latin typeface="+mn-lt"/>
                          <a:ea typeface="+mn-ea"/>
                          <a:cs typeface="+mn-cs"/>
                        </a:rPr>
                        <a:t>41 to 50 </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32%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141663196"/>
                  </a:ext>
                </a:extLst>
              </a:tr>
              <a:tr h="256789">
                <a:tc>
                  <a:txBody>
                    <a:bodyPr/>
                    <a:lstStyle/>
                    <a:p>
                      <a:pPr algn="l" fontAlgn="b"/>
                      <a:r>
                        <a:rPr lang="en-AU" sz="1000" b="1" i="0" u="none" strike="noStrike" kern="1200">
                          <a:solidFill>
                            <a:srgbClr val="333333"/>
                          </a:solidFill>
                          <a:effectLst/>
                          <a:latin typeface="+mn-lt"/>
                          <a:ea typeface="+mn-ea"/>
                          <a:cs typeface="+mn-cs"/>
                        </a:rPr>
                        <a:t>51 to 60 </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54641667"/>
                  </a:ext>
                </a:extLst>
              </a:tr>
              <a:tr h="256789">
                <a:tc>
                  <a:txBody>
                    <a:bodyPr/>
                    <a:lstStyle/>
                    <a:p>
                      <a:pPr algn="l" fontAlgn="b"/>
                      <a:r>
                        <a:rPr lang="en-AU" sz="1000" b="1" i="0" u="none" strike="noStrike" kern="1200">
                          <a:solidFill>
                            <a:srgbClr val="333333"/>
                          </a:solidFill>
                          <a:effectLst/>
                          <a:latin typeface="+mn-lt"/>
                          <a:ea typeface="+mn-ea"/>
                          <a:cs typeface="+mn-cs"/>
                        </a:rPr>
                        <a:t>61 to 70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2372555"/>
                  </a:ext>
                </a:extLst>
              </a:tr>
              <a:tr h="256789">
                <a:tc>
                  <a:txBody>
                    <a:bodyPr/>
                    <a:lstStyle/>
                    <a:p>
                      <a:pPr algn="l" fontAlgn="b"/>
                      <a:r>
                        <a:rPr lang="pt-BR" sz="1000" b="1" i="0" u="none" strike="noStrike" kern="1200">
                          <a:solidFill>
                            <a:srgbClr val="333333"/>
                          </a:solidFill>
                          <a:effectLst/>
                          <a:latin typeface="+mn-lt"/>
                          <a:ea typeface="+mn-ea"/>
                          <a:cs typeface="+mn-cs"/>
                        </a:rPr>
                        <a:t>71 to 80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333333"/>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2339478"/>
                  </a:ext>
                </a:extLst>
              </a:tr>
            </a:tbl>
          </a:graphicData>
        </a:graphic>
      </p:graphicFrame>
      <p:sp>
        <p:nvSpPr>
          <p:cNvPr id="16" name="Subtitle 7">
            <a:extLst>
              <a:ext uri="{FF2B5EF4-FFF2-40B4-BE49-F238E27FC236}">
                <a16:creationId xmlns:a16="http://schemas.microsoft.com/office/drawing/2014/main" id="{AA55D3CE-040B-5F9E-5FB4-B39EC1625B52}"/>
              </a:ext>
            </a:extLst>
          </p:cNvPr>
          <p:cNvSpPr txBox="1">
            <a:spLocks/>
          </p:cNvSpPr>
          <p:nvPr/>
        </p:nvSpPr>
        <p:spPr>
          <a:xfrm>
            <a:off x="7220337" y="6044719"/>
            <a:ext cx="4279684" cy="546440"/>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000" i="1">
                <a:solidFill>
                  <a:srgbClr val="333333"/>
                </a:solidFill>
                <a:latin typeface="Source Sans Pro" panose="020B0503030403020204" pitchFamily="34" charset="0"/>
                <a:ea typeface="Source Sans Pro" panose="020B0503030403020204" pitchFamily="34" charset="0"/>
              </a:rPr>
              <a:t>Highest response % have been highlighted</a:t>
            </a:r>
            <a:endParaRPr lang="en-GB" sz="1000">
              <a:solidFill>
                <a:srgbClr val="333333"/>
              </a:solidFill>
              <a:latin typeface="Source Sans Pro" panose="020B0503030403020204" pitchFamily="34" charset="0"/>
              <a:ea typeface="Source Sans Pro" panose="020B0503030403020204" pitchFamily="34" charset="0"/>
            </a:endParaRPr>
          </a:p>
        </p:txBody>
      </p:sp>
      <p:sp>
        <p:nvSpPr>
          <p:cNvPr id="19" name="Subtitle 7">
            <a:extLst>
              <a:ext uri="{FF2B5EF4-FFF2-40B4-BE49-F238E27FC236}">
                <a16:creationId xmlns:a16="http://schemas.microsoft.com/office/drawing/2014/main" id="{AF13C269-7FAC-22B7-06B2-E5BB9584B072}"/>
              </a:ext>
            </a:extLst>
          </p:cNvPr>
          <p:cNvSpPr txBox="1">
            <a:spLocks/>
          </p:cNvSpPr>
          <p:nvPr/>
        </p:nvSpPr>
        <p:spPr>
          <a:xfrm>
            <a:off x="2363162" y="6206607"/>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Sum of registered beds =3,478</a:t>
            </a:r>
          </a:p>
        </p:txBody>
      </p:sp>
      <p:sp>
        <p:nvSpPr>
          <p:cNvPr id="8" name="Subtitle 7">
            <a:extLst>
              <a:ext uri="{FF2B5EF4-FFF2-40B4-BE49-F238E27FC236}">
                <a16:creationId xmlns:a16="http://schemas.microsoft.com/office/drawing/2014/main" id="{BD4599C6-62E0-48B3-C6A6-D0A2AC90A25D}"/>
              </a:ext>
            </a:extLst>
          </p:cNvPr>
          <p:cNvSpPr txBox="1">
            <a:spLocks/>
          </p:cNvSpPr>
          <p:nvPr/>
        </p:nvSpPr>
        <p:spPr>
          <a:xfrm rot="16200000">
            <a:off x="-160095" y="4281736"/>
            <a:ext cx="284363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Facility size range</a:t>
            </a:r>
          </a:p>
        </p:txBody>
      </p:sp>
      <p:sp>
        <p:nvSpPr>
          <p:cNvPr id="13" name="Subtitle 7">
            <a:extLst>
              <a:ext uri="{FF2B5EF4-FFF2-40B4-BE49-F238E27FC236}">
                <a16:creationId xmlns:a16="http://schemas.microsoft.com/office/drawing/2014/main" id="{58D9B800-9CB3-1062-A2DB-500504DBB5C1}"/>
              </a:ext>
            </a:extLst>
          </p:cNvPr>
          <p:cNvSpPr txBox="1">
            <a:spLocks/>
          </p:cNvSpPr>
          <p:nvPr/>
        </p:nvSpPr>
        <p:spPr>
          <a:xfrm rot="16200000">
            <a:off x="5858560" y="4555987"/>
            <a:ext cx="2577343" cy="546440"/>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Number of registered beds at the facility</a:t>
            </a:r>
          </a:p>
        </p:txBody>
      </p:sp>
      <p:sp>
        <p:nvSpPr>
          <p:cNvPr id="20" name="Rectangle: Rounded Corners 19">
            <a:extLst>
              <a:ext uri="{FF2B5EF4-FFF2-40B4-BE49-F238E27FC236}">
                <a16:creationId xmlns:a16="http://schemas.microsoft.com/office/drawing/2014/main" id="{0EA06FF3-1E79-6CDC-47FE-4E5B52873121}"/>
              </a:ext>
            </a:extLst>
          </p:cNvPr>
          <p:cNvSpPr/>
          <p:nvPr/>
        </p:nvSpPr>
        <p:spPr>
          <a:xfrm>
            <a:off x="9222592" y="4442051"/>
            <a:ext cx="433840" cy="495172"/>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Rounded Corners 20">
            <a:extLst>
              <a:ext uri="{FF2B5EF4-FFF2-40B4-BE49-F238E27FC236}">
                <a16:creationId xmlns:a16="http://schemas.microsoft.com/office/drawing/2014/main" id="{1110A6DF-E0C0-5FF6-652A-2A1AAE9E0750}"/>
              </a:ext>
            </a:extLst>
          </p:cNvPr>
          <p:cNvSpPr/>
          <p:nvPr/>
        </p:nvSpPr>
        <p:spPr>
          <a:xfrm>
            <a:off x="10814733" y="4700168"/>
            <a:ext cx="433840" cy="474391"/>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88507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Chart 20">
            <a:extLst>
              <a:ext uri="{FF2B5EF4-FFF2-40B4-BE49-F238E27FC236}">
                <a16:creationId xmlns:a16="http://schemas.microsoft.com/office/drawing/2014/main" id="{EB7717D4-82A5-C8E1-A8F0-304CF389D908}"/>
              </a:ext>
            </a:extLst>
          </p:cNvPr>
          <p:cNvGraphicFramePr/>
          <p:nvPr>
            <p:extLst>
              <p:ext uri="{D42A27DB-BD31-4B8C-83A1-F6EECF244321}">
                <p14:modId xmlns:p14="http://schemas.microsoft.com/office/powerpoint/2010/main" val="689813096"/>
              </p:ext>
            </p:extLst>
          </p:nvPr>
        </p:nvGraphicFramePr>
        <p:xfrm>
          <a:off x="397808" y="2743004"/>
          <a:ext cx="6093408" cy="3308949"/>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3">
            <a:extLst>
              <a:ext uri="{FF2B5EF4-FFF2-40B4-BE49-F238E27FC236}">
                <a16:creationId xmlns:a16="http://schemas.microsoft.com/office/drawing/2014/main" id="{704AE7E4-6FA0-4462-B90C-9109C7DEED11}"/>
              </a:ext>
            </a:extLst>
          </p:cNvPr>
          <p:cNvSpPr>
            <a:spLocks noGrp="1"/>
          </p:cNvSpPr>
          <p:nvPr>
            <p:ph type="ctrTitle"/>
          </p:nvPr>
        </p:nvSpPr>
        <p:spPr/>
        <p:txBody>
          <a:bodyPr>
            <a:normAutofit/>
          </a:bodyPr>
          <a:lstStyle/>
          <a:p>
            <a:r>
              <a:rPr lang="en-US" sz="2800">
                <a:solidFill>
                  <a:schemeClr val="accent1"/>
                </a:solidFill>
              </a:rPr>
              <a:t>51% of SRS facilities had between 21 to 30 occupied beds</a:t>
            </a:r>
            <a:endParaRPr lang="en-AU" sz="2800">
              <a:solidFill>
                <a:schemeClr val="accent1"/>
              </a:solidFill>
            </a:endParaRPr>
          </a:p>
        </p:txBody>
      </p:sp>
      <p:sp>
        <p:nvSpPr>
          <p:cNvPr id="9" name="Slide Number Placeholder 8">
            <a:extLst>
              <a:ext uri="{FF2B5EF4-FFF2-40B4-BE49-F238E27FC236}">
                <a16:creationId xmlns:a16="http://schemas.microsoft.com/office/drawing/2014/main" id="{EBA134DB-1FA0-45F5-B1A5-A7B6EF1CD62A}"/>
              </a:ext>
            </a:extLst>
          </p:cNvPr>
          <p:cNvSpPr>
            <a:spLocks noGrp="1"/>
          </p:cNvSpPr>
          <p:nvPr>
            <p:ph type="sldNum" sz="quarter" idx="4"/>
          </p:nvPr>
        </p:nvSpPr>
        <p:spPr/>
        <p:txBody>
          <a:bodyPr/>
          <a:lstStyle/>
          <a:p>
            <a:fld id="{2B3F9802-22CF-4938-9F44-3FA30BBE2747}" type="slidenum">
              <a:rPr lang="en-AU" smtClean="0"/>
              <a:pPr/>
              <a:t>9</a:t>
            </a:fld>
            <a:r>
              <a:rPr lang="en-AU"/>
              <a:t>   |</a:t>
            </a:r>
          </a:p>
        </p:txBody>
      </p:sp>
      <p:sp>
        <p:nvSpPr>
          <p:cNvPr id="2" name="Rectangle 1">
            <a:extLst>
              <a:ext uri="{FF2B5EF4-FFF2-40B4-BE49-F238E27FC236}">
                <a16:creationId xmlns:a16="http://schemas.microsoft.com/office/drawing/2014/main" id="{D86FBFDD-1C52-BFFE-1C7C-14E7031F61ED}"/>
              </a:ext>
            </a:extLst>
          </p:cNvPr>
          <p:cNvSpPr/>
          <p:nvPr/>
        </p:nvSpPr>
        <p:spPr>
          <a:xfrm>
            <a:off x="10579100" y="135016"/>
            <a:ext cx="1612900" cy="385011"/>
          </a:xfrm>
          <a:prstGeom prst="rect">
            <a:avLst/>
          </a:prstGeom>
          <a:solidFill>
            <a:srgbClr val="1F2C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extLst>
              <a:ext uri="{FF2B5EF4-FFF2-40B4-BE49-F238E27FC236}">
                <a16:creationId xmlns:a16="http://schemas.microsoft.com/office/drawing/2014/main" id="{9B8BE136-9171-3CDB-5C96-0A1137114480}"/>
              </a:ext>
            </a:extLst>
          </p:cNvPr>
          <p:cNvSpPr txBox="1"/>
          <p:nvPr/>
        </p:nvSpPr>
        <p:spPr>
          <a:xfrm>
            <a:off x="6948524" y="173632"/>
            <a:ext cx="5080763" cy="307777"/>
          </a:xfrm>
          <a:prstGeom prst="rect">
            <a:avLst/>
          </a:prstGeom>
        </p:spPr>
        <p:txBody>
          <a:bodyPr wrap="square" rtlCol="0">
            <a:spAutoFit/>
          </a:bodyPr>
          <a:lstStyle/>
          <a:p>
            <a:pPr marL="0" indent="0" algn="r">
              <a:lnSpc>
                <a:spcPct val="100000"/>
              </a:lnSpc>
              <a:spcBef>
                <a:spcPts val="0"/>
              </a:spcBef>
              <a:buNone/>
            </a:pPr>
            <a:r>
              <a:rPr lang="en-US" sz="1400">
                <a:solidFill>
                  <a:schemeClr val="bg1"/>
                </a:solidFill>
                <a:ea typeface="Source Sans Pro Light" panose="020B0403030403020204" pitchFamily="34" charset="0"/>
              </a:rPr>
              <a:t>Facility Details</a:t>
            </a:r>
            <a:endParaRPr lang="en-AU" sz="1400" b="1">
              <a:solidFill>
                <a:schemeClr val="bg1"/>
              </a:solidFill>
              <a:ea typeface="Source Sans Pro Light" panose="020B0403030403020204" pitchFamily="34" charset="0"/>
            </a:endParaRPr>
          </a:p>
        </p:txBody>
      </p:sp>
      <p:sp>
        <p:nvSpPr>
          <p:cNvPr id="14" name="Subtitle 7">
            <a:extLst>
              <a:ext uri="{FF2B5EF4-FFF2-40B4-BE49-F238E27FC236}">
                <a16:creationId xmlns:a16="http://schemas.microsoft.com/office/drawing/2014/main" id="{79C0A4C9-D63B-3421-CFA9-8685F835010C}"/>
              </a:ext>
            </a:extLst>
          </p:cNvPr>
          <p:cNvSpPr txBox="1">
            <a:spLocks/>
          </p:cNvSpPr>
          <p:nvPr/>
        </p:nvSpPr>
        <p:spPr>
          <a:xfrm>
            <a:off x="970477" y="2166100"/>
            <a:ext cx="529697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Most facilities had between 21 to 30 occupied beds (51%), followed by 11 to 20 occupied beds (24%). </a:t>
            </a:r>
          </a:p>
        </p:txBody>
      </p:sp>
      <p:sp>
        <p:nvSpPr>
          <p:cNvPr id="17" name="Subtitle 7">
            <a:extLst>
              <a:ext uri="{FF2B5EF4-FFF2-40B4-BE49-F238E27FC236}">
                <a16:creationId xmlns:a16="http://schemas.microsoft.com/office/drawing/2014/main" id="{3315EC1D-B34D-009E-4EFF-ECA64178D66B}"/>
              </a:ext>
            </a:extLst>
          </p:cNvPr>
          <p:cNvSpPr txBox="1">
            <a:spLocks/>
          </p:cNvSpPr>
          <p:nvPr/>
        </p:nvSpPr>
        <p:spPr>
          <a:xfrm>
            <a:off x="970477" y="1700040"/>
            <a:ext cx="5437862" cy="364313"/>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Number of occupied beds (</a:t>
            </a:r>
            <a:r>
              <a:rPr lang="en-GB" sz="1400" b="1">
                <a:solidFill>
                  <a:schemeClr val="accent6">
                    <a:lumMod val="75000"/>
                  </a:schemeClr>
                </a:solidFill>
                <a:latin typeface="Source Sans Pro" panose="020B0503030403020204" pitchFamily="34" charset="0"/>
                <a:ea typeface="Source Sans Pro" panose="020B0503030403020204" pitchFamily="34" charset="0"/>
              </a:rPr>
              <a:t>All</a:t>
            </a:r>
            <a:r>
              <a:rPr lang="en-GB" sz="1400" b="1">
                <a:solidFill>
                  <a:srgbClr val="333333"/>
                </a:solidFill>
                <a:latin typeface="Source Sans Pro" panose="020B0503030403020204" pitchFamily="34" charset="0"/>
                <a:ea typeface="Source Sans Pro" panose="020B0503030403020204" pitchFamily="34" charset="0"/>
              </a:rPr>
              <a:t> facilities)</a:t>
            </a:r>
          </a:p>
        </p:txBody>
      </p:sp>
      <p:sp>
        <p:nvSpPr>
          <p:cNvPr id="18" name="Subtitle 7">
            <a:extLst>
              <a:ext uri="{FF2B5EF4-FFF2-40B4-BE49-F238E27FC236}">
                <a16:creationId xmlns:a16="http://schemas.microsoft.com/office/drawing/2014/main" id="{D956D5D1-7045-D82B-33FA-41A324B4D631}"/>
              </a:ext>
            </a:extLst>
          </p:cNvPr>
          <p:cNvSpPr txBox="1">
            <a:spLocks/>
          </p:cNvSpPr>
          <p:nvPr/>
        </p:nvSpPr>
        <p:spPr>
          <a:xfrm>
            <a:off x="7220337" y="1692666"/>
            <a:ext cx="4238238" cy="30542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400" b="1">
                <a:solidFill>
                  <a:srgbClr val="333333"/>
                </a:solidFill>
                <a:latin typeface="Source Sans Pro" panose="020B0503030403020204" pitchFamily="34" charset="0"/>
                <a:ea typeface="Source Sans Pro" panose="020B0503030403020204" pitchFamily="34" charset="0"/>
              </a:rPr>
              <a:t>Breakdown by SRS type</a:t>
            </a:r>
          </a:p>
        </p:txBody>
      </p:sp>
      <p:sp>
        <p:nvSpPr>
          <p:cNvPr id="5" name="Subtitle 7">
            <a:extLst>
              <a:ext uri="{FF2B5EF4-FFF2-40B4-BE49-F238E27FC236}">
                <a16:creationId xmlns:a16="http://schemas.microsoft.com/office/drawing/2014/main" id="{5219C244-EE76-739C-A5DF-D03AD1FE2FDB}"/>
              </a:ext>
            </a:extLst>
          </p:cNvPr>
          <p:cNvSpPr txBox="1">
            <a:spLocks/>
          </p:cNvSpPr>
          <p:nvPr/>
        </p:nvSpPr>
        <p:spPr>
          <a:xfrm>
            <a:off x="7134990" y="2166100"/>
            <a:ext cx="4365031"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AU" sz="1200">
                <a:solidFill>
                  <a:srgbClr val="333333"/>
                </a:solidFill>
                <a:latin typeface="Source Sans Pro" panose="020B0503030403020204" pitchFamily="34" charset="0"/>
                <a:ea typeface="Source Sans Pro" panose="020B0503030403020204" pitchFamily="34" charset="0"/>
              </a:rPr>
              <a:t>82% of pension level SRS and 57% of above pension SRS had between 11-30 occupied beds.</a:t>
            </a:r>
          </a:p>
        </p:txBody>
      </p:sp>
      <p:graphicFrame>
        <p:nvGraphicFramePr>
          <p:cNvPr id="12" name="Table 11">
            <a:extLst>
              <a:ext uri="{FF2B5EF4-FFF2-40B4-BE49-F238E27FC236}">
                <a16:creationId xmlns:a16="http://schemas.microsoft.com/office/drawing/2014/main" id="{DA38C68F-1FC0-AAAA-DE34-4B7EF0505AA4}"/>
              </a:ext>
            </a:extLst>
          </p:cNvPr>
          <p:cNvGraphicFramePr>
            <a:graphicFrameLocks noGrp="1"/>
          </p:cNvGraphicFramePr>
          <p:nvPr>
            <p:extLst>
              <p:ext uri="{D42A27DB-BD31-4B8C-83A1-F6EECF244321}">
                <p14:modId xmlns:p14="http://schemas.microsoft.com/office/powerpoint/2010/main" val="3263425844"/>
              </p:ext>
            </p:extLst>
          </p:nvPr>
        </p:nvGraphicFramePr>
        <p:xfrm>
          <a:off x="7220337" y="3036839"/>
          <a:ext cx="4238238" cy="2882021"/>
        </p:xfrm>
        <a:graphic>
          <a:graphicData uri="http://schemas.openxmlformats.org/drawingml/2006/table">
            <a:tbl>
              <a:tblPr/>
              <a:tblGrid>
                <a:gridCol w="1152655">
                  <a:extLst>
                    <a:ext uri="{9D8B030D-6E8A-4147-A177-3AD203B41FA5}">
                      <a16:colId xmlns:a16="http://schemas.microsoft.com/office/drawing/2014/main" val="1956720184"/>
                    </a:ext>
                  </a:extLst>
                </a:gridCol>
                <a:gridCol w="669364">
                  <a:extLst>
                    <a:ext uri="{9D8B030D-6E8A-4147-A177-3AD203B41FA5}">
                      <a16:colId xmlns:a16="http://schemas.microsoft.com/office/drawing/2014/main" val="2304074961"/>
                    </a:ext>
                  </a:extLst>
                </a:gridCol>
                <a:gridCol w="784421">
                  <a:extLst>
                    <a:ext uri="{9D8B030D-6E8A-4147-A177-3AD203B41FA5}">
                      <a16:colId xmlns:a16="http://schemas.microsoft.com/office/drawing/2014/main" val="2404624293"/>
                    </a:ext>
                  </a:extLst>
                </a:gridCol>
                <a:gridCol w="740180">
                  <a:extLst>
                    <a:ext uri="{9D8B030D-6E8A-4147-A177-3AD203B41FA5}">
                      <a16:colId xmlns:a16="http://schemas.microsoft.com/office/drawing/2014/main" val="1832578316"/>
                    </a:ext>
                  </a:extLst>
                </a:gridCol>
                <a:gridCol w="891618">
                  <a:extLst>
                    <a:ext uri="{9D8B030D-6E8A-4147-A177-3AD203B41FA5}">
                      <a16:colId xmlns:a16="http://schemas.microsoft.com/office/drawing/2014/main" val="410807601"/>
                    </a:ext>
                  </a:extLst>
                </a:gridCol>
              </a:tblGrid>
              <a:tr h="746900">
                <a:tc rowSpan="2">
                  <a:txBody>
                    <a:bodyPr/>
                    <a:lstStyle/>
                    <a:p>
                      <a:pPr algn="ctr" fontAlgn="ctr"/>
                      <a:endParaRPr lang="en-AU" sz="1000" b="0" i="0" u="none" strike="noStrike">
                        <a:solidFill>
                          <a:srgbClr val="FFFFFF"/>
                        </a:solidFill>
                        <a:effectLst/>
                        <a:latin typeface="+mn-lt"/>
                      </a:endParaRPr>
                    </a:p>
                    <a:p>
                      <a:pPr algn="ctr" fontAlgn="ctr"/>
                      <a:r>
                        <a:rPr lang="en-AU" sz="1000" b="0" i="0" u="none" strike="noStrike">
                          <a:solidFill>
                            <a:srgbClr val="FFFFFF"/>
                          </a:solidFill>
                          <a:effectLst/>
                          <a:latin typeface="+mn-lt"/>
                        </a:rPr>
                        <a:t> </a:t>
                      </a:r>
                    </a:p>
                  </a:txBody>
                  <a:tcPr marL="6350" marR="6350" marT="6350" marB="0" anchor="ctr">
                    <a:lnL>
                      <a:noFill/>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algn="ctr" fontAlgn="ctr"/>
                      <a:r>
                        <a:rPr lang="en-AU" sz="1000" b="0" i="0" u="none" strike="noStrike">
                          <a:solidFill>
                            <a:schemeClr val="bg1"/>
                          </a:solidFill>
                          <a:effectLst/>
                          <a:latin typeface="+mn-lt"/>
                        </a:rPr>
                        <a:t>Pension level </a:t>
                      </a:r>
                      <a:br>
                        <a:rPr lang="en-AU" sz="1000" b="0" i="0" u="none" strike="noStrike">
                          <a:solidFill>
                            <a:schemeClr val="bg1"/>
                          </a:solidFill>
                          <a:effectLst/>
                          <a:latin typeface="+mn-lt"/>
                        </a:rPr>
                      </a:br>
                      <a:r>
                        <a:rPr lang="en-AU" sz="1000" b="0" i="0" u="none" strike="noStrike">
                          <a:solidFill>
                            <a:schemeClr val="bg1"/>
                          </a:solidFill>
                          <a:effectLst/>
                          <a:latin typeface="+mn-lt"/>
                        </a:rPr>
                        <a:t>(n=72)</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pPr algn="l" fontAlgn="ctr"/>
                      <a:r>
                        <a:rPr lang="en-AU" sz="1000" b="0" i="0" u="none" strike="noStrike">
                          <a:solidFill>
                            <a:schemeClr val="bg1"/>
                          </a:solidFill>
                          <a:effectLst/>
                          <a:latin typeface="+mn-lt"/>
                        </a:rPr>
                        <a:t>Pension level</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gridSpan="2">
                  <a:txBody>
                    <a:bodyPr/>
                    <a:lstStyle/>
                    <a:p>
                      <a:pPr algn="ctr" fontAlgn="ctr"/>
                      <a:r>
                        <a:rPr lang="en-AU" sz="1000" b="0" i="0" u="none" strike="noStrike">
                          <a:solidFill>
                            <a:schemeClr val="bg1"/>
                          </a:solidFill>
                          <a:effectLst/>
                          <a:latin typeface="+mn-lt"/>
                        </a:rPr>
                        <a:t>Above pension only (n=28)</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tc hMerge="1">
                  <a:txBody>
                    <a:bodyPr/>
                    <a:lstStyle/>
                    <a:p>
                      <a:pPr algn="l" fontAlgn="ctr"/>
                      <a:r>
                        <a:rPr lang="en-AU" sz="1000" b="0" i="0" u="none" strike="noStrike">
                          <a:solidFill>
                            <a:schemeClr val="bg1"/>
                          </a:solidFill>
                          <a:effectLst/>
                          <a:latin typeface="+mn-lt"/>
                        </a:rPr>
                        <a:t>Above pension only</a:t>
                      </a:r>
                    </a:p>
                  </a:txBody>
                  <a:tcPr marL="6350" marR="6350" marT="635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2A3A8F"/>
                    </a:solidFill>
                  </a:tcPr>
                </a:tc>
                <a:extLst>
                  <a:ext uri="{0D108BD9-81ED-4DB2-BD59-A6C34878D82A}">
                    <a16:rowId xmlns:a16="http://schemas.microsoft.com/office/drawing/2014/main" val="3523923280"/>
                  </a:ext>
                </a:extLst>
              </a:tr>
              <a:tr h="240305">
                <a:tc vMerge="1">
                  <a:txBody>
                    <a:bodyPr/>
                    <a:lstStyle/>
                    <a:p>
                      <a:pPr algn="ctr" fontAlgn="ctr"/>
                      <a:endParaRPr lang="en-AU" sz="1000" b="0" i="0" u="none" strike="noStrike" kern="1200">
                        <a:solidFill>
                          <a:srgbClr val="333333"/>
                        </a:solidFill>
                        <a:effectLst/>
                        <a:latin typeface="+mn-lt"/>
                        <a:ea typeface="+mn-ea"/>
                        <a:cs typeface="+mn-cs"/>
                      </a:endParaRP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1" i="0" u="none" strike="noStrike" kern="1200">
                          <a:solidFill>
                            <a:srgbClr val="333333"/>
                          </a:solidFill>
                          <a:effectLst/>
                          <a:latin typeface="+mn-lt"/>
                          <a:ea typeface="+mn-ea"/>
                          <a:cs typeface="+mn-cs"/>
                        </a:rPr>
                        <a:t>n</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00" b="1" i="0" u="none" strike="noStrike" kern="1200">
                          <a:solidFill>
                            <a:srgbClr val="333333"/>
                          </a:solidFill>
                          <a:effectLst/>
                          <a:latin typeface="+mn-lt"/>
                          <a:ea typeface="+mn-ea"/>
                          <a:cs typeface="+mn-cs"/>
                        </a:rPr>
                        <a:t>%</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ctr"/>
                      <a:r>
                        <a:rPr lang="en-US" sz="1000" b="1" i="0" u="none" strike="noStrike" kern="1200">
                          <a:solidFill>
                            <a:srgbClr val="333333"/>
                          </a:solidFill>
                          <a:effectLst/>
                          <a:latin typeface="+mn-lt"/>
                          <a:ea typeface="+mn-ea"/>
                          <a:cs typeface="+mn-cs"/>
                        </a:rPr>
                        <a:t>n</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ctr"/>
                      <a:r>
                        <a:rPr lang="en-US" sz="1000" b="1" i="0" u="none" strike="noStrike" kern="1200">
                          <a:solidFill>
                            <a:srgbClr val="333333"/>
                          </a:solidFill>
                          <a:effectLst/>
                          <a:latin typeface="+mn-lt"/>
                          <a:ea typeface="+mn-ea"/>
                          <a:cs typeface="+mn-cs"/>
                        </a:rPr>
                        <a:t>%</a:t>
                      </a:r>
                      <a:endParaRPr lang="en-AU" sz="1000" b="1" i="0" u="none" strike="noStrike" kern="1200">
                        <a:solidFill>
                          <a:srgbClr val="333333"/>
                        </a:solidFill>
                        <a:effectLst/>
                        <a:latin typeface="+mn-lt"/>
                        <a:ea typeface="+mn-ea"/>
                        <a:cs typeface="+mn-cs"/>
                      </a:endParaRP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117105660"/>
                  </a:ext>
                </a:extLst>
              </a:tr>
              <a:tr h="236852">
                <a:tc>
                  <a:txBody>
                    <a:bodyPr/>
                    <a:lstStyle/>
                    <a:p>
                      <a:pPr algn="l" fontAlgn="b"/>
                      <a:r>
                        <a:rPr lang="en-AU" sz="1000" b="1" i="0" u="none" strike="noStrike" kern="1200">
                          <a:solidFill>
                            <a:srgbClr val="333333"/>
                          </a:solidFill>
                          <a:effectLst/>
                          <a:latin typeface="+mn-lt"/>
                          <a:ea typeface="+mn-ea"/>
                          <a:cs typeface="+mn-cs"/>
                        </a:rPr>
                        <a:t>0 to 10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30935599"/>
                  </a:ext>
                </a:extLst>
              </a:tr>
              <a:tr h="236852">
                <a:tc>
                  <a:txBody>
                    <a:bodyPr/>
                    <a:lstStyle/>
                    <a:p>
                      <a:pPr algn="l" fontAlgn="b"/>
                      <a:r>
                        <a:rPr lang="en-AU" sz="1000" b="1" i="0" u="none" strike="noStrike" kern="1200">
                          <a:solidFill>
                            <a:srgbClr val="333333"/>
                          </a:solidFill>
                          <a:effectLst/>
                          <a:latin typeface="+mn-lt"/>
                          <a:ea typeface="+mn-ea"/>
                          <a:cs typeface="+mn-cs"/>
                        </a:rPr>
                        <a:t>11 to 20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25%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21%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74426891"/>
                  </a:ext>
                </a:extLst>
              </a:tr>
              <a:tr h="236852">
                <a:tc>
                  <a:txBody>
                    <a:bodyPr/>
                    <a:lstStyle/>
                    <a:p>
                      <a:pPr algn="l" fontAlgn="b"/>
                      <a:r>
                        <a:rPr lang="en-AU" sz="1000" b="1" i="0" u="none" strike="noStrike" kern="1200">
                          <a:solidFill>
                            <a:srgbClr val="333333"/>
                          </a:solidFill>
                          <a:effectLst/>
                          <a:latin typeface="+mn-lt"/>
                          <a:ea typeface="+mn-ea"/>
                          <a:cs typeface="+mn-cs"/>
                        </a:rPr>
                        <a:t>21 to 30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41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57%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36%</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341385131"/>
                  </a:ext>
                </a:extLst>
              </a:tr>
              <a:tr h="236852">
                <a:tc>
                  <a:txBody>
                    <a:bodyPr/>
                    <a:lstStyle/>
                    <a:p>
                      <a:pPr algn="l" fontAlgn="b"/>
                      <a:r>
                        <a:rPr lang="en-AU" sz="1000" b="1" i="0" u="none" strike="noStrike" kern="1200">
                          <a:solidFill>
                            <a:srgbClr val="333333"/>
                          </a:solidFill>
                          <a:effectLst/>
                          <a:latin typeface="+mn-lt"/>
                          <a:ea typeface="+mn-ea"/>
                          <a:cs typeface="+mn-cs"/>
                        </a:rPr>
                        <a:t>31 to 40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9</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13%</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5</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18%</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1951699"/>
                  </a:ext>
                </a:extLst>
              </a:tr>
              <a:tr h="236852">
                <a:tc>
                  <a:txBody>
                    <a:bodyPr/>
                    <a:lstStyle/>
                    <a:p>
                      <a:pPr algn="l" fontAlgn="b"/>
                      <a:r>
                        <a:rPr lang="en-AU" sz="1000" b="1" i="0" u="none" strike="noStrike" kern="1200">
                          <a:solidFill>
                            <a:srgbClr val="333333"/>
                          </a:solidFill>
                          <a:effectLst/>
                          <a:latin typeface="+mn-lt"/>
                          <a:ea typeface="+mn-ea"/>
                          <a:cs typeface="+mn-cs"/>
                        </a:rPr>
                        <a:t>41 to 50 </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14%</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extLst>
                  <a:ext uri="{0D108BD9-81ED-4DB2-BD59-A6C34878D82A}">
                    <a16:rowId xmlns:a16="http://schemas.microsoft.com/office/drawing/2014/main" val="1141663196"/>
                  </a:ext>
                </a:extLst>
              </a:tr>
              <a:tr h="236852">
                <a:tc>
                  <a:txBody>
                    <a:bodyPr/>
                    <a:lstStyle/>
                    <a:p>
                      <a:pPr algn="l" fontAlgn="b"/>
                      <a:r>
                        <a:rPr lang="en-AU" sz="1000" b="1" i="0" u="none" strike="noStrike" kern="1200">
                          <a:solidFill>
                            <a:srgbClr val="333333"/>
                          </a:solidFill>
                          <a:effectLst/>
                          <a:latin typeface="+mn-lt"/>
                          <a:ea typeface="+mn-ea"/>
                          <a:cs typeface="+mn-cs"/>
                        </a:rPr>
                        <a:t>51 to 60 </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2</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7%</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54641667"/>
                  </a:ext>
                </a:extLst>
              </a:tr>
              <a:tr h="236852">
                <a:tc>
                  <a:txBody>
                    <a:bodyPr/>
                    <a:lstStyle/>
                    <a:p>
                      <a:pPr algn="l" fontAlgn="b"/>
                      <a:r>
                        <a:rPr lang="en-AU" sz="1000" b="1" i="0" u="none" strike="noStrike" kern="1200">
                          <a:solidFill>
                            <a:srgbClr val="333333"/>
                          </a:solidFill>
                          <a:effectLst/>
                          <a:latin typeface="+mn-lt"/>
                          <a:ea typeface="+mn-ea"/>
                          <a:cs typeface="+mn-cs"/>
                        </a:rPr>
                        <a:t>61 to 70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2372555"/>
                  </a:ext>
                </a:extLst>
              </a:tr>
              <a:tr h="236852">
                <a:tc>
                  <a:txBody>
                    <a:bodyPr/>
                    <a:lstStyle/>
                    <a:p>
                      <a:pPr algn="l" fontAlgn="b"/>
                      <a:r>
                        <a:rPr lang="pt-BR" sz="1000" b="1" i="0" u="none" strike="noStrike" kern="1200">
                          <a:solidFill>
                            <a:srgbClr val="333333"/>
                          </a:solidFill>
                          <a:effectLst/>
                          <a:latin typeface="+mn-lt"/>
                          <a:ea typeface="+mn-ea"/>
                          <a:cs typeface="+mn-cs"/>
                        </a:rPr>
                        <a:t>71 to 80</a:t>
                      </a:r>
                    </a:p>
                  </a:txBody>
                  <a:tcPr marL="6350" marR="6350" marT="6350" marB="0" anchor="ctr">
                    <a:lnL>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1%</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rtl="0" fontAlgn="b"/>
                      <a:r>
                        <a:rPr lang="en-AU" sz="1000" b="0" i="0" u="none" strike="noStrike">
                          <a:solidFill>
                            <a:srgbClr val="000000"/>
                          </a:solidFill>
                          <a:effectLst/>
                          <a:latin typeface="Source Sans Pro" panose="020B0503030403020204" pitchFamily="34" charset="0"/>
                        </a:rPr>
                        <a:t>0%</a:t>
                      </a:r>
                    </a:p>
                  </a:txBody>
                  <a:tcPr marL="6350" marR="6350" marT="635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2339478"/>
                  </a:ext>
                </a:extLst>
              </a:tr>
            </a:tbl>
          </a:graphicData>
        </a:graphic>
      </p:graphicFrame>
      <p:sp>
        <p:nvSpPr>
          <p:cNvPr id="13" name="Subtitle 7">
            <a:extLst>
              <a:ext uri="{FF2B5EF4-FFF2-40B4-BE49-F238E27FC236}">
                <a16:creationId xmlns:a16="http://schemas.microsoft.com/office/drawing/2014/main" id="{A8D85C55-E9A2-BA1F-69D0-4CDC2203A7A7}"/>
              </a:ext>
            </a:extLst>
          </p:cNvPr>
          <p:cNvSpPr txBox="1">
            <a:spLocks/>
          </p:cNvSpPr>
          <p:nvPr/>
        </p:nvSpPr>
        <p:spPr>
          <a:xfrm>
            <a:off x="7220337" y="6004254"/>
            <a:ext cx="4279684"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000" i="1">
                <a:solidFill>
                  <a:srgbClr val="333333"/>
                </a:solidFill>
                <a:latin typeface="Source Sans Pro" panose="020B0503030403020204" pitchFamily="34" charset="0"/>
                <a:ea typeface="Source Sans Pro" panose="020B0503030403020204" pitchFamily="34" charset="0"/>
              </a:rPr>
              <a:t>Highest response % have been highlighted</a:t>
            </a:r>
            <a:endParaRPr lang="en-GB" sz="1000">
              <a:solidFill>
                <a:srgbClr val="333333"/>
              </a:solidFill>
              <a:latin typeface="Source Sans Pro" panose="020B0503030403020204" pitchFamily="34" charset="0"/>
              <a:ea typeface="Source Sans Pro" panose="020B0503030403020204" pitchFamily="34" charset="0"/>
            </a:endParaRPr>
          </a:p>
        </p:txBody>
      </p:sp>
      <p:sp>
        <p:nvSpPr>
          <p:cNvPr id="16" name="Subtitle 7">
            <a:extLst>
              <a:ext uri="{FF2B5EF4-FFF2-40B4-BE49-F238E27FC236}">
                <a16:creationId xmlns:a16="http://schemas.microsoft.com/office/drawing/2014/main" id="{F7576E61-25CC-BCBF-9CC7-6B4D023EB37F}"/>
              </a:ext>
            </a:extLst>
          </p:cNvPr>
          <p:cNvSpPr txBox="1">
            <a:spLocks/>
          </p:cNvSpPr>
          <p:nvPr/>
        </p:nvSpPr>
        <p:spPr>
          <a:xfrm>
            <a:off x="2319172" y="5936955"/>
            <a:ext cx="2652491" cy="165232"/>
          </a:xfrm>
          <a:prstGeom prst="rect">
            <a:avLst/>
          </a:prstGeom>
          <a:solidFill>
            <a:schemeClr val="bg1"/>
          </a:solidFill>
        </p:spPr>
        <p:txBody>
          <a:bodyPr vert="horz" lIns="91440" tIns="45720" rIns="91440" bIns="45720" numCol="1" spcCol="1080000" rtlCol="0">
            <a:noAutofit/>
          </a:bodyPr>
          <a:lstStyle>
            <a:defPPr>
              <a:defRPr lang="en-US"/>
            </a:defPPr>
            <a:lvl1pPr indent="0">
              <a:lnSpc>
                <a:spcPct val="114000"/>
              </a:lnSpc>
              <a:spcBef>
                <a:spcPts val="1000"/>
              </a:spcBef>
              <a:buClr>
                <a:srgbClr val="2A3B8F"/>
              </a:buClr>
              <a:buFont typeface="Arial" panose="020B0604020202020204" pitchFamily="34" charset="0"/>
              <a:buNone/>
              <a:defRPr sz="1000" b="1" i="0">
                <a:solidFill>
                  <a:schemeClr val="tx1">
                    <a:lumMod val="65000"/>
                    <a:lumOff val="35000"/>
                  </a:schemeClr>
                </a:solidFill>
                <a:ea typeface="Source Sans Pro" panose="020B0503030403020204" pitchFamily="34" charset="0"/>
                <a:cs typeface="Segoe UI" panose="020B0502040204020203" pitchFamily="34" charset="0"/>
              </a:defRPr>
            </a:lvl1pPr>
            <a:lvl2pPr marL="800100" indent="-342900">
              <a:lnSpc>
                <a:spcPct val="114000"/>
              </a:lnSpc>
              <a:spcBef>
                <a:spcPts val="500"/>
              </a:spcBef>
              <a:buClr>
                <a:srgbClr val="2A3A8F"/>
              </a:buClr>
              <a:buFont typeface="Source Sans Pro Light" panose="020B0403030403020204" pitchFamily="34" charset="0"/>
              <a:buChar char="−"/>
              <a:defRPr sz="2000" b="0" i="0">
                <a:solidFill>
                  <a:srgbClr val="33333A"/>
                </a:solidFill>
                <a:ea typeface="Source Sans Pro Light" panose="020B0403030403020204" pitchFamily="34" charset="0"/>
              </a:defRPr>
            </a:lvl2pPr>
            <a:lvl3pPr marL="1200150" indent="-285750">
              <a:lnSpc>
                <a:spcPct val="114000"/>
              </a:lnSpc>
              <a:spcBef>
                <a:spcPts val="500"/>
              </a:spcBef>
              <a:buClr>
                <a:srgbClr val="2A3A8F"/>
              </a:buClr>
              <a:buFont typeface="Arial" panose="020B0604020202020204" pitchFamily="34" charset="0"/>
              <a:buChar char="•"/>
              <a:defRPr b="0" i="0">
                <a:solidFill>
                  <a:srgbClr val="33333A"/>
                </a:solidFill>
                <a:ea typeface="Source Sans Pro Light" panose="020B0403030403020204" pitchFamily="34" charset="0"/>
              </a:defRPr>
            </a:lvl3pPr>
            <a:lvl4pPr marL="1657350" indent="-285750">
              <a:lnSpc>
                <a:spcPct val="114000"/>
              </a:lnSpc>
              <a:spcBef>
                <a:spcPts val="500"/>
              </a:spcBef>
              <a:buClr>
                <a:srgbClr val="2A3A8F"/>
              </a:buClr>
              <a:buFont typeface="Source Sans Pro Light" panose="020B0403030403020204" pitchFamily="34" charset="0"/>
              <a:buChar char="−"/>
              <a:defRPr sz="1600" b="0" i="0">
                <a:solidFill>
                  <a:srgbClr val="33333A"/>
                </a:solidFill>
                <a:ea typeface="Source Sans Pro Light" panose="020B0403030403020204" pitchFamily="34" charset="0"/>
              </a:defRPr>
            </a:lvl4pPr>
            <a:lvl5pPr marL="2114550" indent="-285750">
              <a:lnSpc>
                <a:spcPct val="114000"/>
              </a:lnSpc>
              <a:spcBef>
                <a:spcPts val="500"/>
              </a:spcBef>
              <a:buClr>
                <a:srgbClr val="2A3A8F"/>
              </a:buClr>
              <a:buFont typeface="Arial" panose="020B0604020202020204" pitchFamily="34" charset="0"/>
              <a:buChar char="•"/>
              <a:defRPr sz="1400" b="0" i="0">
                <a:solidFill>
                  <a:srgbClr val="33333A"/>
                </a:solidFill>
                <a:ea typeface="Source Sans Pro Light" panose="020B0403030403020204" pitchFamily="34" charset="0"/>
              </a:defRPr>
            </a:lvl5pPr>
            <a:lvl6pPr indent="0" algn="ctr">
              <a:lnSpc>
                <a:spcPct val="90000"/>
              </a:lnSpc>
              <a:spcBef>
                <a:spcPts val="500"/>
              </a:spcBef>
              <a:buFont typeface="Arial" panose="020B0604020202020204" pitchFamily="34" charset="0"/>
              <a:buNone/>
              <a:defRPr sz="1600"/>
            </a:lvl6pPr>
            <a:lvl7pPr indent="0" algn="ctr">
              <a:lnSpc>
                <a:spcPct val="90000"/>
              </a:lnSpc>
              <a:spcBef>
                <a:spcPts val="500"/>
              </a:spcBef>
              <a:buFont typeface="Arial" panose="020B0604020202020204" pitchFamily="34" charset="0"/>
              <a:buNone/>
              <a:defRPr sz="1600"/>
            </a:lvl7pPr>
            <a:lvl8pPr indent="0" algn="ctr">
              <a:lnSpc>
                <a:spcPct val="90000"/>
              </a:lnSpc>
              <a:spcBef>
                <a:spcPts val="500"/>
              </a:spcBef>
              <a:buFont typeface="Arial" panose="020B0604020202020204" pitchFamily="34" charset="0"/>
              <a:buNone/>
              <a:defRPr sz="1600"/>
            </a:lvl8pPr>
            <a:lvl9pPr indent="0" algn="ctr">
              <a:lnSpc>
                <a:spcPct val="90000"/>
              </a:lnSpc>
              <a:spcBef>
                <a:spcPts val="500"/>
              </a:spcBef>
              <a:buFont typeface="Arial" panose="020B0604020202020204" pitchFamily="34" charset="0"/>
              <a:buNone/>
              <a:defRPr sz="1600"/>
            </a:lvl9pPr>
          </a:lstStyle>
          <a:p>
            <a:r>
              <a:rPr lang="en-GB"/>
              <a:t>Sum of occupied beds = 2,654</a:t>
            </a:r>
          </a:p>
        </p:txBody>
      </p:sp>
      <p:sp>
        <p:nvSpPr>
          <p:cNvPr id="10" name="Subtitle 7">
            <a:extLst>
              <a:ext uri="{FF2B5EF4-FFF2-40B4-BE49-F238E27FC236}">
                <a16:creationId xmlns:a16="http://schemas.microsoft.com/office/drawing/2014/main" id="{1A733960-403F-8B1D-F97F-98EDF1E4F889}"/>
              </a:ext>
            </a:extLst>
          </p:cNvPr>
          <p:cNvSpPr txBox="1">
            <a:spLocks/>
          </p:cNvSpPr>
          <p:nvPr/>
        </p:nvSpPr>
        <p:spPr>
          <a:xfrm rot="16200000">
            <a:off x="-47040" y="3955958"/>
            <a:ext cx="2843637"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lgn="ctr">
              <a:buClr>
                <a:srgbClr val="2A3B8F"/>
              </a:buClr>
              <a:buFont typeface="Arial" panose="020B0604020202020204" pitchFamily="34" charset="0"/>
              <a:buNone/>
            </a:pPr>
            <a:r>
              <a:rPr lang="en-GB" sz="1200">
                <a:solidFill>
                  <a:srgbClr val="333333"/>
                </a:solidFill>
                <a:latin typeface="Source Sans Pro" panose="020B0503030403020204" pitchFamily="34" charset="0"/>
                <a:ea typeface="Source Sans Pro" panose="020B0503030403020204" pitchFamily="34" charset="0"/>
              </a:rPr>
              <a:t>Facility size range</a:t>
            </a:r>
          </a:p>
        </p:txBody>
      </p:sp>
      <p:sp>
        <p:nvSpPr>
          <p:cNvPr id="11" name="Subtitle 7">
            <a:extLst>
              <a:ext uri="{FF2B5EF4-FFF2-40B4-BE49-F238E27FC236}">
                <a16:creationId xmlns:a16="http://schemas.microsoft.com/office/drawing/2014/main" id="{D88AAF0D-D596-7AC2-1C03-15640F3A4E9C}"/>
              </a:ext>
            </a:extLst>
          </p:cNvPr>
          <p:cNvSpPr txBox="1">
            <a:spLocks/>
          </p:cNvSpPr>
          <p:nvPr/>
        </p:nvSpPr>
        <p:spPr>
          <a:xfrm rot="16200000">
            <a:off x="5851723" y="4479787"/>
            <a:ext cx="2577343" cy="532586"/>
          </a:xfrm>
          <a:prstGeom prst="rect">
            <a:avLst/>
          </a:prstGeom>
        </p:spPr>
        <p:txBody>
          <a:bodyPr vert="horz" lIns="91440" tIns="45720" rIns="91440" bIns="45720" numCol="1" spcCol="1080000" rtlCol="0">
            <a:noAutofit/>
          </a:bodyPr>
          <a:lstStyle>
            <a:lvl1pPr marL="342900" indent="-342900" algn="l" defTabSz="914400" rtl="0" eaLnBrk="1" latinLnBrk="0" hangingPunct="1">
              <a:lnSpc>
                <a:spcPct val="114000"/>
              </a:lnSpc>
              <a:spcBef>
                <a:spcPts val="1000"/>
              </a:spcBef>
              <a:buClr>
                <a:srgbClr val="2A3A8F"/>
              </a:buClr>
              <a:buFont typeface="Arial" panose="020B0604020202020204" pitchFamily="34" charset="0"/>
              <a:buChar char="•"/>
              <a:defRPr sz="2400" b="0" i="0" kern="1200">
                <a:solidFill>
                  <a:srgbClr val="33333A"/>
                </a:solidFill>
                <a:latin typeface="+mn-lt"/>
                <a:ea typeface="Source Sans Pro Light" panose="020B0403030403020204" pitchFamily="34" charset="0"/>
                <a:cs typeface="+mn-cs"/>
              </a:defRPr>
            </a:lvl1pPr>
            <a:lvl2pPr marL="800100" indent="-342900" algn="l" defTabSz="914400" rtl="0" eaLnBrk="1" latinLnBrk="0" hangingPunct="1">
              <a:lnSpc>
                <a:spcPct val="114000"/>
              </a:lnSpc>
              <a:spcBef>
                <a:spcPts val="500"/>
              </a:spcBef>
              <a:buClr>
                <a:srgbClr val="2A3A8F"/>
              </a:buClr>
              <a:buFont typeface="Source Sans Pro Light" panose="020B0403030403020204" pitchFamily="34" charset="0"/>
              <a:buChar char="−"/>
              <a:defRPr sz="2000" b="0" i="0" kern="1200">
                <a:solidFill>
                  <a:srgbClr val="33333A"/>
                </a:solidFill>
                <a:latin typeface="+mn-lt"/>
                <a:ea typeface="Source Sans Pro Light" panose="020B0403030403020204" pitchFamily="34" charset="0"/>
                <a:cs typeface="+mn-cs"/>
              </a:defRPr>
            </a:lvl2pPr>
            <a:lvl3pPr marL="1200150" indent="-285750" algn="l" defTabSz="914400" rtl="0" eaLnBrk="1" latinLnBrk="0" hangingPunct="1">
              <a:lnSpc>
                <a:spcPct val="114000"/>
              </a:lnSpc>
              <a:spcBef>
                <a:spcPts val="500"/>
              </a:spcBef>
              <a:buClr>
                <a:srgbClr val="2A3A8F"/>
              </a:buClr>
              <a:buFont typeface="Arial" panose="020B0604020202020204" pitchFamily="34" charset="0"/>
              <a:buChar char="•"/>
              <a:defRPr sz="1800" b="0" i="0" kern="1200">
                <a:solidFill>
                  <a:srgbClr val="33333A"/>
                </a:solidFill>
                <a:latin typeface="+mn-lt"/>
                <a:ea typeface="Source Sans Pro Light" panose="020B0403030403020204" pitchFamily="34" charset="0"/>
                <a:cs typeface="+mn-cs"/>
              </a:defRPr>
            </a:lvl3pPr>
            <a:lvl4pPr marL="1657350" indent="-285750" algn="l" defTabSz="914400" rtl="0" eaLnBrk="1" latinLnBrk="0" hangingPunct="1">
              <a:lnSpc>
                <a:spcPct val="114000"/>
              </a:lnSpc>
              <a:spcBef>
                <a:spcPts val="500"/>
              </a:spcBef>
              <a:buClr>
                <a:srgbClr val="2A3A8F"/>
              </a:buClr>
              <a:buFont typeface="Source Sans Pro Light" panose="020B0403030403020204" pitchFamily="34" charset="0"/>
              <a:buChar char="−"/>
              <a:defRPr sz="1600" b="0" i="0" kern="1200">
                <a:solidFill>
                  <a:srgbClr val="33333A"/>
                </a:solidFill>
                <a:latin typeface="+mn-lt"/>
                <a:ea typeface="Source Sans Pro Light" panose="020B0403030403020204" pitchFamily="34" charset="0"/>
                <a:cs typeface="+mn-cs"/>
              </a:defRPr>
            </a:lvl4pPr>
            <a:lvl5pPr marL="2114550" indent="-285750" algn="l" defTabSz="914400" rtl="0" eaLnBrk="1" latinLnBrk="0" hangingPunct="1">
              <a:lnSpc>
                <a:spcPct val="114000"/>
              </a:lnSpc>
              <a:spcBef>
                <a:spcPts val="500"/>
              </a:spcBef>
              <a:buClr>
                <a:srgbClr val="2A3A8F"/>
              </a:buClr>
              <a:buFont typeface="Arial" panose="020B0604020202020204" pitchFamily="34" charset="0"/>
              <a:buChar char="•"/>
              <a:defRPr sz="1400" b="0" i="0" kern="1200">
                <a:solidFill>
                  <a:srgbClr val="33333A"/>
                </a:solidFill>
                <a:latin typeface="+mn-lt"/>
                <a:ea typeface="Source Sans Pro Light" panose="020B0403030403020204" pitchFamily="34" charset="0"/>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indent="0">
              <a:buClr>
                <a:srgbClr val="2A3B8F"/>
              </a:buClr>
              <a:buFont typeface="Arial" panose="020B0604020202020204" pitchFamily="34" charset="0"/>
              <a:buNone/>
            </a:pPr>
            <a:r>
              <a:rPr lang="en-GB" sz="1000">
                <a:solidFill>
                  <a:srgbClr val="333333"/>
                </a:solidFill>
                <a:latin typeface="Source Sans Pro" panose="020B0503030403020204" pitchFamily="34" charset="0"/>
                <a:ea typeface="Source Sans Pro" panose="020B0503030403020204" pitchFamily="34" charset="0"/>
              </a:rPr>
              <a:t>Number of occupied beds at the facility</a:t>
            </a:r>
          </a:p>
        </p:txBody>
      </p:sp>
      <p:sp>
        <p:nvSpPr>
          <p:cNvPr id="15" name="Rectangle: Rounded Corners 14">
            <a:extLst>
              <a:ext uri="{FF2B5EF4-FFF2-40B4-BE49-F238E27FC236}">
                <a16:creationId xmlns:a16="http://schemas.microsoft.com/office/drawing/2014/main" id="{14FE609A-A8EA-3150-7BEF-43FDCF20517C}"/>
              </a:ext>
            </a:extLst>
          </p:cNvPr>
          <p:cNvSpPr/>
          <p:nvPr/>
        </p:nvSpPr>
        <p:spPr>
          <a:xfrm>
            <a:off x="9215711" y="4258301"/>
            <a:ext cx="433840" cy="460537"/>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Rounded Corners 18">
            <a:extLst>
              <a:ext uri="{FF2B5EF4-FFF2-40B4-BE49-F238E27FC236}">
                <a16:creationId xmlns:a16="http://schemas.microsoft.com/office/drawing/2014/main" id="{1C5124EE-9CDA-36E4-1F9D-955985A023AD}"/>
              </a:ext>
            </a:extLst>
          </p:cNvPr>
          <p:cNvSpPr/>
          <p:nvPr/>
        </p:nvSpPr>
        <p:spPr>
          <a:xfrm>
            <a:off x="10780166" y="4488569"/>
            <a:ext cx="433840" cy="23026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Rounded Corners 21">
            <a:extLst>
              <a:ext uri="{FF2B5EF4-FFF2-40B4-BE49-F238E27FC236}">
                <a16:creationId xmlns:a16="http://schemas.microsoft.com/office/drawing/2014/main" id="{03D54064-E822-94CE-DE13-1AEF79429B77}"/>
              </a:ext>
            </a:extLst>
          </p:cNvPr>
          <p:cNvSpPr/>
          <p:nvPr/>
        </p:nvSpPr>
        <p:spPr>
          <a:xfrm>
            <a:off x="10780166" y="4973445"/>
            <a:ext cx="433840" cy="230269"/>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767179794"/>
      </p:ext>
    </p:extLst>
  </p:cSld>
  <p:clrMapOvr>
    <a:masterClrMapping/>
  </p:clrMapOvr>
</p:sld>
</file>

<file path=ppt/theme/theme1.xml><?xml version="1.0" encoding="utf-8"?>
<a:theme xmlns:a="http://schemas.openxmlformats.org/drawingml/2006/main" name="Insync - new theme">
  <a:themeElements>
    <a:clrScheme name="Insync colour palette">
      <a:dk1>
        <a:sysClr val="windowText" lastClr="000000"/>
      </a:dk1>
      <a:lt1>
        <a:sysClr val="window" lastClr="FFFFFF"/>
      </a:lt1>
      <a:dk2>
        <a:srgbClr val="33333A"/>
      </a:dk2>
      <a:lt2>
        <a:srgbClr val="E7E6E6"/>
      </a:lt2>
      <a:accent1>
        <a:srgbClr val="2A3A8F"/>
      </a:accent1>
      <a:accent2>
        <a:srgbClr val="A6DEF9"/>
      </a:accent2>
      <a:accent3>
        <a:srgbClr val="59C2C4"/>
      </a:accent3>
      <a:accent4>
        <a:srgbClr val="7DCFD9"/>
      </a:accent4>
      <a:accent5>
        <a:srgbClr val="FFD147"/>
      </a:accent5>
      <a:accent6>
        <a:srgbClr val="D6EDF7"/>
      </a:accent6>
      <a:hlink>
        <a:srgbClr val="00126B"/>
      </a:hlink>
      <a:folHlink>
        <a:srgbClr val="FFD147"/>
      </a:folHlink>
    </a:clrScheme>
    <a:fontScheme name="2021 Insync Fonts">
      <a:majorFont>
        <a:latin typeface="Roboto Slab regular"/>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lstStyle>
        <a:defPPr marL="0" indent="0" algn="l">
          <a:lnSpc>
            <a:spcPct val="100000"/>
          </a:lnSpc>
          <a:spcBef>
            <a:spcPts val="0"/>
          </a:spcBef>
          <a:buNone/>
          <a:defRPr sz="3200" dirty="0">
            <a:solidFill>
              <a:srgbClr val="2A3A8F"/>
            </a:solidFill>
            <a:latin typeface="Source Sans Pro Light" panose="020B0403030403020204" pitchFamily="34" charset="0"/>
            <a:ea typeface="Source Sans Pro Light" panose="020B0403030403020204" pitchFamily="34" charset="0"/>
          </a:defRPr>
        </a:defPPr>
      </a:lstStyle>
    </a:txDef>
  </a:objectDefaults>
  <a:extraClrSchemeLst/>
  <a:extLst>
    <a:ext uri="{05A4C25C-085E-4340-85A3-A5531E510DB2}">
      <thm15:themeFamily xmlns:thm15="http://schemas.microsoft.com/office/thememl/2012/main" name="2019-10 Insync PowerPoint Template (1)" id="{FA812882-69DC-4774-AA3B-0FF145CB07FB}" vid="{BFA4CC4E-BE30-46AB-A758-201C55EDA6F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5B9BCEB8FFAD346ACA832BC66EC5FA7" ma:contentTypeVersion="14" ma:contentTypeDescription="Create a new document." ma:contentTypeScope="" ma:versionID="b2ac225f6b5da9fff28866f74eb396f6">
  <xsd:schema xmlns:xsd="http://www.w3.org/2001/XMLSchema" xmlns:xs="http://www.w3.org/2001/XMLSchema" xmlns:p="http://schemas.microsoft.com/office/2006/metadata/properties" xmlns:ns2="6eae5082-d0b2-4ec7-abd2-7fce8792b090" xmlns:ns3="7ec7777c-0618-4641-98a9-748d08e99863" targetNamespace="http://schemas.microsoft.com/office/2006/metadata/properties" ma:root="true" ma:fieldsID="f4cbdd126fe967be22e47258322dea4f" ns2:_="" ns3:_="">
    <xsd:import namespace="6eae5082-d0b2-4ec7-abd2-7fce8792b090"/>
    <xsd:import namespace="7ec7777c-0618-4641-98a9-748d08e9986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ae5082-d0b2-4ec7-abd2-7fce8792b09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dc2eae3f-4c15-4dea-be71-37d2ac0be264}" ma:internalName="TaxCatchAll" ma:showField="CatchAllData" ma:web="6eae5082-d0b2-4ec7-abd2-7fce8792b09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ec7777c-0618-4641-98a9-748d08e99863"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c7777c-0618-4641-98a9-748d08e99863">
      <Terms xmlns="http://schemas.microsoft.com/office/infopath/2007/PartnerControls"/>
    </lcf76f155ced4ddcb4097134ff3c332f>
    <TaxCatchAll xmlns="6eae5082-d0b2-4ec7-abd2-7fce8792b090" xsi:nil="true"/>
  </documentManagement>
</p:properties>
</file>

<file path=customXml/itemProps1.xml><?xml version="1.0" encoding="utf-8"?>
<ds:datastoreItem xmlns:ds="http://schemas.openxmlformats.org/officeDocument/2006/customXml" ds:itemID="{5822FB29-5154-44B1-8913-21109115F990}">
  <ds:schemaRefs>
    <ds:schemaRef ds:uri="http://schemas.microsoft.com/sharepoint/v3/contenttype/forms"/>
  </ds:schemaRefs>
</ds:datastoreItem>
</file>

<file path=customXml/itemProps2.xml><?xml version="1.0" encoding="utf-8"?>
<ds:datastoreItem xmlns:ds="http://schemas.openxmlformats.org/officeDocument/2006/customXml" ds:itemID="{5DFB562C-3882-42FC-B9EF-FBF9B1C36B74}">
  <ds:schemaRefs>
    <ds:schemaRef ds:uri="6eae5082-d0b2-4ec7-abd2-7fce8792b090"/>
    <ds:schemaRef ds:uri="7ec7777c-0618-4641-98a9-748d08e9986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FEA5177-665A-45C9-9577-3819FA16EABD}">
  <ds:schemaRefs>
    <ds:schemaRef ds:uri="6eae5082-d0b2-4ec7-abd2-7fce8792b090"/>
    <ds:schemaRef ds:uri="http://purl.org/dc/elements/1.1/"/>
    <ds:schemaRef ds:uri="http://schemas.microsoft.com/office/2006/metadata/properties"/>
    <ds:schemaRef ds:uri="http://purl.org/dc/terms/"/>
    <ds:schemaRef ds:uri="http://schemas.openxmlformats.org/package/2006/metadata/core-properties"/>
    <ds:schemaRef ds:uri="7ec7777c-0618-4641-98a9-748d08e99863"/>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Facet</Template>
  <TotalTime>1</TotalTime>
  <Words>8605</Words>
  <Application>Microsoft Office PowerPoint</Application>
  <PresentationFormat>Widescreen</PresentationFormat>
  <Paragraphs>1916</Paragraphs>
  <Slides>53</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53</vt:i4>
      </vt:variant>
    </vt:vector>
  </HeadingPairs>
  <TitlesOfParts>
    <vt:vector size="63" baseType="lpstr">
      <vt:lpstr>Source Sans Pro</vt:lpstr>
      <vt:lpstr>Source Sans Pro SemiBold</vt:lpstr>
      <vt:lpstr>Source Sans Pro Light</vt:lpstr>
      <vt:lpstr>Arial</vt:lpstr>
      <vt:lpstr>Calibri</vt:lpstr>
      <vt:lpstr>Roboto Slab regular</vt:lpstr>
      <vt:lpstr>Arial Black</vt:lpstr>
      <vt:lpstr>Segoe UI</vt:lpstr>
      <vt:lpstr>Wingdings</vt:lpstr>
      <vt:lpstr>Insync - new theme</vt:lpstr>
      <vt:lpstr>Supported Residential Services   2023 Census Results  April 2024</vt:lpstr>
      <vt:lpstr>Background, objectives and executive summary</vt:lpstr>
      <vt:lpstr>Background and scope</vt:lpstr>
      <vt:lpstr>Executive summary– Facilities questionnaire</vt:lpstr>
      <vt:lpstr>Executive summary– Resident questionnaire</vt:lpstr>
      <vt:lpstr>Facility-level results </vt:lpstr>
      <vt:lpstr>90% of registered SRS completed the 2023 census</vt:lpstr>
      <vt:lpstr>37% of SRS facilities had between 21 to 30 registered beds</vt:lpstr>
      <vt:lpstr>51% of SRS facilities had between 21 to 30 occupied beds</vt:lpstr>
      <vt:lpstr>45% of SRS keep some beds permanently vacant</vt:lpstr>
      <vt:lpstr>83% of SRS lease the premises</vt:lpstr>
      <vt:lpstr>66% of SRS had leases of more than 5 years</vt:lpstr>
      <vt:lpstr>74% of SRS intend to renew the lease</vt:lpstr>
      <vt:lpstr>54% of proprietors did not having trouble attracting residents </vt:lpstr>
      <vt:lpstr>The main reason SRS had trouble attracting residents were that people wanted to live more independently</vt:lpstr>
      <vt:lpstr>PowerPoint Presentation</vt:lpstr>
      <vt:lpstr>92% of residents were considered to be living  permanently at the SRS</vt:lpstr>
      <vt:lpstr>Resident fees</vt:lpstr>
      <vt:lpstr>47% of staff were employed part time</vt:lpstr>
      <vt:lpstr>34% of staff were employed as Personal Support Workers</vt:lpstr>
      <vt:lpstr>92% of SRS staff held a qualification </vt:lpstr>
      <vt:lpstr>Qualifications by facility type</vt:lpstr>
      <vt:lpstr>Current certificates held by staff</vt:lpstr>
      <vt:lpstr>39% of staff in pension level SRS held a  Mental Health First Aid qualification</vt:lpstr>
      <vt:lpstr>55% of SRS had trouble attracting qualified staff</vt:lpstr>
      <vt:lpstr>Proprietors reported hospitals and mental health  services were their main referral sources</vt:lpstr>
      <vt:lpstr>Referral sources by type of SRS</vt:lpstr>
      <vt:lpstr>Changes in referral sources since 2018</vt:lpstr>
      <vt:lpstr>Reasons why residents leave SRS</vt:lpstr>
      <vt:lpstr>Resident pathways by type of SRS</vt:lpstr>
      <vt:lpstr>Resident pathways by type of SRS</vt:lpstr>
      <vt:lpstr>68% of proprietors planned to continue operating  in the next 3 years</vt:lpstr>
      <vt:lpstr>48% of proprietors were registered or looking to register  as a NDIS provider</vt:lpstr>
      <vt:lpstr>PowerPoint Presentation</vt:lpstr>
      <vt:lpstr>Resident results </vt:lpstr>
      <vt:lpstr>Overview of sampled residents </vt:lpstr>
      <vt:lpstr>Overview of sampled residents </vt:lpstr>
      <vt:lpstr>Sampled residents are younger than in 2018</vt:lpstr>
      <vt:lpstr>Self-referral, hospitals and mental health services are  the most common referral pathways for sampled residents</vt:lpstr>
      <vt:lpstr>15% of residents had their fees fully or partially  paid for by a funded services</vt:lpstr>
      <vt:lpstr>58% of sampled residents had lived at the SRS for 5 years or less</vt:lpstr>
      <vt:lpstr>72% of sampled residents had a NDIS or Aged Care package</vt:lpstr>
      <vt:lpstr>45% of sampled residents had a financial administrator</vt:lpstr>
      <vt:lpstr>91% of sampled residents have a disability</vt:lpstr>
      <vt:lpstr>78% of sampled residents with a mental health  diagnosis had been diagnosed with a psychotic disorder</vt:lpstr>
      <vt:lpstr>General practitioners and mental health services were most likely to provide psychiatric care to residents</vt:lpstr>
      <vt:lpstr>Support for daily living</vt:lpstr>
      <vt:lpstr>Health and support services accessed in the past month</vt:lpstr>
      <vt:lpstr>Almost half of sampled residents had a case manager</vt:lpstr>
      <vt:lpstr>Most case management was provided by NDIS and mental health services</vt:lpstr>
      <vt:lpstr>Participation in activities away from the SRS</vt:lpstr>
      <vt:lpstr>Participation in activities within the SRS</vt:lpstr>
      <vt:lpstr>PowerPoint Presentation</vt:lpstr>
    </vt:vector>
  </TitlesOfParts>
  <Company>Department of Families, Fairness and Housing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Supported Residential Services - 2023 Census Results</dc:title>
  <dc:subject>Supported Residential Services</dc:subject>
  <dc:creator>Homes Victoria</dc:creator>
  <cp:keywords>Supported Residential Services</cp:keywords>
  <cp:revision>2</cp:revision>
  <cp:lastPrinted>2024-02-29T00:12:58Z</cp:lastPrinted>
  <dcterms:created xsi:type="dcterms:W3CDTF">2024-01-22T12:57:48Z</dcterms:created>
  <dcterms:modified xsi:type="dcterms:W3CDTF">2024-10-11T04:10:18Z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0x010100F5B9BCEB8FFAD346ACA832BC66EC5FA7</vt:lpwstr>
  </property>
  <property fmtid="{D5CDD505-2E9C-101B-9397-08002B2CF9AE}" pid="3" name="Order">
    <vt:r8>886200</vt:r8>
  </property>
  <property fmtid="{D5CDD505-2E9C-101B-9397-08002B2CF9AE}" pid="4" name="TaxKeyword">
    <vt:lpwstr/>
  </property>
  <property fmtid="{D5CDD505-2E9C-101B-9397-08002B2CF9AE}" pid="5" name="MediaServiceImageTags">
    <vt:lpwstr/>
  </property>
  <property fmtid="{D5CDD505-2E9C-101B-9397-08002B2CF9AE}" pid="6" name="MSIP_Label_43e64453-338c-4f93-8a4d-0039a0a41f2a_Enabled">
    <vt:lpwstr>true</vt:lpwstr>
  </property>
  <property fmtid="{D5CDD505-2E9C-101B-9397-08002B2CF9AE}" pid="7" name="MSIP_Label_43e64453-338c-4f93-8a4d-0039a0a41f2a_SetDate">
    <vt:lpwstr>2024-04-10T00:02:43Z</vt:lpwstr>
  </property>
  <property fmtid="{D5CDD505-2E9C-101B-9397-08002B2CF9AE}" pid="8" name="MSIP_Label_43e64453-338c-4f93-8a4d-0039a0a41f2a_Method">
    <vt:lpwstr>Privileged</vt:lpwstr>
  </property>
  <property fmtid="{D5CDD505-2E9C-101B-9397-08002B2CF9AE}" pid="9" name="MSIP_Label_43e64453-338c-4f93-8a4d-0039a0a41f2a_Name">
    <vt:lpwstr>43e64453-338c-4f93-8a4d-0039a0a41f2a</vt:lpwstr>
  </property>
  <property fmtid="{D5CDD505-2E9C-101B-9397-08002B2CF9AE}" pid="10" name="MSIP_Label_43e64453-338c-4f93-8a4d-0039a0a41f2a_SiteId">
    <vt:lpwstr>c0e0601f-0fac-449c-9c88-a104c4eb9f28</vt:lpwstr>
  </property>
  <property fmtid="{D5CDD505-2E9C-101B-9397-08002B2CF9AE}" pid="11" name="MSIP_Label_43e64453-338c-4f93-8a4d-0039a0a41f2a_ActionId">
    <vt:lpwstr>3f11ab9f-a7f4-4c16-a7bb-11b32d1c7801</vt:lpwstr>
  </property>
  <property fmtid="{D5CDD505-2E9C-101B-9397-08002B2CF9AE}" pid="12" name="MSIP_Label_43e64453-338c-4f93-8a4d-0039a0a41f2a_ContentBits">
    <vt:lpwstr>2</vt:lpwstr>
  </property>
  <property fmtid="{D5CDD505-2E9C-101B-9397-08002B2CF9AE}" pid="13" name="ClassificationContentMarkingFooterLocations">
    <vt:lpwstr>Insync - new theme:5</vt:lpwstr>
  </property>
  <property fmtid="{D5CDD505-2E9C-101B-9397-08002B2CF9AE}" pid="14" name="ClassificationContentMarkingFooterText">
    <vt:lpwstr>OFFICIAL</vt:lpwstr>
  </property>
  <property fmtid="{D5CDD505-2E9C-101B-9397-08002B2CF9AE}" pid="15" name="Validate File Name Briefing">
    <vt:lpwstr>https://dhhsvicgovau.sharepoint.com/sites/ourbriefings/_layouts/15/wrkstat.aspx?List=9bb0acc9-d7bd-4cdf-ad2b-ac1699117d04&amp;WorkflowInstanceName=d8f7b853-6231-4b42-8ce0-eb7ee704fe76, ok</vt:lpwstr>
  </property>
</Properties>
</file>